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5143500" cx="9144000"/>
  <p:notesSz cx="6858000" cy="9144000"/>
  <p:embeddedFontLst>
    <p:embeddedFont>
      <p:font typeface="Proxima Nova"/>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AF19AA-AC32-4FAA-BCA5-1B75C7ACCF6F}">
  <a:tblStyle styleId="{1FAF19AA-AC32-4FAA-BCA5-1B75C7ACCF6F}"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roximaNova-boldItalic.fntdata"/><Relationship Id="rId61" Type="http://schemas.openxmlformats.org/officeDocument/2006/relationships/font" Target="fonts/ProximaNova-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ProximaNova-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ProximaNova-regular.fntdata"/><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f609c2585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f609c2585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bc9345d6c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fbc9345d6c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fbc9345d6c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fbc9345d6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fbc9345d6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fbc9345d6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bc9345d6c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bc9345d6c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bc9345d6c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bc9345d6c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0820b786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0820b786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0820b786b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0820b786b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0820b786b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0820b786b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820b786b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820b786b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0820b786b7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0820b786b7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0820b786b7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0820b786b7_0_8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820b786b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0820b786b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0820b786b7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0820b786b7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0820b786b7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0820b786b7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0820b786b7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0820b786b7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0820b786b7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0820b786b7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0820b786b7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0820b786b7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0820b786b7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0820b786b7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820b786b7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820b786b7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820b786b7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820b786b7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820b786b7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820b786b7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bc9345d6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fbc9345d6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820b786b7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0820b786b7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820b786b7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820b786b7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0820b786b7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0820b786b7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0820b786b7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0820b786b7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0820b786b7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0820b786b7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fbc9345d6c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fbc9345d6c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bc9345d6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fbc9345d6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fbc9345d6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fbc9345d6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fbc9345d6c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fbc9345d6c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fbc9345d6c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fbc9345d6c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bc9345d6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fbc9345d6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fbc9345d6c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fbc9345d6c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0820b786b7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0820b786b7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820b786b7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0820b786b7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820b786b7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820b786b7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0820b786b7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0820b786b7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0820b786b7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0820b786b7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0820b786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0820b786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bc9345d6c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fbc9345d6c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fbc9345d6c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fbc9345d6c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820b786b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0820b786b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fbc9345d6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fbc9345d6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fbc9345d6c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fbc9345d6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fbc9345d6c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fbc9345d6c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f609c25855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f609c25855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609c25855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f609c25855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fbc9345d6c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fbc9345d6c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Today’s slides are compliments of Mx. Benner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fbc9345d6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fbc9345d6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3" name="Google Shape;103;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5" name="Google Shape;105;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0" Type="http://schemas.openxmlformats.org/officeDocument/2006/relationships/slide" Target="/ppt/slides/slide49.xml"/><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10.xml"/><Relationship Id="rId9" Type="http://schemas.openxmlformats.org/officeDocument/2006/relationships/slide" Target="/ppt/slides/slide46.xml"/><Relationship Id="rId5" Type="http://schemas.openxmlformats.org/officeDocument/2006/relationships/slide" Target="/ppt/slides/slide15.xml"/><Relationship Id="rId6" Type="http://schemas.openxmlformats.org/officeDocument/2006/relationships/slide" Target="/ppt/slides/slide23.xml"/><Relationship Id="rId7" Type="http://schemas.openxmlformats.org/officeDocument/2006/relationships/slide" Target="/ppt/slides/slide29.xml"/><Relationship Id="rId8" Type="http://schemas.openxmlformats.org/officeDocument/2006/relationships/slide" Target="/ppt/slides/slide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hyperlink" Target="https://1619education.org/sites/default/files/2024-10/How%20To%20Create%20An%20Oral%20History%20Transcript.pdf" TargetMode="External"/><Relationship Id="rId4" Type="http://schemas.openxmlformats.org/officeDocument/2006/relationships/hyperlink" Target="https://1619education.org/sites/default/files/2024-10/How%20To%20Create%20An%20Oral%20History%20Transcript.docx" TargetMode="External"/><Relationship Id="rId5" Type="http://schemas.openxmlformats.org/officeDocument/2006/relationships/hyperlink" Target="https://1619education.org/sites/default/files/2024-10/Oral%20History%20Project%20Plan%20%281%29.pdf" TargetMode="External"/><Relationship Id="rId6" Type="http://schemas.openxmlformats.org/officeDocument/2006/relationships/hyperlink" Target="https://1619education.org/sites/default/files/2024-10/Oral%20History%20Project%20Plan.docx" TargetMode="External"/><Relationship Id="rId7" Type="http://schemas.openxmlformats.org/officeDocument/2006/relationships/hyperlink" Target="https://1619education.org/sites/default/files/2024-10/Drafting%20Your%20Monologue.pdf" TargetMode="External"/><Relationship Id="rId8" Type="http://schemas.openxmlformats.org/officeDocument/2006/relationships/hyperlink" Target="https://1619education.org/sites/default/files/2024-10/Drafting%20Your%20Monologue.doc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1619education.org/sites/default/files/2024-10/How%20To%20Create%20An%20Oral%20History%20Transcript.pdf"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11.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6"/>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t>Notes From the Field</a:t>
            </a:r>
            <a:r>
              <a:rPr lang="en"/>
              <a:t> &amp; </a:t>
            </a:r>
            <a:r>
              <a:rPr i="1" lang="en"/>
              <a:t>The 1619 Project</a:t>
            </a:r>
            <a:endParaRPr i="1"/>
          </a:p>
        </p:txBody>
      </p:sp>
      <p:sp>
        <p:nvSpPr>
          <p:cNvPr id="111" name="Google Shape;111;p26"/>
          <p:cNvSpPr txBox="1"/>
          <p:nvPr>
            <p:ph idx="1" type="subTitle"/>
          </p:nvPr>
        </p:nvSpPr>
        <p:spPr>
          <a:xfrm>
            <a:off x="671250" y="3174875"/>
            <a:ext cx="78015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Interdisciplinary Unit</a:t>
            </a:r>
            <a:endParaRPr sz="2000"/>
          </a:p>
          <a:p>
            <a:pPr indent="0" lvl="0" marL="0" rtl="0" algn="l">
              <a:spcBef>
                <a:spcPts val="0"/>
              </a:spcBef>
              <a:spcAft>
                <a:spcPts val="0"/>
              </a:spcAft>
              <a:buNone/>
            </a:pPr>
            <a:r>
              <a:rPr lang="en" sz="2000"/>
              <a:t>English Daily Slides</a:t>
            </a:r>
            <a:endParaRPr sz="2000"/>
          </a:p>
          <a:p>
            <a:pPr indent="0" lvl="0" marL="0" rtl="0" algn="l">
              <a:spcBef>
                <a:spcPts val="0"/>
              </a:spcBef>
              <a:spcAft>
                <a:spcPts val="0"/>
              </a:spcAft>
              <a:buNone/>
            </a:pPr>
            <a:r>
              <a:rPr lang="en" sz="2000"/>
              <a:t>Week 5</a:t>
            </a:r>
            <a:endParaRPr sz="2000"/>
          </a:p>
        </p:txBody>
      </p:sp>
      <p:pic>
        <p:nvPicPr>
          <p:cNvPr id="112" name="Google Shape;112;p26"/>
          <p:cNvPicPr preferRelativeResize="0"/>
          <p:nvPr/>
        </p:nvPicPr>
        <p:blipFill>
          <a:blip r:embed="rId3">
            <a:alphaModFix/>
          </a:blip>
          <a:stretch>
            <a:fillRect/>
          </a:stretch>
        </p:blipFill>
        <p:spPr>
          <a:xfrm>
            <a:off x="7463350" y="2766575"/>
            <a:ext cx="1295400" cy="1943100"/>
          </a:xfrm>
          <a:prstGeom prst="rect">
            <a:avLst/>
          </a:prstGeom>
          <a:noFill/>
          <a:ln>
            <a:noFill/>
          </a:ln>
        </p:spPr>
      </p:pic>
      <p:pic>
        <p:nvPicPr>
          <p:cNvPr id="113" name="Google Shape;113;p26"/>
          <p:cNvPicPr preferRelativeResize="0"/>
          <p:nvPr/>
        </p:nvPicPr>
        <p:blipFill>
          <a:blip r:embed="rId4">
            <a:alphaModFix/>
          </a:blip>
          <a:stretch>
            <a:fillRect/>
          </a:stretch>
        </p:blipFill>
        <p:spPr>
          <a:xfrm>
            <a:off x="5754900" y="2785625"/>
            <a:ext cx="1238250" cy="1905000"/>
          </a:xfrm>
          <a:prstGeom prst="rect">
            <a:avLst/>
          </a:prstGeom>
          <a:noFill/>
          <a:ln>
            <a:noFill/>
          </a:ln>
        </p:spPr>
      </p:pic>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5"/>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Workshop: Gist Statement and Detail Selection</a:t>
            </a:r>
            <a:endParaRPr sz="3000"/>
          </a:p>
        </p:txBody>
      </p:sp>
      <p:sp>
        <p:nvSpPr>
          <p:cNvPr id="198" name="Google Shape;19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Gist Statement - What are we talking about?</a:t>
            </a:r>
            <a:endParaRPr/>
          </a:p>
        </p:txBody>
      </p:sp>
      <p:sp>
        <p:nvSpPr>
          <p:cNvPr id="204" name="Google Shape;20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Listen to your entire interview </a:t>
            </a:r>
            <a:endParaRPr/>
          </a:p>
          <a:p>
            <a:pPr indent="-342900" lvl="0" marL="457200" rtl="0" algn="l">
              <a:spcBef>
                <a:spcPts val="0"/>
              </a:spcBef>
              <a:spcAft>
                <a:spcPts val="0"/>
              </a:spcAft>
              <a:buSzPts val="1800"/>
              <a:buChar char="●"/>
            </a:pPr>
            <a:r>
              <a:rPr lang="en"/>
              <a:t>Determine at its core, what was the story or topic?</a:t>
            </a:r>
            <a:endParaRPr/>
          </a:p>
          <a:p>
            <a:pPr indent="-317500" lvl="1" marL="914400" rtl="0" algn="l">
              <a:spcBef>
                <a:spcPts val="0"/>
              </a:spcBef>
              <a:spcAft>
                <a:spcPts val="0"/>
              </a:spcAft>
              <a:buSzPts val="1400"/>
              <a:buChar char="○"/>
            </a:pPr>
            <a:r>
              <a:rPr lang="en"/>
              <a:t>Family?</a:t>
            </a:r>
            <a:endParaRPr/>
          </a:p>
          <a:p>
            <a:pPr indent="-317500" lvl="1" marL="914400" rtl="0" algn="l">
              <a:spcBef>
                <a:spcPts val="0"/>
              </a:spcBef>
              <a:spcAft>
                <a:spcPts val="0"/>
              </a:spcAft>
              <a:buSzPts val="1400"/>
              <a:buChar char="○"/>
            </a:pPr>
            <a:r>
              <a:rPr lang="en"/>
              <a:t>Work?</a:t>
            </a:r>
            <a:endParaRPr/>
          </a:p>
          <a:p>
            <a:pPr indent="-317500" lvl="1" marL="914400" rtl="0" algn="l">
              <a:spcBef>
                <a:spcPts val="0"/>
              </a:spcBef>
              <a:spcAft>
                <a:spcPts val="0"/>
              </a:spcAft>
              <a:buSzPts val="1400"/>
              <a:buChar char="○"/>
            </a:pPr>
            <a:r>
              <a:rPr lang="en"/>
              <a:t>Love?</a:t>
            </a:r>
            <a:endParaRPr/>
          </a:p>
          <a:p>
            <a:pPr indent="-317500" lvl="1" marL="914400" rtl="0" algn="l">
              <a:spcBef>
                <a:spcPts val="0"/>
              </a:spcBef>
              <a:spcAft>
                <a:spcPts val="0"/>
              </a:spcAft>
              <a:buSzPts val="1400"/>
              <a:buChar char="○"/>
            </a:pPr>
            <a:r>
              <a:rPr lang="en"/>
              <a:t>Strife?</a:t>
            </a:r>
            <a:endParaRPr/>
          </a:p>
          <a:p>
            <a:pPr indent="-342900" lvl="0" marL="457200" rtl="0" algn="l">
              <a:spcBef>
                <a:spcPts val="0"/>
              </a:spcBef>
              <a:spcAft>
                <a:spcPts val="0"/>
              </a:spcAft>
              <a:buSzPts val="1800"/>
              <a:buChar char="●"/>
            </a:pPr>
            <a:r>
              <a:rPr lang="en"/>
              <a:t>In a sentence, sum up the story/message of the interview and keep it in mind as you are tackling your monologue adaptation</a:t>
            </a:r>
            <a:endParaRPr/>
          </a:p>
          <a:p>
            <a:pPr indent="-342900" lvl="0" marL="457200" rtl="0" algn="l">
              <a:spcBef>
                <a:spcPts val="0"/>
              </a:spcBef>
              <a:spcAft>
                <a:spcPts val="0"/>
              </a:spcAft>
              <a:buSzPts val="1800"/>
              <a:buChar char="●"/>
            </a:pPr>
            <a:r>
              <a:rPr lang="en"/>
              <a:t>Think of the gist as the “core” or “root” of the narrative </a:t>
            </a:r>
            <a:endParaRPr/>
          </a:p>
        </p:txBody>
      </p:sp>
      <p:pic>
        <p:nvPicPr>
          <p:cNvPr id="205" name="Google Shape;205;p36"/>
          <p:cNvPicPr preferRelativeResize="0"/>
          <p:nvPr/>
        </p:nvPicPr>
        <p:blipFill>
          <a:blip r:embed="rId3">
            <a:alphaModFix/>
          </a:blip>
          <a:stretch>
            <a:fillRect/>
          </a:stretch>
        </p:blipFill>
        <p:spPr>
          <a:xfrm>
            <a:off x="6443014" y="1017725"/>
            <a:ext cx="2389286" cy="178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Details...Where do I find them? What am I looking for?</a:t>
            </a:r>
            <a:endParaRPr/>
          </a:p>
        </p:txBody>
      </p:sp>
      <p:sp>
        <p:nvSpPr>
          <p:cNvPr id="211" name="Google Shape;21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Remember, you are keeping as much of the language of your oral history as possible and adding only what is absolutely necessary to clarify the narrative/message</a:t>
            </a:r>
            <a:endParaRPr/>
          </a:p>
          <a:p>
            <a:pPr indent="-342900" lvl="0" marL="457200" rtl="0" algn="l">
              <a:spcBef>
                <a:spcPts val="0"/>
              </a:spcBef>
              <a:spcAft>
                <a:spcPts val="0"/>
              </a:spcAft>
              <a:buSzPts val="1800"/>
              <a:buChar char="●"/>
            </a:pPr>
            <a:r>
              <a:rPr lang="en"/>
              <a:t>Highlight details in your transcript that</a:t>
            </a:r>
            <a:endParaRPr/>
          </a:p>
          <a:p>
            <a:pPr indent="-317500" lvl="1" marL="914400" rtl="0" algn="l">
              <a:spcBef>
                <a:spcPts val="0"/>
              </a:spcBef>
              <a:spcAft>
                <a:spcPts val="0"/>
              </a:spcAft>
              <a:buSzPts val="1400"/>
              <a:buChar char="○"/>
            </a:pPr>
            <a:r>
              <a:rPr lang="en"/>
              <a:t>Tell a story</a:t>
            </a:r>
            <a:endParaRPr/>
          </a:p>
          <a:p>
            <a:pPr indent="-317500" lvl="1" marL="914400" rtl="0" algn="l">
              <a:spcBef>
                <a:spcPts val="0"/>
              </a:spcBef>
              <a:spcAft>
                <a:spcPts val="0"/>
              </a:spcAft>
              <a:buSzPts val="1400"/>
              <a:buChar char="○"/>
            </a:pPr>
            <a:r>
              <a:rPr lang="en"/>
              <a:t>Give information/help you visualize</a:t>
            </a:r>
            <a:endParaRPr/>
          </a:p>
          <a:p>
            <a:pPr indent="-317500" lvl="1" marL="914400" rtl="0" algn="l">
              <a:spcBef>
                <a:spcPts val="0"/>
              </a:spcBef>
              <a:spcAft>
                <a:spcPts val="0"/>
              </a:spcAft>
              <a:buSzPts val="1400"/>
              <a:buChar char="○"/>
            </a:pPr>
            <a:r>
              <a:rPr lang="en"/>
              <a:t>Show the speaker’s perspective</a:t>
            </a:r>
            <a:endParaRPr/>
          </a:p>
          <a:p>
            <a:pPr indent="-317500" lvl="1" marL="914400" rtl="0" algn="l">
              <a:spcBef>
                <a:spcPts val="0"/>
              </a:spcBef>
              <a:spcAft>
                <a:spcPts val="0"/>
              </a:spcAft>
              <a:buSzPts val="1400"/>
              <a:buChar char="○"/>
            </a:pPr>
            <a:r>
              <a:rPr lang="en"/>
              <a:t>Show the speaker’s speech (dialect)</a:t>
            </a:r>
            <a:endParaRPr/>
          </a:p>
        </p:txBody>
      </p:sp>
      <p:pic>
        <p:nvPicPr>
          <p:cNvPr id="212" name="Google Shape;212;p37"/>
          <p:cNvPicPr preferRelativeResize="0"/>
          <p:nvPr/>
        </p:nvPicPr>
        <p:blipFill>
          <a:blip r:embed="rId3">
            <a:alphaModFix/>
          </a:blip>
          <a:stretch>
            <a:fillRect/>
          </a:stretch>
        </p:blipFill>
        <p:spPr>
          <a:xfrm>
            <a:off x="5479852" y="2571750"/>
            <a:ext cx="3352448" cy="2234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6291900" y="-148150"/>
            <a:ext cx="2852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talk it through</a:t>
            </a:r>
            <a:endParaRPr/>
          </a:p>
        </p:txBody>
      </p:sp>
      <p:sp>
        <p:nvSpPr>
          <p:cNvPr id="218" name="Google Shape;218;p38"/>
          <p:cNvSpPr txBox="1"/>
          <p:nvPr>
            <p:ph idx="1" type="body"/>
          </p:nvPr>
        </p:nvSpPr>
        <p:spPr>
          <a:xfrm>
            <a:off x="0" y="-1800"/>
            <a:ext cx="4572000" cy="5143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235">
                <a:solidFill>
                  <a:srgbClr val="000000"/>
                </a:solidFill>
                <a:highlight>
                  <a:srgbClr val="F4CCCC"/>
                </a:highlight>
                <a:latin typeface="Times New Roman"/>
                <a:ea typeface="Times New Roman"/>
                <a:cs typeface="Times New Roman"/>
                <a:sym typeface="Times New Roman"/>
              </a:rPr>
              <a:t>Butler: What did you do during the week for recreation or fun?</a:t>
            </a:r>
            <a:endParaRPr sz="1235">
              <a:solidFill>
                <a:srgbClr val="000000"/>
              </a:solidFill>
              <a:highlight>
                <a:srgbClr val="F4CCCC"/>
              </a:highlight>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Nothing but just play.</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highlight>
                  <a:srgbClr val="F4CCCC"/>
                </a:highlight>
                <a:latin typeface="Times New Roman"/>
                <a:ea typeface="Times New Roman"/>
                <a:cs typeface="Times New Roman"/>
                <a:sym typeface="Times New Roman"/>
              </a:rPr>
              <a:t>Butler: Did you play close to where you lived?</a:t>
            </a:r>
            <a:endParaRPr sz="1235">
              <a:solidFill>
                <a:srgbClr val="000000"/>
              </a:solidFill>
              <a:highlight>
                <a:srgbClr val="F4CCCC"/>
              </a:highlight>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Yeah. Children played together from house to house, you know, like that.</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Butler: You were very close with your family? You were the oldest child?</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Yeah, I was. Yes.</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Butler: Did this cause you to have extra responsibilities?</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Yes, it did, because I was the oldest. Yes, indeed.</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Butler: What did you have to do? Did you have to more or less take care of the children while</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your parents worked?</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That’s right. Take care of the children best I could for a little girl growing up.</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Let me see, I – [indiscernible] and two younger ones. I took care of all of them.</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Butler: You say that you took care of who? I didn’t hear you, Ms. Royster.</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Mrs. Royster: I took care of my oldest brother. He – well, Momma had to go out to work, you</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know. Because he was the oldest son he thought he was the boss, but she said I – so he had to</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rPr lang="en" sz="1235">
                <a:solidFill>
                  <a:srgbClr val="000000"/>
                </a:solidFill>
                <a:latin typeface="Times New Roman"/>
                <a:ea typeface="Times New Roman"/>
                <a:cs typeface="Times New Roman"/>
                <a:sym typeface="Times New Roman"/>
              </a:rPr>
              <a:t>help me, you know. He had to help. He wasn’t much help because he was a boy.</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rPr lang="en" sz="1235">
                <a:solidFill>
                  <a:srgbClr val="000000"/>
                </a:solidFill>
                <a:latin typeface="Times New Roman"/>
                <a:ea typeface="Times New Roman"/>
                <a:cs typeface="Times New Roman"/>
                <a:sym typeface="Times New Roman"/>
              </a:rPr>
              <a:t>Butler: So he didn’t help much?</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t/>
            </a:r>
            <a:endParaRPr sz="1235">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935"/>
              <a:buNone/>
            </a:pPr>
            <a:r>
              <a:t/>
            </a:r>
            <a:endParaRPr sz="1629"/>
          </a:p>
        </p:txBody>
      </p:sp>
      <p:sp>
        <p:nvSpPr>
          <p:cNvPr id="219" name="Google Shape;219;p38"/>
          <p:cNvSpPr txBox="1"/>
          <p:nvPr/>
        </p:nvSpPr>
        <p:spPr>
          <a:xfrm>
            <a:off x="4868100" y="424550"/>
            <a:ext cx="4275900" cy="47724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No.</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Were you responsible for doing household chores?</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Yeah. Yes, indeed. Yes indeed, rocking the baby in the old-fashioned cradle.</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You had to take care of the babies?</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Yeah.</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As they grew up?</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As they grew up.</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And the boy - the oldest boy, what was his name, Ms. Royster?</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[Harley] Carrington.</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He wasn’t much help, huh? What was he doing?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No, he wasn’t much help, either. He liked bossing.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What was he doing?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Playing.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Playing?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Yeah. Just playing, uh huh. He called me this morning.</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Butler: Last time we talked you told me about some parties that you had gone to. Some parties</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that you had. Right.</a:t>
            </a:r>
            <a:endParaRPr sz="1235">
              <a:latin typeface="Times New Roman"/>
              <a:ea typeface="Times New Roman"/>
              <a:cs typeface="Times New Roman"/>
              <a:sym typeface="Times New Roman"/>
            </a:endParaRPr>
          </a:p>
          <a:p>
            <a:pPr indent="0" lvl="0" marL="0" rtl="0" algn="l">
              <a:lnSpc>
                <a:spcPct val="95000"/>
              </a:lnSpc>
              <a:spcBef>
                <a:spcPts val="0"/>
              </a:spcBef>
              <a:spcAft>
                <a:spcPts val="0"/>
              </a:spcAft>
              <a:buClr>
                <a:srgbClr val="000000"/>
              </a:buClr>
              <a:buSzPts val="935"/>
              <a:buFont typeface="Arial"/>
              <a:buNone/>
            </a:pPr>
            <a:r>
              <a:rPr lang="en" sz="1235">
                <a:latin typeface="Times New Roman"/>
                <a:ea typeface="Times New Roman"/>
                <a:cs typeface="Times New Roman"/>
                <a:sym typeface="Times New Roman"/>
              </a:rPr>
              <a:t>Mrs. Royster: Uh huh. Well, it really wasn’t much like you call them parties now. </a:t>
            </a:r>
            <a:endParaRPr sz="1829">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23" name="Shape 223"/>
        <p:cNvGrpSpPr/>
        <p:nvPr/>
      </p:nvGrpSpPr>
      <p:grpSpPr>
        <a:xfrm>
          <a:off x="0" y="0"/>
          <a:ext cx="0" cy="0"/>
          <a:chOff x="0" y="0"/>
          <a:chExt cx="0" cy="0"/>
        </a:xfrm>
      </p:grpSpPr>
      <p:sp>
        <p:nvSpPr>
          <p:cNvPr id="224" name="Google Shape;224;p39"/>
          <p:cNvSpPr txBox="1"/>
          <p:nvPr>
            <p:ph type="title"/>
          </p:nvPr>
        </p:nvSpPr>
        <p:spPr>
          <a:xfrm>
            <a:off x="233875" y="367200"/>
            <a:ext cx="877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Transcribe your oral history and write your monologue</a:t>
            </a:r>
            <a:endParaRPr sz="2820"/>
          </a:p>
        </p:txBody>
      </p:sp>
      <p:sp>
        <p:nvSpPr>
          <p:cNvPr id="225" name="Google Shape;225;p39"/>
          <p:cNvSpPr txBox="1"/>
          <p:nvPr/>
        </p:nvSpPr>
        <p:spPr>
          <a:xfrm>
            <a:off x="311700" y="1078650"/>
            <a:ext cx="8482200" cy="3232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rgbClr val="666666"/>
                </a:solidFill>
                <a:latin typeface="Proxima Nova"/>
                <a:ea typeface="Proxima Nova"/>
                <a:cs typeface="Proxima Nova"/>
                <a:sym typeface="Proxima Nova"/>
              </a:rPr>
              <a:t>Transcript </a:t>
            </a:r>
            <a:r>
              <a:rPr lang="en" sz="1800">
                <a:solidFill>
                  <a:srgbClr val="666666"/>
                </a:solidFill>
                <a:latin typeface="Proxima Nova"/>
                <a:ea typeface="Proxima Nova"/>
                <a:cs typeface="Proxima Nova"/>
                <a:sym typeface="Proxima Nova"/>
              </a:rPr>
              <a:t>should look like this (3-5 min is sufficient)</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lang="en" sz="1800">
                <a:solidFill>
                  <a:srgbClr val="666666"/>
                </a:solidFill>
                <a:latin typeface="Proxima Nova"/>
                <a:ea typeface="Proxima Nova"/>
                <a:cs typeface="Proxima Nova"/>
                <a:sym typeface="Proxima Nova"/>
              </a:rPr>
              <a:t>JT: Tell me more about that experience.</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lang="en" sz="1800">
                <a:solidFill>
                  <a:srgbClr val="666666"/>
                </a:solidFill>
                <a:latin typeface="Proxima Nova"/>
                <a:ea typeface="Proxima Nova"/>
                <a:cs typeface="Proxima Nova"/>
                <a:sym typeface="Proxima Nova"/>
              </a:rPr>
              <a:t>BT: Well, um...it’s difficult for me to talk about.</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lang="en" sz="1800">
                <a:solidFill>
                  <a:srgbClr val="666666"/>
                </a:solidFill>
                <a:latin typeface="Proxima Nova"/>
                <a:ea typeface="Proxima Nova"/>
                <a:cs typeface="Proxima Nova"/>
                <a:sym typeface="Proxima Nova"/>
              </a:rPr>
              <a:t>JT: I’m listening.</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lang="en" sz="1800">
                <a:solidFill>
                  <a:srgbClr val="666666"/>
                </a:solidFill>
                <a:latin typeface="Proxima Nova"/>
                <a:ea typeface="Proxima Nova"/>
                <a:cs typeface="Proxima Nova"/>
                <a:sym typeface="Proxima Nova"/>
              </a:rPr>
              <a:t>BT: ...So, I was minding my own business when I heard a knock on the door...</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b="1" lang="en" sz="1800" u="sng">
                <a:solidFill>
                  <a:srgbClr val="666666"/>
                </a:solidFill>
                <a:latin typeface="Proxima Nova"/>
                <a:ea typeface="Proxima Nova"/>
                <a:cs typeface="Proxima Nova"/>
                <a:sym typeface="Proxima Nova"/>
              </a:rPr>
              <a:t>Monologue </a:t>
            </a:r>
            <a:r>
              <a:rPr lang="en" sz="1800">
                <a:solidFill>
                  <a:srgbClr val="666666"/>
                </a:solidFill>
                <a:latin typeface="Proxima Nova"/>
                <a:ea typeface="Proxima Nova"/>
                <a:cs typeface="Proxima Nova"/>
                <a:sym typeface="Proxima Nova"/>
              </a:rPr>
              <a:t>should look like (300-500 words is sufficient):</a:t>
            </a:r>
            <a:endParaRPr sz="1800">
              <a:solidFill>
                <a:srgbClr val="666666"/>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a:p>
            <a:pPr indent="457200" lvl="0" marL="0" rtl="0" algn="l">
              <a:spcBef>
                <a:spcPts val="0"/>
              </a:spcBef>
              <a:spcAft>
                <a:spcPts val="0"/>
              </a:spcAft>
              <a:buNone/>
            </a:pPr>
            <a:r>
              <a:rPr lang="en" sz="1800">
                <a:solidFill>
                  <a:srgbClr val="666666"/>
                </a:solidFill>
                <a:latin typeface="Proxima Nova"/>
                <a:ea typeface="Proxima Nova"/>
                <a:cs typeface="Proxima Nova"/>
                <a:sym typeface="Proxima Nova"/>
              </a:rPr>
              <a:t>Well, um...it’s difficult for me to talk about...I was minding my own business when I heard a knock on the door… </a:t>
            </a:r>
            <a:endParaRPr sz="1800">
              <a:solidFill>
                <a:srgbClr val="666666"/>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0"/>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Workshop: Monologue Writing</a:t>
            </a:r>
            <a:endParaRPr sz="3000"/>
          </a:p>
        </p:txBody>
      </p:sp>
      <p:sp>
        <p:nvSpPr>
          <p:cNvPr id="231" name="Google Shape;23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1"/>
          <p:cNvSpPr txBox="1"/>
          <p:nvPr>
            <p:ph type="title"/>
          </p:nvPr>
        </p:nvSpPr>
        <p:spPr>
          <a:xfrm>
            <a:off x="311700" y="19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model for your monologue?</a:t>
            </a:r>
            <a:endParaRPr/>
          </a:p>
        </p:txBody>
      </p:sp>
      <p:pic>
        <p:nvPicPr>
          <p:cNvPr id="237" name="Google Shape;237;p41"/>
          <p:cNvPicPr preferRelativeResize="0"/>
          <p:nvPr/>
        </p:nvPicPr>
        <p:blipFill>
          <a:blip r:embed="rId3">
            <a:alphaModFix/>
          </a:blip>
          <a:stretch>
            <a:fillRect/>
          </a:stretch>
        </p:blipFill>
        <p:spPr>
          <a:xfrm>
            <a:off x="4666800" y="1422950"/>
            <a:ext cx="4326623" cy="3568500"/>
          </a:xfrm>
          <a:prstGeom prst="rect">
            <a:avLst/>
          </a:prstGeom>
          <a:noFill/>
          <a:ln>
            <a:noFill/>
          </a:ln>
        </p:spPr>
      </p:pic>
      <p:pic>
        <p:nvPicPr>
          <p:cNvPr id="238" name="Google Shape;238;p41"/>
          <p:cNvPicPr preferRelativeResize="0"/>
          <p:nvPr/>
        </p:nvPicPr>
        <p:blipFill>
          <a:blip r:embed="rId4">
            <a:alphaModFix/>
          </a:blip>
          <a:stretch>
            <a:fillRect/>
          </a:stretch>
        </p:blipFill>
        <p:spPr>
          <a:xfrm>
            <a:off x="152400" y="918450"/>
            <a:ext cx="4514400" cy="4073001"/>
          </a:xfrm>
          <a:prstGeom prst="rect">
            <a:avLst/>
          </a:prstGeom>
          <a:noFill/>
          <a:ln>
            <a:noFill/>
          </a:ln>
        </p:spPr>
      </p:pic>
      <p:sp>
        <p:nvSpPr>
          <p:cNvPr id="239" name="Google Shape;239;p41"/>
          <p:cNvSpPr txBox="1"/>
          <p:nvPr/>
        </p:nvSpPr>
        <p:spPr>
          <a:xfrm>
            <a:off x="6787825" y="111500"/>
            <a:ext cx="2205600" cy="1046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 James Baldwin’s monologue is the closest in length at around 380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2"/>
          <p:cNvSpPr txBox="1"/>
          <p:nvPr>
            <p:ph type="title"/>
          </p:nvPr>
        </p:nvSpPr>
        <p:spPr>
          <a:xfrm>
            <a:off x="311700" y="19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you already know about writing a monologue?</a:t>
            </a:r>
            <a:endParaRPr/>
          </a:p>
        </p:txBody>
      </p:sp>
      <p:pic>
        <p:nvPicPr>
          <p:cNvPr id="245" name="Google Shape;245;p42"/>
          <p:cNvPicPr preferRelativeResize="0"/>
          <p:nvPr/>
        </p:nvPicPr>
        <p:blipFill>
          <a:blip r:embed="rId3">
            <a:alphaModFix/>
          </a:blip>
          <a:stretch>
            <a:fillRect/>
          </a:stretch>
        </p:blipFill>
        <p:spPr>
          <a:xfrm>
            <a:off x="175775" y="1110275"/>
            <a:ext cx="4317074" cy="3022875"/>
          </a:xfrm>
          <a:prstGeom prst="rect">
            <a:avLst/>
          </a:prstGeom>
          <a:noFill/>
          <a:ln>
            <a:noFill/>
          </a:ln>
        </p:spPr>
      </p:pic>
      <p:pic>
        <p:nvPicPr>
          <p:cNvPr id="246" name="Google Shape;246;p42"/>
          <p:cNvPicPr preferRelativeResize="0"/>
          <p:nvPr/>
        </p:nvPicPr>
        <p:blipFill>
          <a:blip r:embed="rId4">
            <a:alphaModFix/>
          </a:blip>
          <a:stretch>
            <a:fillRect/>
          </a:stretch>
        </p:blipFill>
        <p:spPr>
          <a:xfrm>
            <a:off x="4571999" y="1959400"/>
            <a:ext cx="4369727" cy="2367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3"/>
          <p:cNvSpPr txBox="1"/>
          <p:nvPr>
            <p:ph idx="1" type="body"/>
          </p:nvPr>
        </p:nvSpPr>
        <p:spPr>
          <a:xfrm>
            <a:off x="311700" y="844650"/>
            <a:ext cx="8520600" cy="3913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arenR"/>
            </a:pPr>
            <a:r>
              <a:rPr lang="en" sz="2000" strike="sngStrike"/>
              <a:t>Interview</a:t>
            </a:r>
            <a:endParaRPr sz="2000" strike="sngStrike"/>
          </a:p>
          <a:p>
            <a:pPr indent="-355600" lvl="0" marL="457200" rtl="0" algn="l">
              <a:spcBef>
                <a:spcPts val="0"/>
              </a:spcBef>
              <a:spcAft>
                <a:spcPts val="0"/>
              </a:spcAft>
              <a:buSzPts val="2000"/>
              <a:buAutoNum type="arabicParenR"/>
            </a:pPr>
            <a:r>
              <a:rPr lang="en" sz="2000" strike="sngStrike"/>
              <a:t>Transcribe</a:t>
            </a:r>
            <a:endParaRPr sz="2000" strike="sngStrike"/>
          </a:p>
          <a:p>
            <a:pPr indent="-355600" lvl="0" marL="457200" rtl="0" algn="l">
              <a:spcBef>
                <a:spcPts val="0"/>
              </a:spcBef>
              <a:spcAft>
                <a:spcPts val="0"/>
              </a:spcAft>
              <a:buSzPts val="2000"/>
              <a:buAutoNum type="arabicParenR"/>
            </a:pPr>
            <a:r>
              <a:rPr b="1" lang="en" sz="2000"/>
              <a:t>Draft </a:t>
            </a:r>
            <a:endParaRPr b="1" sz="2000"/>
          </a:p>
          <a:p>
            <a:pPr indent="-355600" lvl="0" marL="457200" rtl="0" algn="l">
              <a:spcBef>
                <a:spcPts val="0"/>
              </a:spcBef>
              <a:spcAft>
                <a:spcPts val="0"/>
              </a:spcAft>
              <a:buSzPts val="2000"/>
              <a:buAutoNum type="arabicParenR"/>
            </a:pPr>
            <a:r>
              <a:rPr lang="en" sz="2000"/>
              <a:t>Revise</a:t>
            </a:r>
            <a:endParaRPr sz="2000"/>
          </a:p>
          <a:p>
            <a:pPr indent="-355600" lvl="0" marL="457200" rtl="0" algn="l">
              <a:spcBef>
                <a:spcPts val="0"/>
              </a:spcBef>
              <a:spcAft>
                <a:spcPts val="0"/>
              </a:spcAft>
              <a:buSzPts val="2000"/>
              <a:buAutoNum type="arabicParenR"/>
            </a:pPr>
            <a:r>
              <a:rPr lang="en" sz="2000"/>
              <a:t>Edit</a:t>
            </a:r>
            <a:endParaRPr sz="2000"/>
          </a:p>
          <a:p>
            <a:pPr indent="0" lvl="0" marL="0" rtl="0" algn="l">
              <a:spcBef>
                <a:spcPts val="1200"/>
              </a:spcBef>
              <a:spcAft>
                <a:spcPts val="1200"/>
              </a:spcAft>
              <a:buClr>
                <a:schemeClr val="dk1"/>
              </a:buClr>
              <a:buSzPts val="1100"/>
              <a:buFont typeface="Arial"/>
              <a:buNone/>
            </a:pPr>
            <a:r>
              <a:t/>
            </a:r>
            <a:endParaRPr/>
          </a:p>
        </p:txBody>
      </p:sp>
      <p:sp>
        <p:nvSpPr>
          <p:cNvPr id="252" name="Google Shape;252;p43"/>
          <p:cNvSpPr txBox="1"/>
          <p:nvPr>
            <p:ph type="title"/>
          </p:nvPr>
        </p:nvSpPr>
        <p:spPr>
          <a:xfrm>
            <a:off x="311700" y="19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the steps?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will I be evaluated?</a:t>
            </a:r>
            <a:endParaRPr/>
          </a:p>
        </p:txBody>
      </p:sp>
      <p:sp>
        <p:nvSpPr>
          <p:cNvPr id="258" name="Google Shape;258;p44"/>
          <p:cNvSpPr txBox="1"/>
          <p:nvPr>
            <p:ph idx="1" type="body"/>
          </p:nvPr>
        </p:nvSpPr>
        <p:spPr>
          <a:xfrm>
            <a:off x="349875" y="1122700"/>
            <a:ext cx="8520600" cy="37401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Key points:</a:t>
            </a:r>
            <a:endParaRPr/>
          </a:p>
          <a:p>
            <a:pPr indent="-342900" lvl="0" marL="457200" rtl="0" algn="l">
              <a:spcBef>
                <a:spcPts val="1200"/>
              </a:spcBef>
              <a:spcAft>
                <a:spcPts val="0"/>
              </a:spcAft>
              <a:buSzPts val="1800"/>
              <a:buChar char="●"/>
            </a:pPr>
            <a:r>
              <a:rPr lang="en"/>
              <a:t>Purposefully think about diction, characterization, perspective, and imagery as you choose parts of your transcript to include in your monologue. In the Rationale, you will explain these choices.</a:t>
            </a:r>
            <a:endParaRPr/>
          </a:p>
          <a:p>
            <a:pPr indent="-342900" lvl="0" marL="457200" rtl="0" algn="l">
              <a:spcBef>
                <a:spcPts val="0"/>
              </a:spcBef>
              <a:spcAft>
                <a:spcPts val="0"/>
              </a:spcAft>
              <a:buSzPts val="1800"/>
              <a:buChar char="●"/>
            </a:pPr>
            <a:r>
              <a:rPr lang="en"/>
              <a:t>Purposefully ensure that your monologue touches on issues you discussed in Government, including the amendments.</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27"/>
          <p:cNvSpPr/>
          <p:nvPr/>
        </p:nvSpPr>
        <p:spPr>
          <a:xfrm>
            <a:off x="0"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 name="Google Shape;120;p27"/>
          <p:cNvSpPr/>
          <p:nvPr/>
        </p:nvSpPr>
        <p:spPr>
          <a:xfrm>
            <a:off x="0" y="0"/>
            <a:ext cx="9141900" cy="5143500"/>
          </a:xfrm>
          <a:prstGeom prst="rect">
            <a:avLst/>
          </a:prstGeom>
          <a:solidFill>
            <a:srgbClr val="20272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21" name="Google Shape;121;p27"/>
          <p:cNvGrpSpPr/>
          <p:nvPr/>
        </p:nvGrpSpPr>
        <p:grpSpPr>
          <a:xfrm>
            <a:off x="10" y="1845"/>
            <a:ext cx="2601478" cy="5143396"/>
            <a:chOff x="651279" y="598259"/>
            <a:chExt cx="10889400" cy="5680800"/>
          </a:xfrm>
        </p:grpSpPr>
        <p:sp>
          <p:nvSpPr>
            <p:cNvPr id="122" name="Google Shape;122;p27"/>
            <p:cNvSpPr/>
            <p:nvPr/>
          </p:nvSpPr>
          <p:spPr>
            <a:xfrm>
              <a:off x="651279" y="598259"/>
              <a:ext cx="10889400" cy="5680800"/>
            </a:xfrm>
            <a:prstGeom prst="rect">
              <a:avLst/>
            </a:prstGeom>
            <a:solidFill>
              <a:srgbClr val="20272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1"/>
                </a:solidFill>
                <a:latin typeface="Arial"/>
                <a:ea typeface="Arial"/>
                <a:cs typeface="Arial"/>
                <a:sym typeface="Arial"/>
              </a:endParaRPr>
            </a:p>
          </p:txBody>
        </p:sp>
        <p:sp>
          <p:nvSpPr>
            <p:cNvPr id="123" name="Google Shape;123;p27"/>
            <p:cNvSpPr/>
            <p:nvPr/>
          </p:nvSpPr>
          <p:spPr>
            <a:xfrm>
              <a:off x="651279" y="598259"/>
              <a:ext cx="10889400" cy="5680800"/>
            </a:xfrm>
            <a:prstGeom prst="rect">
              <a:avLst/>
            </a:prstGeom>
            <a:solidFill>
              <a:srgbClr val="202729"/>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1"/>
                </a:solidFill>
                <a:latin typeface="Arial"/>
                <a:ea typeface="Arial"/>
                <a:cs typeface="Arial"/>
                <a:sym typeface="Arial"/>
              </a:endParaRPr>
            </a:p>
          </p:txBody>
        </p:sp>
      </p:grpSp>
      <p:sp>
        <p:nvSpPr>
          <p:cNvPr id="124" name="Google Shape;124;p27"/>
          <p:cNvSpPr txBox="1"/>
          <p:nvPr>
            <p:ph type="title"/>
          </p:nvPr>
        </p:nvSpPr>
        <p:spPr>
          <a:xfrm rot="-5400000">
            <a:off x="-673150" y="1525951"/>
            <a:ext cx="4062600" cy="2091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lt1"/>
              </a:buClr>
              <a:buSzPts val="3600"/>
              <a:buFont typeface="Play"/>
              <a:buNone/>
            </a:pPr>
            <a:r>
              <a:rPr lang="en" sz="3600">
                <a:solidFill>
                  <a:schemeClr val="lt1"/>
                </a:solidFill>
              </a:rPr>
              <a:t>Table of Contents</a:t>
            </a:r>
            <a:endParaRPr/>
          </a:p>
        </p:txBody>
      </p:sp>
      <p:grpSp>
        <p:nvGrpSpPr>
          <p:cNvPr id="125" name="Google Shape;125;p27"/>
          <p:cNvGrpSpPr/>
          <p:nvPr/>
        </p:nvGrpSpPr>
        <p:grpSpPr>
          <a:xfrm>
            <a:off x="2845722" y="297995"/>
            <a:ext cx="5669550" cy="4551075"/>
            <a:chOff x="0" y="108568"/>
            <a:chExt cx="7559400" cy="6068100"/>
          </a:xfrm>
        </p:grpSpPr>
        <p:sp>
          <p:nvSpPr>
            <p:cNvPr id="126" name="Google Shape;126;p27"/>
            <p:cNvSpPr/>
            <p:nvPr/>
          </p:nvSpPr>
          <p:spPr>
            <a:xfrm>
              <a:off x="0" y="1085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 name="Google Shape;127;p27"/>
            <p:cNvSpPr txBox="1"/>
            <p:nvPr/>
          </p:nvSpPr>
          <p:spPr>
            <a:xfrm>
              <a:off x="33583" y="142151"/>
              <a:ext cx="7492200" cy="620700"/>
            </a:xfrm>
            <a:prstGeom prst="rect">
              <a:avLst/>
            </a:prstGeom>
            <a:solidFill>
              <a:schemeClr val="dk2"/>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3">
                    <a:extLst>
                      <a:ext uri="{A12FA001-AC4F-418D-AE19-62706E023703}">
                        <ahyp:hlinkClr val="tx"/>
                      </a:ext>
                    </a:extLst>
                  </a:hlinkClick>
                </a:rPr>
                <a:t>Workshop: Transcribing Your Oral History</a:t>
              </a:r>
              <a:endParaRPr sz="1800">
                <a:solidFill>
                  <a:schemeClr val="lt1"/>
                </a:solidFill>
                <a:latin typeface="Proxima Nova"/>
                <a:ea typeface="Proxima Nova"/>
                <a:cs typeface="Proxima Nova"/>
                <a:sym typeface="Proxima Nova"/>
              </a:endParaRPr>
            </a:p>
          </p:txBody>
        </p:sp>
        <p:sp>
          <p:nvSpPr>
            <p:cNvPr id="128" name="Google Shape;128;p27"/>
            <p:cNvSpPr/>
            <p:nvPr/>
          </p:nvSpPr>
          <p:spPr>
            <a:xfrm>
              <a:off x="0" y="8771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9" name="Google Shape;129;p27"/>
            <p:cNvSpPr txBox="1"/>
            <p:nvPr/>
          </p:nvSpPr>
          <p:spPr>
            <a:xfrm>
              <a:off x="33583" y="910751"/>
              <a:ext cx="7492200" cy="620700"/>
            </a:xfrm>
            <a:prstGeom prst="rect">
              <a:avLst/>
            </a:prstGeom>
            <a:solidFill>
              <a:schemeClr val="lt2"/>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4">
                    <a:extLst>
                      <a:ext uri="{A12FA001-AC4F-418D-AE19-62706E023703}">
                        <ahyp:hlinkClr val="tx"/>
                      </a:ext>
                    </a:extLst>
                  </a:hlinkClick>
                </a:rPr>
                <a:t>Workshop: Gist Statement and Detail Selection</a:t>
              </a:r>
              <a:endParaRPr sz="1800">
                <a:solidFill>
                  <a:schemeClr val="lt1"/>
                </a:solidFill>
                <a:latin typeface="Proxima Nova"/>
                <a:ea typeface="Proxima Nova"/>
                <a:cs typeface="Proxima Nova"/>
                <a:sym typeface="Proxima Nova"/>
              </a:endParaRPr>
            </a:p>
          </p:txBody>
        </p:sp>
        <p:sp>
          <p:nvSpPr>
            <p:cNvPr id="130" name="Google Shape;130;p27"/>
            <p:cNvSpPr/>
            <p:nvPr/>
          </p:nvSpPr>
          <p:spPr>
            <a:xfrm>
              <a:off x="0" y="16457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27"/>
            <p:cNvSpPr txBox="1"/>
            <p:nvPr/>
          </p:nvSpPr>
          <p:spPr>
            <a:xfrm>
              <a:off x="33583" y="1679351"/>
              <a:ext cx="7492200" cy="620700"/>
            </a:xfrm>
            <a:prstGeom prst="rect">
              <a:avLst/>
            </a:prstGeom>
            <a:solidFill>
              <a:schemeClr val="accent4"/>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5">
                    <a:extLst>
                      <a:ext uri="{A12FA001-AC4F-418D-AE19-62706E023703}">
                        <ahyp:hlinkClr val="tx"/>
                      </a:ext>
                    </a:extLst>
                  </a:hlinkClick>
                </a:rPr>
                <a:t>Workshop: Monologue Writing</a:t>
              </a:r>
              <a:endParaRPr sz="1800">
                <a:solidFill>
                  <a:schemeClr val="lt1"/>
                </a:solidFill>
                <a:latin typeface="Proxima Nova"/>
                <a:ea typeface="Proxima Nova"/>
                <a:cs typeface="Proxima Nova"/>
                <a:sym typeface="Proxima Nova"/>
              </a:endParaRPr>
            </a:p>
          </p:txBody>
        </p:sp>
        <p:sp>
          <p:nvSpPr>
            <p:cNvPr id="132" name="Google Shape;132;p27"/>
            <p:cNvSpPr/>
            <p:nvPr/>
          </p:nvSpPr>
          <p:spPr>
            <a:xfrm>
              <a:off x="0" y="24143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3" name="Google Shape;133;p27"/>
            <p:cNvSpPr txBox="1"/>
            <p:nvPr/>
          </p:nvSpPr>
          <p:spPr>
            <a:xfrm>
              <a:off x="33583" y="2447951"/>
              <a:ext cx="7492200" cy="620700"/>
            </a:xfrm>
            <a:prstGeom prst="rect">
              <a:avLst/>
            </a:prstGeom>
            <a:solidFill>
              <a:schemeClr val="accent3"/>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6">
                    <a:extLst>
                      <a:ext uri="{A12FA001-AC4F-418D-AE19-62706E023703}">
                        <ahyp:hlinkClr val="tx"/>
                      </a:ext>
                    </a:extLst>
                  </a:hlinkClick>
                </a:rPr>
                <a:t>Workshop: Monologue Writing and Peer Review</a:t>
              </a:r>
              <a:endParaRPr sz="1800">
                <a:solidFill>
                  <a:schemeClr val="lt1"/>
                </a:solidFill>
                <a:latin typeface="Proxima Nova"/>
                <a:ea typeface="Proxima Nova"/>
                <a:cs typeface="Proxima Nova"/>
                <a:sym typeface="Proxima Nova"/>
              </a:endParaRPr>
            </a:p>
          </p:txBody>
        </p:sp>
        <p:sp>
          <p:nvSpPr>
            <p:cNvPr id="134" name="Google Shape;134;p27"/>
            <p:cNvSpPr/>
            <p:nvPr/>
          </p:nvSpPr>
          <p:spPr>
            <a:xfrm>
              <a:off x="0" y="31829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 name="Google Shape;135;p27"/>
            <p:cNvSpPr txBox="1"/>
            <p:nvPr/>
          </p:nvSpPr>
          <p:spPr>
            <a:xfrm>
              <a:off x="33583" y="3216551"/>
              <a:ext cx="7492200" cy="620700"/>
            </a:xfrm>
            <a:prstGeom prst="rect">
              <a:avLst/>
            </a:prstGeom>
            <a:solidFill>
              <a:schemeClr val="dk2"/>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7">
                    <a:extLst>
                      <a:ext uri="{A12FA001-AC4F-418D-AE19-62706E023703}">
                        <ahyp:hlinkClr val="tx"/>
                      </a:ext>
                    </a:extLst>
                  </a:hlinkClick>
                </a:rPr>
                <a:t>Workshop: Monologue Revision</a:t>
              </a:r>
              <a:endParaRPr sz="1800">
                <a:solidFill>
                  <a:schemeClr val="lt1"/>
                </a:solidFill>
                <a:latin typeface="Proxima Nova"/>
                <a:ea typeface="Proxima Nova"/>
                <a:cs typeface="Proxima Nova"/>
                <a:sym typeface="Proxima Nova"/>
              </a:endParaRPr>
            </a:p>
          </p:txBody>
        </p:sp>
        <p:sp>
          <p:nvSpPr>
            <p:cNvPr id="136" name="Google Shape;136;p27"/>
            <p:cNvSpPr/>
            <p:nvPr/>
          </p:nvSpPr>
          <p:spPr>
            <a:xfrm>
              <a:off x="0" y="39515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7" name="Google Shape;137;p27"/>
            <p:cNvSpPr txBox="1"/>
            <p:nvPr/>
          </p:nvSpPr>
          <p:spPr>
            <a:xfrm>
              <a:off x="33583" y="3985151"/>
              <a:ext cx="7492200" cy="620700"/>
            </a:xfrm>
            <a:prstGeom prst="rect">
              <a:avLst/>
            </a:prstGeom>
            <a:solidFill>
              <a:schemeClr val="lt2"/>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8">
                    <a:extLst>
                      <a:ext uri="{A12FA001-AC4F-418D-AE19-62706E023703}">
                        <ahyp:hlinkClr val="tx"/>
                      </a:ext>
                    </a:extLst>
                  </a:hlinkClick>
                </a:rPr>
                <a:t>Workshop: Rationale Preparation</a:t>
              </a:r>
              <a:endParaRPr sz="1800">
                <a:solidFill>
                  <a:schemeClr val="lt1"/>
                </a:solidFill>
                <a:latin typeface="Proxima Nova"/>
                <a:ea typeface="Proxima Nova"/>
                <a:cs typeface="Proxima Nova"/>
                <a:sym typeface="Proxima Nova"/>
              </a:endParaRPr>
            </a:p>
          </p:txBody>
        </p:sp>
        <p:sp>
          <p:nvSpPr>
            <p:cNvPr id="138" name="Google Shape;138;p27"/>
            <p:cNvSpPr/>
            <p:nvPr/>
          </p:nvSpPr>
          <p:spPr>
            <a:xfrm>
              <a:off x="0" y="47201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27"/>
            <p:cNvSpPr txBox="1"/>
            <p:nvPr/>
          </p:nvSpPr>
          <p:spPr>
            <a:xfrm>
              <a:off x="33583" y="4753751"/>
              <a:ext cx="7492200" cy="620700"/>
            </a:xfrm>
            <a:prstGeom prst="rect">
              <a:avLst/>
            </a:prstGeom>
            <a:solidFill>
              <a:schemeClr val="accent4"/>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9">
                    <a:extLst>
                      <a:ext uri="{A12FA001-AC4F-418D-AE19-62706E023703}">
                        <ahyp:hlinkClr val="tx"/>
                      </a:ext>
                    </a:extLst>
                  </a:hlinkClick>
                </a:rPr>
                <a:t>Workshop: Rationale Writing</a:t>
              </a:r>
              <a:endParaRPr sz="1800">
                <a:solidFill>
                  <a:schemeClr val="lt1"/>
                </a:solidFill>
                <a:latin typeface="Proxima Nova"/>
                <a:ea typeface="Proxima Nova"/>
                <a:cs typeface="Proxima Nova"/>
                <a:sym typeface="Proxima Nova"/>
              </a:endParaRPr>
            </a:p>
          </p:txBody>
        </p:sp>
        <p:sp>
          <p:nvSpPr>
            <p:cNvPr id="140" name="Google Shape;140;p27"/>
            <p:cNvSpPr/>
            <p:nvPr/>
          </p:nvSpPr>
          <p:spPr>
            <a:xfrm>
              <a:off x="0" y="5488768"/>
              <a:ext cx="7559400" cy="687900"/>
            </a:xfrm>
            <a:prstGeom prst="roundRect">
              <a:avLst>
                <a:gd fmla="val 16667" name="adj"/>
              </a:avLst>
            </a:prstGeom>
            <a:solidFill>
              <a:schemeClr val="lt2"/>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1" name="Google Shape;141;p27"/>
            <p:cNvSpPr txBox="1"/>
            <p:nvPr/>
          </p:nvSpPr>
          <p:spPr>
            <a:xfrm>
              <a:off x="33583" y="5522351"/>
              <a:ext cx="7492200" cy="620700"/>
            </a:xfrm>
            <a:prstGeom prst="rect">
              <a:avLst/>
            </a:prstGeom>
            <a:solidFill>
              <a:schemeClr val="accent2"/>
            </a:solid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Arial"/>
                <a:buNone/>
              </a:pPr>
              <a:r>
                <a:rPr i="0" lang="en" sz="1800" u="sng" cap="none" strike="noStrike">
                  <a:solidFill>
                    <a:schemeClr val="lt1"/>
                  </a:solidFill>
                  <a:latin typeface="Proxima Nova"/>
                  <a:ea typeface="Proxima Nova"/>
                  <a:cs typeface="Proxima Nova"/>
                  <a:sym typeface="Proxima Nova"/>
                  <a:hlinkClick action="ppaction://hlinksldjump" r:id="rId10">
                    <a:extLst>
                      <a:ext uri="{A12FA001-AC4F-418D-AE19-62706E023703}">
                        <ahyp:hlinkClr val="tx"/>
                      </a:ext>
                    </a:extLst>
                  </a:hlinkClick>
                </a:rPr>
                <a:t>Monologue Performances and Final Discussion</a:t>
              </a:r>
              <a:endParaRPr sz="1800">
                <a:solidFill>
                  <a:schemeClr val="lt1"/>
                </a:solidFill>
                <a:latin typeface="Proxima Nova"/>
                <a:ea typeface="Proxima Nova"/>
                <a:cs typeface="Proxima Nova"/>
                <a:sym typeface="Proxima Nov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5"/>
          <p:cNvSpPr txBox="1"/>
          <p:nvPr>
            <p:ph idx="1" type="body"/>
          </p:nvPr>
        </p:nvSpPr>
        <p:spPr>
          <a:xfrm>
            <a:off x="311700" y="687000"/>
            <a:ext cx="8520600" cy="38820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sz="1200">
                <a:solidFill>
                  <a:schemeClr val="dk1"/>
                </a:solidFill>
              </a:rPr>
              <a:t>My 4th amendment was forcefully broken. They came into the house searched the house to look for someone that did not live there...okay they knocked on the door ...after ‘bout not even 5 min before somebody even can't answer they bust through the door and came in and was like we the police I felt violated……</a:t>
            </a:r>
            <a:r>
              <a:rPr b="1" lang="en" sz="1200">
                <a:solidFill>
                  <a:schemeClr val="dk1"/>
                </a:solidFill>
              </a:rPr>
              <a:t>(look like she was about to cry)</a:t>
            </a:r>
            <a:r>
              <a:rPr lang="en" sz="1200">
                <a:solidFill>
                  <a:schemeClr val="dk1"/>
                </a:solidFill>
              </a:rPr>
              <a:t> </a:t>
            </a:r>
            <a:endParaRPr sz="1200">
              <a:solidFill>
                <a:schemeClr val="dk1"/>
              </a:solidFill>
            </a:endParaRPr>
          </a:p>
          <a:p>
            <a:pPr indent="457200" lvl="0" marL="0" rtl="0" algn="l">
              <a:spcBef>
                <a:spcPts val="0"/>
              </a:spcBef>
              <a:spcAft>
                <a:spcPts val="0"/>
              </a:spcAft>
              <a:buClr>
                <a:schemeClr val="dk1"/>
              </a:buClr>
              <a:buSzPts val="1100"/>
              <a:buFont typeface="Arial"/>
              <a:buNone/>
            </a:pPr>
            <a:r>
              <a:rPr lang="en" sz="1200">
                <a:solidFill>
                  <a:schemeClr val="dk1"/>
                </a:solidFill>
              </a:rPr>
              <a:t>I was angry very upset------i was hurt because they actually try to take the kids---they just want to try to take the kids and send them to social service i mean the child child service</a:t>
            </a:r>
            <a:r>
              <a:rPr b="1" lang="en" sz="1200">
                <a:solidFill>
                  <a:schemeClr val="dk1"/>
                </a:solidFill>
              </a:rPr>
              <a:t>(started reflecting,she took more longer thinking here on out) </a:t>
            </a:r>
            <a:r>
              <a:rPr lang="en" sz="1200">
                <a:solidFill>
                  <a:schemeClr val="dk1"/>
                </a:solidFill>
              </a:rPr>
              <a:t>.they didn't realize I mean I don't know when they realize they had the wrong house all I know is they came in they was asking for this person sat everybody down--was going through everybody room the drawers and dresses everything like that asking about um….who that person is told everybody to pull out their ids they checked everybody identification to make sure they were who they said they were but everybody--</a:t>
            </a:r>
            <a:r>
              <a:rPr b="1" lang="en" sz="1200">
                <a:solidFill>
                  <a:schemeClr val="dk1"/>
                </a:solidFill>
              </a:rPr>
              <a:t>(stutters more)</a:t>
            </a:r>
            <a:r>
              <a:rPr lang="en" sz="1200">
                <a:solidFill>
                  <a:schemeClr val="dk1"/>
                </a:solidFill>
              </a:rPr>
              <a:t>but they still lock all of us up even though they knew they didn't have the right person</a:t>
            </a:r>
            <a:r>
              <a:rPr b="1" lang="en" sz="1200">
                <a:solidFill>
                  <a:schemeClr val="dk1"/>
                </a:solidFill>
              </a:rPr>
              <a:t>(looking at the ceiling)</a:t>
            </a:r>
            <a:r>
              <a:rPr lang="en" sz="1200">
                <a:solidFill>
                  <a:schemeClr val="dk1"/>
                </a:solidFill>
              </a:rPr>
              <a:t>well they really didn't mess nothing up like downstairs in the living room but they did mess up….the the bedrooms they took all the clothes I don't really know they were looking for cause they took all the clothes off the dresser drawers and looked through the stuff in the closet and this is when with each bedroom they did this to looking for I don't even know they were looking for</a:t>
            </a:r>
            <a:r>
              <a:rPr b="1" lang="en" sz="1200">
                <a:solidFill>
                  <a:schemeClr val="dk1"/>
                </a:solidFill>
              </a:rPr>
              <a:t>(she look more confused)</a:t>
            </a:r>
            <a:r>
              <a:rPr lang="en" sz="1200">
                <a:solidFill>
                  <a:schemeClr val="dk1"/>
                </a:solidFill>
              </a:rPr>
              <a:t> they posed to be looking for a person I guess they was doing their job but at the same time they didn't do too much of that they should have done more research to figure out were they at the right house.</a:t>
            </a:r>
            <a:endParaRPr sz="1200">
              <a:solidFill>
                <a:schemeClr val="dk1"/>
              </a:solidFill>
            </a:endParaRPr>
          </a:p>
          <a:p>
            <a:pPr indent="457200" lvl="0" marL="0" rtl="0" algn="l">
              <a:spcBef>
                <a:spcPts val="0"/>
              </a:spcBef>
              <a:spcAft>
                <a:spcPts val="0"/>
              </a:spcAft>
              <a:buClr>
                <a:schemeClr val="dk1"/>
              </a:buClr>
              <a:buSzPts val="1100"/>
              <a:buFont typeface="Arial"/>
              <a:buNone/>
            </a:pPr>
            <a:r>
              <a:t/>
            </a:r>
            <a:endParaRPr sz="13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roxima Nova"/>
                <a:ea typeface="Proxima Nova"/>
                <a:cs typeface="Proxima Nova"/>
                <a:sym typeface="Proxima Nova"/>
              </a:rPr>
              <a:t>What if my interviewee didn’t give me enough material?</a:t>
            </a:r>
            <a:endParaRPr>
              <a:latin typeface="Proxima Nova"/>
              <a:ea typeface="Proxima Nova"/>
              <a:cs typeface="Proxima Nova"/>
              <a:sym typeface="Proxima Nova"/>
            </a:endParaRPr>
          </a:p>
        </p:txBody>
      </p:sp>
      <p:sp>
        <p:nvSpPr>
          <p:cNvPr id="269" name="Google Shape;269;p46"/>
          <p:cNvSpPr txBox="1"/>
          <p:nvPr>
            <p:ph idx="1" type="body"/>
          </p:nvPr>
        </p:nvSpPr>
        <p:spPr>
          <a:xfrm>
            <a:off x="349875" y="1122700"/>
            <a:ext cx="8520600" cy="37401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Proxima Nova"/>
              <a:buChar char="●"/>
            </a:pPr>
            <a:r>
              <a:rPr lang="en">
                <a:latin typeface="Proxima Nova"/>
                <a:ea typeface="Proxima Nova"/>
                <a:cs typeface="Proxima Nova"/>
                <a:sym typeface="Proxima Nova"/>
              </a:rPr>
              <a:t>Write some more questions you can ask them. </a:t>
            </a:r>
            <a:endParaRPr>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a:latin typeface="Proxima Nova"/>
                <a:ea typeface="Proxima Nova"/>
                <a:cs typeface="Proxima Nova"/>
                <a:sym typeface="Proxima Nova"/>
              </a:rPr>
              <a:t>Write some follow-up questions to ask your interviewee and add to the end of your transcript. </a:t>
            </a:r>
            <a:endParaRPr>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a:latin typeface="Proxima Nova"/>
                <a:ea typeface="Proxima Nova"/>
                <a:cs typeface="Proxima Nova"/>
                <a:sym typeface="Proxima Nova"/>
              </a:rPr>
              <a:t>You can tell them that as you’ve started crafting your monologue you’ve realized that you need a little more material.</a:t>
            </a:r>
            <a:endParaRPr>
              <a:latin typeface="Proxima Nova"/>
              <a:ea typeface="Proxima Nova"/>
              <a:cs typeface="Proxima Nova"/>
              <a:sym typeface="Proxima Nova"/>
            </a:endParaRPr>
          </a:p>
          <a:p>
            <a:pPr indent="-342900" lvl="0" marL="457200" rtl="0" algn="l">
              <a:spcBef>
                <a:spcPts val="0"/>
              </a:spcBef>
              <a:spcAft>
                <a:spcPts val="0"/>
              </a:spcAft>
              <a:buSzPts val="1800"/>
              <a:buFont typeface="Proxima Nova"/>
              <a:buChar char="●"/>
            </a:pPr>
            <a:r>
              <a:rPr lang="en">
                <a:latin typeface="Proxima Nova"/>
                <a:ea typeface="Proxima Nova"/>
                <a:cs typeface="Proxima Nova"/>
                <a:sym typeface="Proxima Nova"/>
              </a:rPr>
              <a:t>Ask them “tell me about a time when you or someone you know...” </a:t>
            </a:r>
            <a:endParaRPr>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7"/>
          <p:cNvSpPr txBox="1"/>
          <p:nvPr>
            <p:ph type="title"/>
          </p:nvPr>
        </p:nvSpPr>
        <p:spPr>
          <a:xfrm>
            <a:off x="107175" y="940213"/>
            <a:ext cx="2381400" cy="830400"/>
          </a:xfrm>
          <a:prstGeom prst="rect">
            <a:avLst/>
          </a:prstGeom>
          <a:solidFill>
            <a:srgbClr val="FFFF00"/>
          </a:solidFill>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060">
                <a:latin typeface="Proxima Nova"/>
                <a:ea typeface="Proxima Nova"/>
                <a:cs typeface="Proxima Nova"/>
                <a:sym typeface="Proxima Nova"/>
              </a:rPr>
              <a:t>I have transcribed my interview.</a:t>
            </a:r>
            <a:endParaRPr sz="2060">
              <a:latin typeface="Proxima Nova"/>
              <a:ea typeface="Proxima Nova"/>
              <a:cs typeface="Proxima Nova"/>
              <a:sym typeface="Proxima Nova"/>
            </a:endParaRPr>
          </a:p>
        </p:txBody>
      </p:sp>
      <p:sp>
        <p:nvSpPr>
          <p:cNvPr id="275" name="Google Shape;275;p47"/>
          <p:cNvSpPr txBox="1"/>
          <p:nvPr>
            <p:ph type="title"/>
          </p:nvPr>
        </p:nvSpPr>
        <p:spPr>
          <a:xfrm>
            <a:off x="6256925" y="696338"/>
            <a:ext cx="2750700" cy="755700"/>
          </a:xfrm>
          <a:prstGeom prst="rect">
            <a:avLst/>
          </a:prstGeom>
          <a:solidFill>
            <a:srgbClr val="FFFF00"/>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latin typeface="Proxima Nova"/>
                <a:ea typeface="Proxima Nova"/>
                <a:cs typeface="Proxima Nova"/>
                <a:sym typeface="Proxima Nova"/>
              </a:rPr>
              <a:t>I have not done my oral history.</a:t>
            </a:r>
            <a:endParaRPr>
              <a:latin typeface="Proxima Nova"/>
              <a:ea typeface="Proxima Nova"/>
              <a:cs typeface="Proxima Nova"/>
              <a:sym typeface="Proxima Nova"/>
            </a:endParaRPr>
          </a:p>
        </p:txBody>
      </p:sp>
      <p:sp>
        <p:nvSpPr>
          <p:cNvPr id="276" name="Google Shape;276;p47"/>
          <p:cNvSpPr txBox="1"/>
          <p:nvPr>
            <p:ph type="title"/>
          </p:nvPr>
        </p:nvSpPr>
        <p:spPr>
          <a:xfrm>
            <a:off x="2790513" y="765931"/>
            <a:ext cx="2853000" cy="1186200"/>
          </a:xfrm>
          <a:prstGeom prst="rect">
            <a:avLst/>
          </a:prstGeom>
          <a:solidFill>
            <a:srgbClr val="FFFF00"/>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latin typeface="Proxima Nova"/>
                <a:ea typeface="Proxima Nova"/>
                <a:cs typeface="Proxima Nova"/>
                <a:sym typeface="Proxima Nova"/>
              </a:rPr>
              <a:t>I have an oral history but it’s not transcribed.</a:t>
            </a:r>
            <a:endParaRPr>
              <a:latin typeface="Proxima Nova"/>
              <a:ea typeface="Proxima Nova"/>
              <a:cs typeface="Proxima Nova"/>
              <a:sym typeface="Proxima Nova"/>
            </a:endParaRPr>
          </a:p>
        </p:txBody>
      </p:sp>
      <p:sp>
        <p:nvSpPr>
          <p:cNvPr id="277" name="Google Shape;277;p47"/>
          <p:cNvSpPr txBox="1"/>
          <p:nvPr/>
        </p:nvSpPr>
        <p:spPr>
          <a:xfrm>
            <a:off x="3215213" y="2771150"/>
            <a:ext cx="24849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Follow these instructions to transcribe at least 3-4 minutes of your interview.</a:t>
            </a:r>
            <a:endParaRPr sz="1800">
              <a:latin typeface="Proxima Nova"/>
              <a:ea typeface="Proxima Nova"/>
              <a:cs typeface="Proxima Nova"/>
              <a:sym typeface="Proxima Nova"/>
            </a:endParaRPr>
          </a:p>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How To Create An Oral History Transcript [</a:t>
            </a:r>
            <a:r>
              <a:rPr lang="en" sz="1300" u="sng">
                <a:solidFill>
                  <a:srgbClr val="1155CC"/>
                </a:solidFill>
                <a:latin typeface="Proxima Nova"/>
                <a:ea typeface="Proxima Nova"/>
                <a:cs typeface="Proxima Nova"/>
                <a:sym typeface="Proxima Nova"/>
                <a:hlinkClick r:id="rId3">
                  <a:extLst>
                    <a:ext uri="{A12FA001-AC4F-418D-AE19-62706E023703}">
                      <ahyp:hlinkClr val="tx"/>
                    </a:ext>
                  </a:extLst>
                </a:hlinkClick>
              </a:rPr>
              <a:t>.pdf</a:t>
            </a:r>
            <a:r>
              <a:rPr lang="en" sz="1300">
                <a:solidFill>
                  <a:schemeClr val="dk1"/>
                </a:solidFill>
                <a:latin typeface="Proxima Nova"/>
                <a:ea typeface="Proxima Nova"/>
                <a:cs typeface="Proxima Nova"/>
                <a:sym typeface="Proxima Nova"/>
              </a:rPr>
              <a:t>] [</a:t>
            </a:r>
            <a:r>
              <a:rPr lang="en" sz="1300" u="sng">
                <a:solidFill>
                  <a:srgbClr val="1155CC"/>
                </a:solidFill>
                <a:latin typeface="Proxima Nova"/>
                <a:ea typeface="Proxima Nova"/>
                <a:cs typeface="Proxima Nova"/>
                <a:sym typeface="Proxima Nova"/>
                <a:hlinkClick r:id="rId4">
                  <a:extLst>
                    <a:ext uri="{A12FA001-AC4F-418D-AE19-62706E023703}">
                      <ahyp:hlinkClr val="tx"/>
                    </a:ext>
                  </a:extLst>
                </a:hlinkClick>
              </a:rPr>
              <a:t>.docx</a:t>
            </a:r>
            <a:r>
              <a:rPr lang="en" sz="1300">
                <a:solidFill>
                  <a:schemeClr val="dk1"/>
                </a:solidFill>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278" name="Google Shape;278;p47"/>
          <p:cNvSpPr txBox="1"/>
          <p:nvPr/>
        </p:nvSpPr>
        <p:spPr>
          <a:xfrm>
            <a:off x="6173675" y="1708675"/>
            <a:ext cx="2917200" cy="17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Finish your questions and schedule your interview.</a:t>
            </a:r>
            <a:endParaRPr>
              <a:latin typeface="Proxima Nova"/>
              <a:ea typeface="Proxima Nova"/>
              <a:cs typeface="Proxima Nova"/>
              <a:sym typeface="Proxima Nova"/>
            </a:endParaRPr>
          </a:p>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Oral History Project Plan [</a:t>
            </a:r>
            <a:r>
              <a:rPr lang="en" sz="1300" u="sng">
                <a:solidFill>
                  <a:srgbClr val="1155CC"/>
                </a:solidFill>
                <a:latin typeface="Proxima Nova"/>
                <a:ea typeface="Proxima Nova"/>
                <a:cs typeface="Proxima Nova"/>
                <a:sym typeface="Proxima Nova"/>
                <a:hlinkClick r:id="rId5">
                  <a:extLst>
                    <a:ext uri="{A12FA001-AC4F-418D-AE19-62706E023703}">
                      <ahyp:hlinkClr val="tx"/>
                    </a:ext>
                  </a:extLst>
                </a:hlinkClick>
              </a:rPr>
              <a:t>.pdf</a:t>
            </a:r>
            <a:r>
              <a:rPr lang="en" sz="1300">
                <a:solidFill>
                  <a:schemeClr val="dk1"/>
                </a:solidFill>
                <a:latin typeface="Proxima Nova"/>
                <a:ea typeface="Proxima Nova"/>
                <a:cs typeface="Proxima Nova"/>
                <a:sym typeface="Proxima Nova"/>
              </a:rPr>
              <a:t>] [</a:t>
            </a:r>
            <a:r>
              <a:rPr lang="en" sz="1300" u="sng">
                <a:solidFill>
                  <a:srgbClr val="1155CC"/>
                </a:solidFill>
                <a:latin typeface="Proxima Nova"/>
                <a:ea typeface="Proxima Nova"/>
                <a:cs typeface="Proxima Nova"/>
                <a:sym typeface="Proxima Nova"/>
                <a:hlinkClick r:id="rId6">
                  <a:extLst>
                    <a:ext uri="{A12FA001-AC4F-418D-AE19-62706E023703}">
                      <ahyp:hlinkClr val="tx"/>
                    </a:ext>
                  </a:extLst>
                </a:hlinkClick>
              </a:rPr>
              <a:t>.docx</a:t>
            </a:r>
            <a:r>
              <a:rPr lang="en" sz="1300">
                <a:solidFill>
                  <a:schemeClr val="dk1"/>
                </a:solidFill>
                <a:latin typeface="Proxima Nova"/>
                <a:ea typeface="Proxima Nova"/>
                <a:cs typeface="Proxima Nova"/>
                <a:sym typeface="Proxima Nova"/>
              </a:rPr>
              <a:t>]</a:t>
            </a:r>
            <a:endParaRPr sz="1300">
              <a:latin typeface="Proxima Nova"/>
              <a:ea typeface="Proxima Nova"/>
              <a:cs typeface="Proxima Nova"/>
              <a:sym typeface="Proxima Nova"/>
            </a:endParaRPr>
          </a:p>
          <a:p>
            <a:pPr indent="0" lvl="0" marL="0" rtl="0" algn="l">
              <a:spcBef>
                <a:spcPts val="0"/>
              </a:spcBef>
              <a:spcAft>
                <a:spcPts val="0"/>
              </a:spcAft>
              <a:buNone/>
            </a:pPr>
            <a:r>
              <a:t/>
            </a:r>
            <a:endParaRPr sz="1800">
              <a:latin typeface="Proxima Nova"/>
              <a:ea typeface="Proxima Nova"/>
              <a:cs typeface="Proxima Nova"/>
              <a:sym typeface="Proxima Nova"/>
            </a:endParaRPr>
          </a:p>
          <a:p>
            <a:pPr indent="0" lvl="0" marL="0" rtl="0" algn="l">
              <a:spcBef>
                <a:spcPts val="0"/>
              </a:spcBef>
              <a:spcAft>
                <a:spcPts val="0"/>
              </a:spcAft>
              <a:buNone/>
            </a:pPr>
            <a:r>
              <a:rPr lang="en" sz="1800">
                <a:latin typeface="Proxima Nova"/>
                <a:ea typeface="Proxima Nova"/>
                <a:cs typeface="Proxima Nova"/>
                <a:sym typeface="Proxima Nova"/>
              </a:rPr>
              <a:t>Complete Formative #6 to get ahead.</a:t>
            </a:r>
            <a:endParaRPr sz="1800">
              <a:latin typeface="Proxima Nova"/>
              <a:ea typeface="Proxima Nova"/>
              <a:cs typeface="Proxima Nova"/>
              <a:sym typeface="Proxima Nova"/>
            </a:endParaRPr>
          </a:p>
        </p:txBody>
      </p:sp>
      <p:sp>
        <p:nvSpPr>
          <p:cNvPr id="279" name="Google Shape;279;p47"/>
          <p:cNvSpPr txBox="1"/>
          <p:nvPr/>
        </p:nvSpPr>
        <p:spPr>
          <a:xfrm>
            <a:off x="256775" y="2771150"/>
            <a:ext cx="24849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Ensure you are using diction, imagery, characterization, and perspective as you craft your monologue.</a:t>
            </a:r>
            <a:endParaRPr sz="1800">
              <a:latin typeface="Proxima Nova"/>
              <a:ea typeface="Proxima Nova"/>
              <a:cs typeface="Proxima Nova"/>
              <a:sym typeface="Proxima Nova"/>
            </a:endParaRPr>
          </a:p>
          <a:p>
            <a:pPr indent="0" lvl="0" marL="0" rtl="0" algn="l">
              <a:spcBef>
                <a:spcPts val="0"/>
              </a:spcBef>
              <a:spcAft>
                <a:spcPts val="0"/>
              </a:spcAft>
              <a:buNone/>
            </a:pPr>
            <a:r>
              <a:rPr lang="en" sz="1300">
                <a:solidFill>
                  <a:schemeClr val="dk1"/>
                </a:solidFill>
                <a:latin typeface="Proxima Nova"/>
                <a:ea typeface="Proxima Nova"/>
                <a:cs typeface="Proxima Nova"/>
                <a:sym typeface="Proxima Nova"/>
              </a:rPr>
              <a:t>Drafting Your Monologue [</a:t>
            </a:r>
            <a:r>
              <a:rPr lang="en" sz="1300" u="sng">
                <a:solidFill>
                  <a:srgbClr val="1155CC"/>
                </a:solidFill>
                <a:latin typeface="Proxima Nova"/>
                <a:ea typeface="Proxima Nova"/>
                <a:cs typeface="Proxima Nova"/>
                <a:sym typeface="Proxima Nova"/>
                <a:hlinkClick r:id="rId7">
                  <a:extLst>
                    <a:ext uri="{A12FA001-AC4F-418D-AE19-62706E023703}">
                      <ahyp:hlinkClr val="tx"/>
                    </a:ext>
                  </a:extLst>
                </a:hlinkClick>
              </a:rPr>
              <a:t>.pdf</a:t>
            </a:r>
            <a:r>
              <a:rPr lang="en" sz="1300">
                <a:solidFill>
                  <a:schemeClr val="dk1"/>
                </a:solidFill>
                <a:latin typeface="Proxima Nova"/>
                <a:ea typeface="Proxima Nova"/>
                <a:cs typeface="Proxima Nova"/>
                <a:sym typeface="Proxima Nova"/>
              </a:rPr>
              <a:t>] [</a:t>
            </a:r>
            <a:r>
              <a:rPr lang="en" sz="1300" u="sng">
                <a:solidFill>
                  <a:srgbClr val="1155CC"/>
                </a:solidFill>
                <a:latin typeface="Proxima Nova"/>
                <a:ea typeface="Proxima Nova"/>
                <a:cs typeface="Proxima Nova"/>
                <a:sym typeface="Proxima Nova"/>
                <a:hlinkClick r:id="rId8">
                  <a:extLst>
                    <a:ext uri="{A12FA001-AC4F-418D-AE19-62706E023703}">
                      <ahyp:hlinkClr val="tx"/>
                    </a:ext>
                  </a:extLst>
                </a:hlinkClick>
              </a:rPr>
              <a:t>.docx</a:t>
            </a:r>
            <a:r>
              <a:rPr lang="en" sz="1300">
                <a:solidFill>
                  <a:schemeClr val="dk1"/>
                </a:solidFill>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280" name="Google Shape;280;p47"/>
          <p:cNvSpPr txBox="1"/>
          <p:nvPr>
            <p:ph type="title"/>
          </p:nvPr>
        </p:nvSpPr>
        <p:spPr>
          <a:xfrm>
            <a:off x="2488575" y="-25"/>
            <a:ext cx="4540200" cy="572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latin typeface="Proxima Nova"/>
                <a:ea typeface="Proxima Nova"/>
                <a:cs typeface="Proxima Nova"/>
                <a:sym typeface="Proxima Nova"/>
              </a:rPr>
              <a:t>Where are you in the process?</a:t>
            </a:r>
            <a:endParaRPr>
              <a:latin typeface="Proxima Nova"/>
              <a:ea typeface="Proxima Nova"/>
              <a:cs typeface="Proxima Nova"/>
              <a:sym typeface="Proxima Nova"/>
            </a:endParaRPr>
          </a:p>
        </p:txBody>
      </p:sp>
      <p:sp>
        <p:nvSpPr>
          <p:cNvPr id="281" name="Google Shape;281;p47"/>
          <p:cNvSpPr/>
          <p:nvPr/>
        </p:nvSpPr>
        <p:spPr>
          <a:xfrm>
            <a:off x="1045675" y="2138150"/>
            <a:ext cx="310500" cy="572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7"/>
          <p:cNvSpPr/>
          <p:nvPr/>
        </p:nvSpPr>
        <p:spPr>
          <a:xfrm>
            <a:off x="4133338" y="2003688"/>
            <a:ext cx="310500" cy="572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7"/>
          <p:cNvSpPr/>
          <p:nvPr/>
        </p:nvSpPr>
        <p:spPr>
          <a:xfrm>
            <a:off x="7378475" y="1452045"/>
            <a:ext cx="310500" cy="357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7"/>
          <p:cNvSpPr txBox="1"/>
          <p:nvPr/>
        </p:nvSpPr>
        <p:spPr>
          <a:xfrm>
            <a:off x="6963675" y="102250"/>
            <a:ext cx="19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8"/>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Workshop: Monologue Writing and Peer Review</a:t>
            </a:r>
            <a:endParaRPr sz="3000"/>
          </a:p>
        </p:txBody>
      </p:sp>
      <p:sp>
        <p:nvSpPr>
          <p:cNvPr id="290" name="Google Shape;29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9"/>
          <p:cNvSpPr txBox="1"/>
          <p:nvPr>
            <p:ph idx="1" type="body"/>
          </p:nvPr>
        </p:nvSpPr>
        <p:spPr>
          <a:xfrm>
            <a:off x="311700" y="264325"/>
            <a:ext cx="7973400" cy="43047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t/>
            </a:r>
            <a:endParaRPr sz="2400">
              <a:solidFill>
                <a:schemeClr val="dk1"/>
              </a:solidFill>
              <a:latin typeface="Proxima Nova"/>
              <a:ea typeface="Proxima Nova"/>
              <a:cs typeface="Proxima Nova"/>
              <a:sym typeface="Proxima Nova"/>
            </a:endParaRPr>
          </a:p>
          <a:p>
            <a:pPr indent="0" lvl="0" marL="0" rtl="0" algn="l">
              <a:lnSpc>
                <a:spcPct val="150000"/>
              </a:lnSpc>
              <a:spcBef>
                <a:spcPts val="1200"/>
              </a:spcBef>
              <a:spcAft>
                <a:spcPts val="0"/>
              </a:spcAft>
              <a:buClr>
                <a:schemeClr val="dk1"/>
              </a:buClr>
              <a:buSzPts val="1100"/>
              <a:buFont typeface="Arial"/>
              <a:buNone/>
            </a:pPr>
            <a:r>
              <a:rPr lang="en" sz="2400">
                <a:solidFill>
                  <a:schemeClr val="dk1"/>
                </a:solidFill>
                <a:latin typeface="Proxima Nova"/>
                <a:ea typeface="Proxima Nova"/>
                <a:cs typeface="Proxima Nova"/>
                <a:sym typeface="Proxima Nova"/>
              </a:rPr>
              <a:t>If you </a:t>
            </a:r>
            <a:r>
              <a:rPr b="1" lang="en" sz="2400" u="sng">
                <a:solidFill>
                  <a:schemeClr val="dk1"/>
                </a:solidFill>
                <a:latin typeface="Proxima Nova"/>
                <a:ea typeface="Proxima Nova"/>
                <a:cs typeface="Proxima Nova"/>
                <a:sym typeface="Proxima Nova"/>
              </a:rPr>
              <a:t>DO</a:t>
            </a:r>
            <a:r>
              <a:rPr lang="en" sz="2400">
                <a:solidFill>
                  <a:schemeClr val="dk1"/>
                </a:solidFill>
                <a:latin typeface="Proxima Nova"/>
                <a:ea typeface="Proxima Nova"/>
                <a:cs typeface="Proxima Nova"/>
                <a:sym typeface="Proxima Nova"/>
              </a:rPr>
              <a:t> have your monologue draft, find a partner for peer review and </a:t>
            </a:r>
            <a:r>
              <a:rPr b="1" lang="en" sz="2400">
                <a:solidFill>
                  <a:schemeClr val="dk1"/>
                </a:solidFill>
                <a:latin typeface="Proxima Nova"/>
                <a:ea typeface="Proxima Nova"/>
                <a:cs typeface="Proxima Nova"/>
                <a:sym typeface="Proxima Nova"/>
              </a:rPr>
              <a:t>read their monologue</a:t>
            </a:r>
            <a:r>
              <a:rPr lang="en" sz="2400">
                <a:solidFill>
                  <a:schemeClr val="dk1"/>
                </a:solidFill>
                <a:latin typeface="Proxima Nova"/>
                <a:ea typeface="Proxima Nova"/>
                <a:cs typeface="Proxima Nova"/>
                <a:sym typeface="Proxima Nova"/>
              </a:rPr>
              <a:t>. </a:t>
            </a:r>
            <a:endParaRPr sz="2400">
              <a:solidFill>
                <a:schemeClr val="dk1"/>
              </a:solidFill>
              <a:latin typeface="Proxima Nova"/>
              <a:ea typeface="Proxima Nova"/>
              <a:cs typeface="Proxima Nova"/>
              <a:sym typeface="Proxima Nova"/>
            </a:endParaRPr>
          </a:p>
          <a:p>
            <a:pPr indent="0" lvl="0" marL="0" rtl="0" algn="l">
              <a:lnSpc>
                <a:spcPct val="150000"/>
              </a:lnSpc>
              <a:spcBef>
                <a:spcPts val="1200"/>
              </a:spcBef>
              <a:spcAft>
                <a:spcPts val="1200"/>
              </a:spcAft>
              <a:buClr>
                <a:schemeClr val="dk1"/>
              </a:buClr>
              <a:buSzPts val="1100"/>
              <a:buFont typeface="Arial"/>
              <a:buNone/>
            </a:pPr>
            <a:r>
              <a:rPr lang="en" sz="2400">
                <a:solidFill>
                  <a:schemeClr val="dk1"/>
                </a:solidFill>
                <a:latin typeface="Proxima Nova"/>
                <a:ea typeface="Proxima Nova"/>
                <a:cs typeface="Proxima Nova"/>
                <a:sym typeface="Proxima Nova"/>
              </a:rPr>
              <a:t>If you </a:t>
            </a:r>
            <a:r>
              <a:rPr b="1" lang="en" sz="2400">
                <a:solidFill>
                  <a:schemeClr val="dk1"/>
                </a:solidFill>
                <a:latin typeface="Proxima Nova"/>
                <a:ea typeface="Proxima Nova"/>
                <a:cs typeface="Proxima Nova"/>
                <a:sym typeface="Proxima Nova"/>
              </a:rPr>
              <a:t>DO</a:t>
            </a:r>
            <a:r>
              <a:rPr lang="en" sz="2400">
                <a:solidFill>
                  <a:schemeClr val="dk1"/>
                </a:solidFill>
                <a:latin typeface="Proxima Nova"/>
                <a:ea typeface="Proxima Nova"/>
                <a:cs typeface="Proxima Nova"/>
                <a:sym typeface="Proxima Nova"/>
              </a:rPr>
              <a:t> </a:t>
            </a:r>
            <a:r>
              <a:rPr b="1" lang="en" sz="2400">
                <a:solidFill>
                  <a:schemeClr val="dk1"/>
                </a:solidFill>
                <a:latin typeface="Proxima Nova"/>
                <a:ea typeface="Proxima Nova"/>
                <a:cs typeface="Proxima Nova"/>
                <a:sym typeface="Proxima Nova"/>
              </a:rPr>
              <a:t>NOT</a:t>
            </a:r>
            <a:r>
              <a:rPr lang="en" sz="2400">
                <a:solidFill>
                  <a:schemeClr val="dk1"/>
                </a:solidFill>
                <a:latin typeface="Proxima Nova"/>
                <a:ea typeface="Proxima Nova"/>
                <a:cs typeface="Proxima Nova"/>
                <a:sym typeface="Proxima Nova"/>
              </a:rPr>
              <a:t> have your monologue draft, </a:t>
            </a:r>
            <a:r>
              <a:rPr b="1" lang="en" sz="2400">
                <a:solidFill>
                  <a:schemeClr val="dk1"/>
                </a:solidFill>
                <a:latin typeface="Proxima Nova"/>
                <a:ea typeface="Proxima Nova"/>
                <a:cs typeface="Proxima Nova"/>
                <a:sym typeface="Proxima Nova"/>
              </a:rPr>
              <a:t>work on your monologue. </a:t>
            </a:r>
            <a:endParaRPr sz="2400">
              <a:solidFill>
                <a:schemeClr val="dk1"/>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01" name="Google Shape;301;p50"/>
          <p:cNvGraphicFramePr/>
          <p:nvPr/>
        </p:nvGraphicFramePr>
        <p:xfrm>
          <a:off x="317950" y="1801925"/>
          <a:ext cx="3000000" cy="3000000"/>
        </p:xfrm>
        <a:graphic>
          <a:graphicData uri="http://schemas.openxmlformats.org/drawingml/2006/table">
            <a:tbl>
              <a:tblPr>
                <a:noFill/>
                <a:tableStyleId>{1FAF19AA-AC32-4FAA-BCA5-1B75C7ACCF6F}</a:tableStyleId>
              </a:tblPr>
              <a:tblGrid>
                <a:gridCol w="1981200"/>
                <a:gridCol w="1981200"/>
                <a:gridCol w="19812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 monologue just the words of the interviewee?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 monologue 300-400 words?</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No. It’s 1200 words. </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 monologue separated into paragraphs?</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a:t>
                      </a:r>
                      <a:endParaRPr b="1" sz="1200">
                        <a:solidFill>
                          <a:schemeClr val="dk2"/>
                        </a:solidFill>
                        <a:latin typeface="Proxima Nova"/>
                        <a:ea typeface="Proxima Nova"/>
                        <a:cs typeface="Proxima Nova"/>
                        <a:sym typeface="Proxima Nova"/>
                      </a:endParaRPr>
                    </a:p>
                  </a:txBody>
                  <a:tcPr marT="63500" marB="63500" marR="63500" marL="63500">
                    <a:solidFill>
                      <a:srgbClr val="CFE2F3"/>
                    </a:solidFill>
                  </a:tcPr>
                </a:tc>
              </a:tr>
            </a:tbl>
          </a:graphicData>
        </a:graphic>
      </p:graphicFrame>
      <p:graphicFrame>
        <p:nvGraphicFramePr>
          <p:cNvPr id="302" name="Google Shape;302;p50"/>
          <p:cNvGraphicFramePr/>
          <p:nvPr/>
        </p:nvGraphicFramePr>
        <p:xfrm>
          <a:off x="362025" y="3815525"/>
          <a:ext cx="3000000" cy="3000000"/>
        </p:xfrm>
        <a:graphic>
          <a:graphicData uri="http://schemas.openxmlformats.org/drawingml/2006/table">
            <a:tbl>
              <a:tblPr>
                <a:noFill/>
                <a:tableStyleId>{1FAF19AA-AC32-4FAA-BCA5-1B75C7ACCF6F}</a:tableStyleId>
              </a:tblPr>
              <a:tblGrid>
                <a:gridCol w="59436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I need to cut down my monologue. I need to ask some additional questions or add some other parts of my transcript. </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r>
            </a:tbl>
          </a:graphicData>
        </a:graphic>
      </p:graphicFrame>
      <p:sp>
        <p:nvSpPr>
          <p:cNvPr id="303" name="Google Shape;303;p50"/>
          <p:cNvSpPr txBox="1"/>
          <p:nvPr/>
        </p:nvSpPr>
        <p:spPr>
          <a:xfrm>
            <a:off x="222150" y="140025"/>
            <a:ext cx="8699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SILENT</a:t>
            </a:r>
            <a:r>
              <a:rPr lang="en">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Read and take notes: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Swap and answer questions about your peer’s monologue: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TALKING</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Swap back, ask questions, and set a goal in the box at the bottom: 3 minutes</a:t>
            </a:r>
            <a:endParaRPr>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4" name="Google Shape;304;p50"/>
          <p:cNvSpPr txBox="1"/>
          <p:nvPr/>
        </p:nvSpPr>
        <p:spPr>
          <a:xfrm>
            <a:off x="7335275" y="55075"/>
            <a:ext cx="18090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Proxima Nova"/>
                <a:ea typeface="Proxima Nova"/>
                <a:cs typeface="Proxima Nova"/>
                <a:sym typeface="Proxima Nova"/>
              </a:rPr>
              <a:t>Formatting</a:t>
            </a:r>
            <a:endParaRPr b="1" sz="2300">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10" name="Google Shape;310;p51"/>
          <p:cNvGraphicFramePr/>
          <p:nvPr/>
        </p:nvGraphicFramePr>
        <p:xfrm>
          <a:off x="307725" y="1678088"/>
          <a:ext cx="3000000" cy="3000000"/>
        </p:xfrm>
        <a:graphic>
          <a:graphicData uri="http://schemas.openxmlformats.org/drawingml/2006/table">
            <a:tbl>
              <a:tblPr>
                <a:noFill/>
                <a:tableStyleId>{1FAF19AA-AC32-4FAA-BCA5-1B75C7ACCF6F}</a:tableStyleId>
              </a:tblPr>
              <a:tblGrid>
                <a:gridCol w="1981200"/>
                <a:gridCol w="1981200"/>
                <a:gridCol w="19812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contain a personal story?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it tells the story of a woman in prison trying to turn her life around.</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engage with inequity?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it engages with educational inequity.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contain elements of a restorative narrative? (Does it 1) acknowledge harm?, 2) explore difficult emotional terrain? 3) focus on growth and renewal)</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r>
            </a:tbl>
          </a:graphicData>
        </a:graphic>
      </p:graphicFrame>
      <p:graphicFrame>
        <p:nvGraphicFramePr>
          <p:cNvPr id="311" name="Google Shape;311;p51"/>
          <p:cNvGraphicFramePr/>
          <p:nvPr/>
        </p:nvGraphicFramePr>
        <p:xfrm>
          <a:off x="307725" y="4073363"/>
          <a:ext cx="3000000" cy="3000000"/>
        </p:xfrm>
        <a:graphic>
          <a:graphicData uri="http://schemas.openxmlformats.org/drawingml/2006/table">
            <a:tbl>
              <a:tblPr>
                <a:noFill/>
                <a:tableStyleId>{1FAF19AA-AC32-4FAA-BCA5-1B75C7ACCF6F}</a:tableStyleId>
              </a:tblPr>
              <a:tblGrid>
                <a:gridCol w="59436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I’m all set with this round.</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endParaRPr>
                    </a:p>
                  </a:txBody>
                  <a:tcPr marT="63500" marB="63500" marR="63500" marL="63500">
                    <a:solidFill>
                      <a:srgbClr val="CFE2F3"/>
                    </a:solidFill>
                  </a:tcPr>
                </a:tc>
              </a:tr>
            </a:tbl>
          </a:graphicData>
        </a:graphic>
      </p:graphicFrame>
      <p:sp>
        <p:nvSpPr>
          <p:cNvPr id="312" name="Google Shape;312;p51"/>
          <p:cNvSpPr txBox="1"/>
          <p:nvPr/>
        </p:nvSpPr>
        <p:spPr>
          <a:xfrm>
            <a:off x="222150" y="140025"/>
            <a:ext cx="8699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SILENT</a:t>
            </a:r>
            <a:r>
              <a:rPr lang="en">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Read and take notes during: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Swap and answer questions about your peer’s monologue: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TALKING</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Swap back, ask questions, and set a goal in the box at the bottom: 3 minutes</a:t>
            </a:r>
            <a:endParaRPr>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13" name="Google Shape;313;p51"/>
          <p:cNvSpPr txBox="1"/>
          <p:nvPr/>
        </p:nvSpPr>
        <p:spPr>
          <a:xfrm>
            <a:off x="7335275" y="55075"/>
            <a:ext cx="18090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Proxima Nova"/>
                <a:ea typeface="Proxima Nova"/>
                <a:cs typeface="Proxima Nova"/>
                <a:sym typeface="Proxima Nova"/>
              </a:rPr>
              <a:t>Content</a:t>
            </a:r>
            <a:endParaRPr b="1" sz="2300">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2"/>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19" name="Google Shape;319;p52"/>
          <p:cNvGraphicFramePr/>
          <p:nvPr/>
        </p:nvGraphicFramePr>
        <p:xfrm>
          <a:off x="187175" y="4261600"/>
          <a:ext cx="3000000" cy="3000000"/>
        </p:xfrm>
        <a:graphic>
          <a:graphicData uri="http://schemas.openxmlformats.org/drawingml/2006/table">
            <a:tbl>
              <a:tblPr>
                <a:noFill/>
                <a:tableStyleId>{1FAF19AA-AC32-4FAA-BCA5-1B75C7ACCF6F}</a:tableStyleId>
              </a:tblPr>
              <a:tblGrid>
                <a:gridCol w="6013550"/>
              </a:tblGrid>
              <a:tr h="668875">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No need to add anything here. Maybe some more imagery if it’s in the transcript.</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r>
            </a:tbl>
          </a:graphicData>
        </a:graphic>
      </p:graphicFrame>
      <p:graphicFrame>
        <p:nvGraphicFramePr>
          <p:cNvPr id="320" name="Google Shape;320;p52"/>
          <p:cNvGraphicFramePr/>
          <p:nvPr/>
        </p:nvGraphicFramePr>
        <p:xfrm>
          <a:off x="222150" y="1345100"/>
          <a:ext cx="3000000" cy="3000000"/>
        </p:xfrm>
        <a:graphic>
          <a:graphicData uri="http://schemas.openxmlformats.org/drawingml/2006/table">
            <a:tbl>
              <a:tblPr>
                <a:noFill/>
                <a:tableStyleId>{1FAF19AA-AC32-4FAA-BCA5-1B75C7ACCF6F}</a:tableStyleId>
              </a:tblPr>
              <a:tblGrid>
                <a:gridCol w="1485900"/>
                <a:gridCol w="1485900"/>
                <a:gridCol w="1485900"/>
                <a:gridCol w="1485900"/>
              </a:tblGrid>
              <a:tr h="23503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purposefully use diction (word choice)?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the use of italics shows the speaker’s emphasis.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purposefully use imagery (language that appeals to our senses)?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Yes, “She’ll</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jump on me, roll around on the floor, make me play with her” (visual and tactile)</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-Could be more imagery</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purposefully use characterization (speech, actions, thoughts, effects on others, looks that reveal personality)?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especially through her speech and actions...</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monologue purposefully use perspective (one’s outlook or lens based on their experiences and values)?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we can see the way Dodson’s experience gave her the outlook on education she has.</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b="1" sz="1200">
                        <a:solidFill>
                          <a:schemeClr val="dk2"/>
                        </a:solidFill>
                        <a:latin typeface="Proxima Nova"/>
                        <a:ea typeface="Proxima Nova"/>
                        <a:cs typeface="Proxima Nova"/>
                        <a:sym typeface="Proxima Nova"/>
                      </a:endParaRPr>
                    </a:p>
                  </a:txBody>
                  <a:tcPr marT="63500" marB="63500" marR="63500" marL="63500">
                    <a:solidFill>
                      <a:srgbClr val="CFE2F3"/>
                    </a:solidFill>
                  </a:tcPr>
                </a:tc>
              </a:tr>
            </a:tbl>
          </a:graphicData>
        </a:graphic>
      </p:graphicFrame>
      <p:sp>
        <p:nvSpPr>
          <p:cNvPr id="321" name="Google Shape;321;p52"/>
          <p:cNvSpPr txBox="1"/>
          <p:nvPr/>
        </p:nvSpPr>
        <p:spPr>
          <a:xfrm>
            <a:off x="54700" y="113850"/>
            <a:ext cx="8699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SILENT</a:t>
            </a:r>
            <a:r>
              <a:rPr lang="en">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Read and take notes: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Swap and answer questions about your peer’s monologue: 3 minutes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TALKING</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Swap back, ask questions, and set a goal in the box at the bottom: 3 minutes</a:t>
            </a:r>
            <a:endParaRPr>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2" name="Google Shape;322;p52"/>
          <p:cNvSpPr txBox="1"/>
          <p:nvPr/>
        </p:nvSpPr>
        <p:spPr>
          <a:xfrm>
            <a:off x="7335275" y="55075"/>
            <a:ext cx="1809000" cy="5388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Proxima Nova"/>
                <a:ea typeface="Proxima Nova"/>
                <a:cs typeface="Proxima Nova"/>
                <a:sym typeface="Proxima Nova"/>
              </a:rPr>
              <a:t>Craft</a:t>
            </a:r>
            <a:endParaRPr b="1" sz="2300">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3"/>
          <p:cNvSpPr txBox="1"/>
          <p:nvPr>
            <p:ph type="title"/>
          </p:nvPr>
        </p:nvSpPr>
        <p:spPr>
          <a:xfrm>
            <a:off x="311700" y="291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328" name="Google Shape;328;p53"/>
          <p:cNvSpPr txBox="1"/>
          <p:nvPr>
            <p:ph idx="1" type="body"/>
          </p:nvPr>
        </p:nvSpPr>
        <p:spPr>
          <a:xfrm>
            <a:off x="311700" y="97862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Use your feedback from class to revise your monologue.</a:t>
            </a:r>
            <a:endParaRPr sz="2000"/>
          </a:p>
          <a:p>
            <a:pPr indent="-355600" lvl="0" marL="457200" rtl="0" algn="l">
              <a:spcBef>
                <a:spcPts val="0"/>
              </a:spcBef>
              <a:spcAft>
                <a:spcPts val="0"/>
              </a:spcAft>
              <a:buSzPts val="2000"/>
              <a:buChar char="●"/>
            </a:pPr>
            <a:r>
              <a:rPr lang="en" sz="2000"/>
              <a:t>Complete Formative 6.</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Workshop: Monologue Revision</a:t>
            </a:r>
            <a:endParaRPr sz="3000"/>
          </a:p>
        </p:txBody>
      </p:sp>
      <p:sp>
        <p:nvSpPr>
          <p:cNvPr id="334" name="Google Shape;334;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t>Workshop: Transcribing Your Oral History</a:t>
            </a:r>
            <a:endParaRPr sz="3300"/>
          </a:p>
        </p:txBody>
      </p:sp>
      <p:sp>
        <p:nvSpPr>
          <p:cNvPr id="147" name="Google Shape;14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5"/>
          <p:cNvSpPr txBox="1"/>
          <p:nvPr>
            <p:ph type="title"/>
          </p:nvPr>
        </p:nvSpPr>
        <p:spPr>
          <a:xfrm>
            <a:off x="311700" y="291625"/>
            <a:ext cx="4698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What do I need for class today?</a:t>
            </a:r>
            <a:endParaRPr sz="2500"/>
          </a:p>
        </p:txBody>
      </p:sp>
      <p:sp>
        <p:nvSpPr>
          <p:cNvPr id="340" name="Google Shape;340;p55"/>
          <p:cNvSpPr txBox="1"/>
          <p:nvPr>
            <p:ph idx="1" type="body"/>
          </p:nvPr>
        </p:nvSpPr>
        <p:spPr>
          <a:xfrm>
            <a:off x="311700" y="97862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Today we will do self-review instead of peer review. You will evaluate your own beginning, middle, and end and revise to improve them.</a:t>
            </a:r>
            <a:endParaRPr sz="2100">
              <a:solidFill>
                <a:schemeClr val="dk1"/>
              </a:solidFill>
              <a:latin typeface="Proxima Nova"/>
              <a:ea typeface="Proxima Nova"/>
              <a:cs typeface="Proxima Nova"/>
              <a:sym typeface="Proxima Nova"/>
            </a:endParaRPr>
          </a:p>
          <a:p>
            <a:pPr indent="-361950" lvl="0" marL="457200" rtl="0" algn="l">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If you have not written your monologue, you will not be able to do today’s lesson. </a:t>
            </a:r>
            <a:endParaRPr sz="2100">
              <a:solidFill>
                <a:schemeClr val="dk1"/>
              </a:solidFill>
              <a:latin typeface="Proxima Nova"/>
              <a:ea typeface="Proxima Nova"/>
              <a:cs typeface="Proxima Nova"/>
              <a:sym typeface="Proxima Nova"/>
            </a:endParaRPr>
          </a:p>
          <a:p>
            <a:pPr indent="-361950" lvl="1" marL="914400" rtl="0" algn="l">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Priority 1 - Write your monologue.</a:t>
            </a:r>
            <a:endParaRPr sz="2100">
              <a:solidFill>
                <a:schemeClr val="dk1"/>
              </a:solidFill>
              <a:latin typeface="Proxima Nova"/>
              <a:ea typeface="Proxima Nova"/>
              <a:cs typeface="Proxima Nova"/>
              <a:sym typeface="Proxima Nova"/>
            </a:endParaRPr>
          </a:p>
          <a:p>
            <a:pPr indent="-361950" lvl="1" marL="914400" rtl="0" algn="l">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Priority 2 - Write your journal entries.</a:t>
            </a:r>
            <a:endParaRPr sz="2100">
              <a:solidFill>
                <a:schemeClr val="dk1"/>
              </a:solidFill>
              <a:latin typeface="Proxima Nova"/>
              <a:ea typeface="Proxima Nova"/>
              <a:cs typeface="Proxima Nova"/>
              <a:sym typeface="Proxima Nova"/>
            </a:endParaRPr>
          </a:p>
          <a:p>
            <a:pPr indent="-361950" lvl="1" marL="914400" rtl="0" algn="l">
              <a:spcBef>
                <a:spcPts val="0"/>
              </a:spcBef>
              <a:spcAft>
                <a:spcPts val="0"/>
              </a:spcAft>
              <a:buClr>
                <a:schemeClr val="dk1"/>
              </a:buClr>
              <a:buSzPts val="2100"/>
              <a:buFont typeface="Proxima Nova"/>
              <a:buChar char="○"/>
            </a:pPr>
            <a:r>
              <a:rPr lang="en" sz="2100">
                <a:solidFill>
                  <a:schemeClr val="dk1"/>
                </a:solidFill>
                <a:latin typeface="Proxima Nova"/>
                <a:ea typeface="Proxima Nova"/>
                <a:cs typeface="Proxima Nova"/>
                <a:sym typeface="Proxima Nova"/>
              </a:rPr>
              <a:t>Priority 3 - Complete Formative #6.</a:t>
            </a:r>
            <a:endParaRPr sz="2100">
              <a:solidFill>
                <a:schemeClr val="dk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6"/>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46" name="Google Shape;346;p56"/>
          <p:cNvGraphicFramePr/>
          <p:nvPr/>
        </p:nvGraphicFramePr>
        <p:xfrm>
          <a:off x="903775" y="952363"/>
          <a:ext cx="3000000" cy="3000000"/>
        </p:xfrm>
        <a:graphic>
          <a:graphicData uri="http://schemas.openxmlformats.org/drawingml/2006/table">
            <a:tbl>
              <a:tblPr>
                <a:noFill/>
                <a:tableStyleId>{1FAF19AA-AC32-4FAA-BCA5-1B75C7ACCF6F}</a:tableStyleId>
              </a:tblPr>
              <a:tblGrid>
                <a:gridCol w="2222800"/>
                <a:gridCol w="2222800"/>
                <a:gridCol w="2222800"/>
              </a:tblGrid>
              <a:tr h="2607725">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Write the first line of the monologue here:</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100">
                          <a:solidFill>
                            <a:schemeClr val="dk1"/>
                          </a:solidFill>
                          <a:latin typeface="Proxima Nova"/>
                          <a:ea typeface="Proxima Nova"/>
                          <a:cs typeface="Proxima Nova"/>
                          <a:sym typeface="Proxima Nova"/>
                        </a:rPr>
                        <a:t>My-m-my parents  did many jobs, with no education they just did..um cleaning basically, working on the farm, and so you didn't have much money coming in.</a:t>
                      </a:r>
                      <a:endParaRPr sz="1200">
                        <a:solidFill>
                          <a:srgbClr val="FF00FF"/>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first line draw you in?</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there a different line or part of the monologue that might be a more powerful opening?</a:t>
                      </a:r>
                      <a:r>
                        <a:rPr b="1" lang="en" sz="1200">
                          <a:solidFill>
                            <a:srgbClr val="FF00FF"/>
                          </a:solidFill>
                          <a:latin typeface="Proxima Nova"/>
                          <a:ea typeface="Proxima Nova"/>
                          <a:cs typeface="Proxima Nova"/>
                          <a:sym typeface="Proxima Nova"/>
                        </a:rPr>
                        <a:t> </a:t>
                      </a:r>
                      <a:endParaRPr b="1"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I couldn’t even go outside after dark.</a:t>
                      </a:r>
                      <a:endParaRPr sz="1200">
                        <a:solidFill>
                          <a:srgbClr val="FF00FF"/>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r>
            </a:tbl>
          </a:graphicData>
        </a:graphic>
      </p:graphicFrame>
      <p:graphicFrame>
        <p:nvGraphicFramePr>
          <p:cNvPr id="347" name="Google Shape;347;p56"/>
          <p:cNvGraphicFramePr/>
          <p:nvPr/>
        </p:nvGraphicFramePr>
        <p:xfrm>
          <a:off x="903775" y="3560100"/>
          <a:ext cx="3000000" cy="3000000"/>
        </p:xfrm>
        <a:graphic>
          <a:graphicData uri="http://schemas.openxmlformats.org/drawingml/2006/table">
            <a:tbl>
              <a:tblPr>
                <a:noFill/>
                <a:tableStyleId>{1FAF19AA-AC32-4FAA-BCA5-1B75C7ACCF6F}</a:tableStyleId>
              </a:tblPr>
              <a:tblGrid>
                <a:gridCol w="6668400"/>
              </a:tblGrid>
              <a:tr h="95825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I need to move some things around so that I can start with “I couldn’t even go outside after dark.”</a:t>
                      </a:r>
                      <a:endParaRPr sz="1200">
                        <a:solidFill>
                          <a:schemeClr val="dk1"/>
                        </a:solidFill>
                        <a:latin typeface="Proxima Nova"/>
                        <a:ea typeface="Proxima Nova"/>
                        <a:cs typeface="Proxima Nova"/>
                        <a:sym typeface="Proxima Nova"/>
                      </a:endParaRPr>
                    </a:p>
                  </a:txBody>
                  <a:tcPr marT="63500" marB="63500" marR="63500" marL="63500">
                    <a:solidFill>
                      <a:srgbClr val="CFE2F3"/>
                    </a:solidFill>
                  </a:tcPr>
                </a:tc>
              </a:tr>
            </a:tbl>
          </a:graphicData>
        </a:graphic>
      </p:graphicFrame>
      <p:sp>
        <p:nvSpPr>
          <p:cNvPr id="348" name="Google Shape;348;p56"/>
          <p:cNvSpPr txBox="1"/>
          <p:nvPr/>
        </p:nvSpPr>
        <p:spPr>
          <a:xfrm>
            <a:off x="3046650" y="187050"/>
            <a:ext cx="2705700" cy="569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2500">
                <a:solidFill>
                  <a:schemeClr val="dk1"/>
                </a:solidFill>
                <a:latin typeface="Proxima Nova"/>
                <a:ea typeface="Proxima Nova"/>
                <a:cs typeface="Proxima Nova"/>
                <a:sym typeface="Proxima Nova"/>
              </a:rPr>
              <a:t>Beginning</a:t>
            </a:r>
            <a:endParaRPr sz="2000">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7"/>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4" name="Google Shape;354;p57"/>
          <p:cNvSpPr txBox="1"/>
          <p:nvPr/>
        </p:nvSpPr>
        <p:spPr>
          <a:xfrm>
            <a:off x="3046650" y="187050"/>
            <a:ext cx="2705700" cy="569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2500">
                <a:solidFill>
                  <a:schemeClr val="dk1"/>
                </a:solidFill>
                <a:latin typeface="Proxima Nova"/>
                <a:ea typeface="Proxima Nova"/>
                <a:cs typeface="Proxima Nova"/>
                <a:sym typeface="Proxima Nova"/>
              </a:rPr>
              <a:t>Middle</a:t>
            </a:r>
            <a:endParaRPr sz="2000">
              <a:latin typeface="Proxima Nova"/>
              <a:ea typeface="Proxima Nova"/>
              <a:cs typeface="Proxima Nova"/>
              <a:sym typeface="Proxima Nova"/>
            </a:endParaRPr>
          </a:p>
        </p:txBody>
      </p:sp>
      <p:graphicFrame>
        <p:nvGraphicFramePr>
          <p:cNvPr id="355" name="Google Shape;355;p57"/>
          <p:cNvGraphicFramePr/>
          <p:nvPr/>
        </p:nvGraphicFramePr>
        <p:xfrm>
          <a:off x="1600200" y="1116775"/>
          <a:ext cx="3000000" cy="3000000"/>
        </p:xfrm>
        <a:graphic>
          <a:graphicData uri="http://schemas.openxmlformats.org/drawingml/2006/table">
            <a:tbl>
              <a:tblPr>
                <a:noFill/>
                <a:tableStyleId>{1FAF19AA-AC32-4FAA-BCA5-1B75C7ACCF6F}</a:tableStyleId>
              </a:tblPr>
              <a:tblGrid>
                <a:gridCol w="1981200"/>
                <a:gridCol w="1981200"/>
                <a:gridCol w="19812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 monologue broken up into paragraphs that make sense?</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Yes. The first paragraph is an overview of her upbringing. The second is more analytical and elaborates on her upbringing.</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there anything you would take out? Why?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No.</a:t>
                      </a:r>
                      <a:endParaRPr sz="1200">
                        <a:solidFill>
                          <a:schemeClr val="dk1"/>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there anything you would reorder? Why?</a:t>
                      </a:r>
                      <a:endParaRPr b="1" sz="12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45720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rPr lang="en" sz="1200">
                          <a:solidFill>
                            <a:schemeClr val="dk1"/>
                          </a:solidFill>
                          <a:latin typeface="Proxima Nova"/>
                          <a:ea typeface="Proxima Nova"/>
                          <a:cs typeface="Proxima Nova"/>
                          <a:sym typeface="Proxima Nova"/>
                        </a:rPr>
                        <a:t>Not really - just the opening. </a:t>
                      </a:r>
                      <a:endParaRPr sz="1200">
                        <a:solidFill>
                          <a:schemeClr val="dk1"/>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r>
            </a:tbl>
          </a:graphicData>
        </a:graphic>
      </p:graphicFrame>
      <p:graphicFrame>
        <p:nvGraphicFramePr>
          <p:cNvPr id="356" name="Google Shape;356;p57"/>
          <p:cNvGraphicFramePr/>
          <p:nvPr/>
        </p:nvGraphicFramePr>
        <p:xfrm>
          <a:off x="1600200" y="3777413"/>
          <a:ext cx="3000000" cy="3000000"/>
        </p:xfrm>
        <a:graphic>
          <a:graphicData uri="http://schemas.openxmlformats.org/drawingml/2006/table">
            <a:tbl>
              <a:tblPr>
                <a:noFill/>
                <a:tableStyleId>{1FAF19AA-AC32-4FAA-BCA5-1B75C7ACCF6F}</a:tableStyleId>
              </a:tblPr>
              <a:tblGrid>
                <a:gridCol w="594360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txBody>
                  <a:tcPr marT="63500" marB="63500" marR="63500" marL="63500">
                    <a:solidFill>
                      <a:srgbClr val="CFE2F3"/>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8"/>
          <p:cNvSpPr txBox="1"/>
          <p:nvPr/>
        </p:nvSpPr>
        <p:spPr>
          <a:xfrm>
            <a:off x="728425" y="2479725"/>
            <a:ext cx="1379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2" name="Google Shape;362;p58"/>
          <p:cNvSpPr txBox="1"/>
          <p:nvPr/>
        </p:nvSpPr>
        <p:spPr>
          <a:xfrm>
            <a:off x="3046650" y="187050"/>
            <a:ext cx="2705700" cy="569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2500">
                <a:solidFill>
                  <a:schemeClr val="dk1"/>
                </a:solidFill>
                <a:latin typeface="Proxima Nova"/>
                <a:ea typeface="Proxima Nova"/>
                <a:cs typeface="Proxima Nova"/>
                <a:sym typeface="Proxima Nova"/>
              </a:rPr>
              <a:t>End</a:t>
            </a:r>
            <a:endParaRPr sz="2000">
              <a:latin typeface="Proxima Nova"/>
              <a:ea typeface="Proxima Nova"/>
              <a:cs typeface="Proxima Nova"/>
              <a:sym typeface="Proxima Nova"/>
            </a:endParaRPr>
          </a:p>
        </p:txBody>
      </p:sp>
      <p:graphicFrame>
        <p:nvGraphicFramePr>
          <p:cNvPr id="363" name="Google Shape;363;p58"/>
          <p:cNvGraphicFramePr/>
          <p:nvPr/>
        </p:nvGraphicFramePr>
        <p:xfrm>
          <a:off x="1201975" y="3290038"/>
          <a:ext cx="3000000" cy="3000000"/>
        </p:xfrm>
        <a:graphic>
          <a:graphicData uri="http://schemas.openxmlformats.org/drawingml/2006/table">
            <a:tbl>
              <a:tblPr>
                <a:noFill/>
                <a:tableStyleId>{1FAF19AA-AC32-4FAA-BCA5-1B75C7ACCF6F}</a:tableStyleId>
              </a:tblPr>
              <a:tblGrid>
                <a:gridCol w="6454950"/>
              </a:tblGrid>
              <a:tr h="1270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Based on this feedback, I need to: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p>
                      <a:pPr indent="0" lvl="0" marL="0" rtl="0" algn="l">
                        <a:spcBef>
                          <a:spcPts val="0"/>
                        </a:spcBef>
                        <a:spcAft>
                          <a:spcPts val="0"/>
                        </a:spcAft>
                        <a:buNone/>
                      </a:pPr>
                      <a:r>
                        <a:t/>
                      </a:r>
                      <a:endParaRPr sz="1200">
                        <a:solidFill>
                          <a:srgbClr val="FF00FF"/>
                        </a:solidFill>
                      </a:endParaRPr>
                    </a:p>
                  </a:txBody>
                  <a:tcPr marT="63500" marB="63500" marR="63500" marL="63500">
                    <a:solidFill>
                      <a:srgbClr val="CFE2F3"/>
                    </a:solidFill>
                  </a:tcPr>
                </a:tc>
              </a:tr>
            </a:tbl>
          </a:graphicData>
        </a:graphic>
      </p:graphicFrame>
      <p:graphicFrame>
        <p:nvGraphicFramePr>
          <p:cNvPr id="364" name="Google Shape;364;p58"/>
          <p:cNvGraphicFramePr/>
          <p:nvPr/>
        </p:nvGraphicFramePr>
        <p:xfrm>
          <a:off x="1201975" y="1111713"/>
          <a:ext cx="3000000" cy="3000000"/>
        </p:xfrm>
        <a:graphic>
          <a:graphicData uri="http://schemas.openxmlformats.org/drawingml/2006/table">
            <a:tbl>
              <a:tblPr>
                <a:noFill/>
                <a:tableStyleId>{1FAF19AA-AC32-4FAA-BCA5-1B75C7ACCF6F}</a:tableStyleId>
              </a:tblPr>
              <a:tblGrid>
                <a:gridCol w="2151650"/>
                <a:gridCol w="2151650"/>
                <a:gridCol w="2151650"/>
              </a:tblGrid>
              <a:tr h="2178325">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Write the last line of the monologue here. </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 didn’t bother and try to change things.</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Does the last line linger and leave an impression on you?</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Yes. It gets at the heart of the monologue meaning. </a:t>
                      </a:r>
                      <a:endParaRPr sz="1200">
                        <a:solidFill>
                          <a:schemeClr val="dk1"/>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Is there a different line or part of the monologue that might be a more powerful ending?</a:t>
                      </a:r>
                      <a:endParaRPr b="1"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45720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457200" rtl="0" algn="l">
                        <a:spcBef>
                          <a:spcPts val="0"/>
                        </a:spcBef>
                        <a:spcAft>
                          <a:spcPts val="0"/>
                        </a:spcAft>
                        <a:buNone/>
                      </a:pPr>
                      <a:r>
                        <a:t/>
                      </a:r>
                      <a:endParaRPr sz="1200">
                        <a:solidFill>
                          <a:srgbClr val="FF00FF"/>
                        </a:solidFill>
                        <a:latin typeface="Proxima Nova"/>
                        <a:ea typeface="Proxima Nova"/>
                        <a:cs typeface="Proxima Nova"/>
                        <a:sym typeface="Proxima Nova"/>
                      </a:endParaRPr>
                    </a:p>
                    <a:p>
                      <a:pPr indent="0" lvl="0" marL="457200" rtl="0" algn="l">
                        <a:spcBef>
                          <a:spcPts val="0"/>
                        </a:spcBef>
                        <a:spcAft>
                          <a:spcPts val="0"/>
                        </a:spcAft>
                        <a:buNone/>
                      </a:pPr>
                      <a:r>
                        <a:t/>
                      </a:r>
                      <a:endParaRPr sz="1200">
                        <a:solidFill>
                          <a:srgbClr val="FF00FF"/>
                        </a:solidFill>
                        <a:latin typeface="Proxima Nova"/>
                        <a:ea typeface="Proxima Nova"/>
                        <a:cs typeface="Proxima Nova"/>
                        <a:sym typeface="Proxima Nova"/>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9"/>
          <p:cNvSpPr txBox="1"/>
          <p:nvPr>
            <p:ph type="title"/>
          </p:nvPr>
        </p:nvSpPr>
        <p:spPr>
          <a:xfrm>
            <a:off x="311700" y="291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r>
              <a:rPr lang="en"/>
              <a:t> </a:t>
            </a:r>
            <a:endParaRPr/>
          </a:p>
        </p:txBody>
      </p:sp>
      <p:sp>
        <p:nvSpPr>
          <p:cNvPr id="370" name="Google Shape;370;p59"/>
          <p:cNvSpPr txBox="1"/>
          <p:nvPr>
            <p:ph idx="1" type="body"/>
          </p:nvPr>
        </p:nvSpPr>
        <p:spPr>
          <a:xfrm>
            <a:off x="311700" y="97862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Finish revising your monologue</a:t>
            </a:r>
            <a:endParaRPr sz="2000"/>
          </a:p>
          <a:p>
            <a:pPr indent="-355600" lvl="0" marL="457200" rtl="0" algn="l">
              <a:spcBef>
                <a:spcPts val="0"/>
              </a:spcBef>
              <a:spcAft>
                <a:spcPts val="0"/>
              </a:spcAft>
              <a:buSzPts val="2000"/>
              <a:buChar char="●"/>
            </a:pPr>
            <a:r>
              <a:rPr lang="en" sz="2000"/>
              <a:t>Finish Journals 1-5</a:t>
            </a:r>
            <a:endParaRPr sz="2000"/>
          </a:p>
          <a:p>
            <a:pPr indent="0" lvl="0" marL="0" rtl="0" algn="l">
              <a:spcBef>
                <a:spcPts val="12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0"/>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t>Workshop: Rationale Preparation</a:t>
            </a:r>
            <a:endParaRPr sz="3300"/>
          </a:p>
        </p:txBody>
      </p:sp>
      <p:sp>
        <p:nvSpPr>
          <p:cNvPr id="376" name="Google Shape;37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1"/>
          <p:cNvSpPr txBox="1"/>
          <p:nvPr>
            <p:ph type="title"/>
          </p:nvPr>
        </p:nvSpPr>
        <p:spPr>
          <a:xfrm>
            <a:off x="484800" y="261700"/>
            <a:ext cx="81744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688"/>
              <a:t>Summative Part II: Rationale</a:t>
            </a:r>
            <a:endParaRPr sz="2688"/>
          </a:p>
          <a:p>
            <a:pPr indent="0" lvl="0" marL="0" rtl="0" algn="l">
              <a:spcBef>
                <a:spcPts val="0"/>
              </a:spcBef>
              <a:spcAft>
                <a:spcPts val="0"/>
              </a:spcAft>
              <a:buNone/>
            </a:pPr>
            <a:r>
              <a:t/>
            </a:r>
            <a:endParaRPr sz="2688"/>
          </a:p>
          <a:p>
            <a:pPr indent="0" lvl="0" marL="0" rtl="0" algn="l">
              <a:spcBef>
                <a:spcPts val="0"/>
              </a:spcBef>
              <a:spcAft>
                <a:spcPts val="0"/>
              </a:spcAft>
              <a:buNone/>
            </a:pPr>
            <a:r>
              <a:rPr lang="en" sz="2688"/>
              <a:t>Purpose: to explain to the teacher how you used your oral history to tell a story in monologue form. </a:t>
            </a:r>
            <a:endParaRPr sz="2688"/>
          </a:p>
          <a:p>
            <a:pPr indent="0" lvl="0" marL="0" rtl="0" algn="l">
              <a:spcBef>
                <a:spcPts val="0"/>
              </a:spcBef>
              <a:spcAft>
                <a:spcPts val="0"/>
              </a:spcAft>
              <a:buNone/>
            </a:pPr>
            <a:r>
              <a:t/>
            </a:r>
            <a:endParaRPr sz="2688"/>
          </a:p>
          <a:p>
            <a:pPr indent="0" lvl="0" marL="0" rtl="0" algn="l">
              <a:spcBef>
                <a:spcPts val="0"/>
              </a:spcBef>
              <a:spcAft>
                <a:spcPts val="0"/>
              </a:spcAft>
              <a:buNone/>
            </a:pPr>
            <a:r>
              <a:rPr lang="en" sz="2688"/>
              <a:t>You are:</a:t>
            </a:r>
            <a:endParaRPr sz="2688"/>
          </a:p>
          <a:p>
            <a:pPr indent="-382270" lvl="0" marL="457200" rtl="0" algn="l">
              <a:spcBef>
                <a:spcPts val="0"/>
              </a:spcBef>
              <a:spcAft>
                <a:spcPts val="0"/>
              </a:spcAft>
              <a:buSzPct val="100000"/>
              <a:buAutoNum type="arabicPeriod"/>
            </a:pPr>
            <a:r>
              <a:rPr lang="en" sz="2688"/>
              <a:t>Explaining your creative process</a:t>
            </a:r>
            <a:endParaRPr sz="2688"/>
          </a:p>
          <a:p>
            <a:pPr indent="-382270" lvl="0" marL="457200" rtl="0" algn="l">
              <a:spcBef>
                <a:spcPts val="0"/>
              </a:spcBef>
              <a:spcAft>
                <a:spcPts val="0"/>
              </a:spcAft>
              <a:buSzPct val="100000"/>
              <a:buAutoNum type="arabicPeriod"/>
            </a:pPr>
            <a:r>
              <a:rPr lang="en" sz="2688"/>
              <a:t>Explaining how your finished product relates to a topic raised in government</a:t>
            </a:r>
            <a:endParaRPr sz="2688"/>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82" name="Google Shape;382;p61"/>
          <p:cNvPicPr preferRelativeResize="0"/>
          <p:nvPr/>
        </p:nvPicPr>
        <p:blipFill>
          <a:blip r:embed="rId3">
            <a:alphaModFix/>
          </a:blip>
          <a:stretch>
            <a:fillRect/>
          </a:stretch>
        </p:blipFill>
        <p:spPr>
          <a:xfrm>
            <a:off x="4075751" y="3728175"/>
            <a:ext cx="5053974" cy="1415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Rationale Requirements</a:t>
            </a:r>
            <a:endParaRPr/>
          </a:p>
        </p:txBody>
      </p:sp>
      <p:sp>
        <p:nvSpPr>
          <p:cNvPr id="388" name="Google Shape;388;p62"/>
          <p:cNvSpPr txBox="1"/>
          <p:nvPr>
            <p:ph idx="1" type="body"/>
          </p:nvPr>
        </p:nvSpPr>
        <p:spPr>
          <a:xfrm>
            <a:off x="311700" y="572700"/>
            <a:ext cx="8520600" cy="3416400"/>
          </a:xfrm>
          <a:prstGeom prst="rect">
            <a:avLst/>
          </a:prstGeom>
        </p:spPr>
        <p:txBody>
          <a:bodyPr anchorCtr="0" anchor="t" bIns="91425" lIns="91425" spcFirstLastPara="1" rIns="91425" wrap="square" tIns="91425">
            <a:normAutofit fontScale="62500" lnSpcReduction="20000"/>
          </a:bodyPr>
          <a:lstStyle/>
          <a:p>
            <a:pPr indent="-347117" lvl="0" marL="457200" rtl="0" algn="l">
              <a:spcBef>
                <a:spcPts val="0"/>
              </a:spcBef>
              <a:spcAft>
                <a:spcPts val="0"/>
              </a:spcAft>
              <a:buSzPct val="100000"/>
              <a:buChar char="●"/>
            </a:pPr>
            <a:r>
              <a:rPr lang="en" sz="2986"/>
              <a:t>How did you address a topic from the 1619 project and/or Bill of Rights?  </a:t>
            </a:r>
            <a:endParaRPr sz="2986"/>
          </a:p>
          <a:p>
            <a:pPr indent="-331242" lvl="1" marL="914400" rtl="0" algn="l">
              <a:spcBef>
                <a:spcPts val="0"/>
              </a:spcBef>
              <a:spcAft>
                <a:spcPts val="0"/>
              </a:spcAft>
              <a:buSzPct val="100000"/>
              <a:buChar char="○"/>
            </a:pPr>
            <a:r>
              <a:rPr lang="en" sz="2586"/>
              <a:t>1 paragraph</a:t>
            </a:r>
            <a:endParaRPr sz="2586"/>
          </a:p>
          <a:p>
            <a:pPr indent="-347117" lvl="0" marL="457200" rtl="0" algn="l">
              <a:spcBef>
                <a:spcPts val="0"/>
              </a:spcBef>
              <a:spcAft>
                <a:spcPts val="0"/>
              </a:spcAft>
              <a:buSzPct val="100000"/>
              <a:buChar char="●"/>
            </a:pPr>
            <a:r>
              <a:rPr lang="en" sz="2986"/>
              <a:t>What details did you select from your transcript to create your monologue? How did you integrate the idea of restorative narrative? </a:t>
            </a:r>
            <a:endParaRPr sz="2986"/>
          </a:p>
          <a:p>
            <a:pPr indent="-331242" lvl="1" marL="914400" rtl="0" algn="l">
              <a:spcBef>
                <a:spcPts val="0"/>
              </a:spcBef>
              <a:spcAft>
                <a:spcPts val="0"/>
              </a:spcAft>
              <a:buSzPct val="100000"/>
              <a:buChar char="○"/>
            </a:pPr>
            <a:r>
              <a:rPr lang="en" sz="2586"/>
              <a:t>1 to 2 paragraphs</a:t>
            </a:r>
            <a:endParaRPr sz="2586"/>
          </a:p>
          <a:p>
            <a:pPr indent="-347117" lvl="0" marL="457200" rtl="0" algn="l">
              <a:spcBef>
                <a:spcPts val="0"/>
              </a:spcBef>
              <a:spcAft>
                <a:spcPts val="0"/>
              </a:spcAft>
              <a:buSzPct val="100000"/>
              <a:buChar char="●"/>
            </a:pPr>
            <a:r>
              <a:rPr lang="en" sz="2986"/>
              <a:t>How did you use tools such as diction, characterization, imagery, perspective, punctuation  and point of view? Cite at least 3 creative decisions that you made in your adoption, referring specifically to both the literary device and the language in your monologue.  </a:t>
            </a:r>
            <a:endParaRPr sz="2986"/>
          </a:p>
          <a:p>
            <a:pPr indent="-331242" lvl="1" marL="914400" rtl="0" algn="l">
              <a:spcBef>
                <a:spcPts val="0"/>
              </a:spcBef>
              <a:spcAft>
                <a:spcPts val="0"/>
              </a:spcAft>
              <a:buSzPct val="100000"/>
              <a:buChar char="○"/>
            </a:pPr>
            <a:r>
              <a:rPr lang="en" sz="2586"/>
              <a:t>1 to 2 paragraphs</a:t>
            </a:r>
            <a:endParaRPr sz="2586"/>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89" name="Google Shape;389;p62"/>
          <p:cNvPicPr preferRelativeResize="0"/>
          <p:nvPr/>
        </p:nvPicPr>
        <p:blipFill>
          <a:blip r:embed="rId3">
            <a:alphaModFix/>
          </a:blip>
          <a:stretch>
            <a:fillRect/>
          </a:stretch>
        </p:blipFill>
        <p:spPr>
          <a:xfrm>
            <a:off x="3203773" y="3241725"/>
            <a:ext cx="2400000" cy="1783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3"/>
          <p:cNvSpPr txBox="1"/>
          <p:nvPr>
            <p:ph type="title"/>
          </p:nvPr>
        </p:nvSpPr>
        <p:spPr>
          <a:xfrm>
            <a:off x="311700" y="168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Think of the Rationale as you justifying and explaining what you did in your adaptation!</a:t>
            </a:r>
            <a:endParaRPr/>
          </a:p>
        </p:txBody>
      </p:sp>
      <p:sp>
        <p:nvSpPr>
          <p:cNvPr id="395" name="Google Shape;395;p63"/>
          <p:cNvSpPr txBox="1"/>
          <p:nvPr>
            <p:ph idx="1" type="body"/>
          </p:nvPr>
        </p:nvSpPr>
        <p:spPr>
          <a:xfrm>
            <a:off x="311700" y="1152475"/>
            <a:ext cx="6281700" cy="3841500"/>
          </a:xfrm>
          <a:prstGeom prst="rect">
            <a:avLst/>
          </a:prstGeom>
        </p:spPr>
        <p:txBody>
          <a:bodyPr anchorCtr="0" anchor="t" bIns="91425" lIns="91425" spcFirstLastPara="1" rIns="91425" wrap="square" tIns="91425">
            <a:normAutofit lnSpcReduction="20000"/>
          </a:bodyPr>
          <a:lstStyle/>
          <a:p>
            <a:pPr indent="-365905" lvl="0" marL="457200" rtl="0" algn="l">
              <a:lnSpc>
                <a:spcPct val="105000"/>
              </a:lnSpc>
              <a:spcBef>
                <a:spcPts val="0"/>
              </a:spcBef>
              <a:spcAft>
                <a:spcPts val="0"/>
              </a:spcAft>
              <a:buSzPts val="2162"/>
              <a:buChar char="●"/>
            </a:pPr>
            <a:r>
              <a:rPr lang="en" sz="2162"/>
              <a:t>How did you use tools such as diction, characterization, imagery, perspective, punctuation  and point of view?</a:t>
            </a:r>
            <a:endParaRPr sz="2162"/>
          </a:p>
          <a:p>
            <a:pPr indent="-365905" lvl="1" marL="914400" rtl="0" algn="l">
              <a:lnSpc>
                <a:spcPct val="105000"/>
              </a:lnSpc>
              <a:spcBef>
                <a:spcPts val="0"/>
              </a:spcBef>
              <a:spcAft>
                <a:spcPts val="0"/>
              </a:spcAft>
              <a:buSzPts val="2162"/>
              <a:buChar char="○"/>
            </a:pPr>
            <a:r>
              <a:rPr lang="en" sz="2162"/>
              <a:t>Did you include stage directions? How? Why? </a:t>
            </a:r>
            <a:endParaRPr sz="2162"/>
          </a:p>
          <a:p>
            <a:pPr indent="-365905" lvl="1" marL="914400" rtl="0" algn="l">
              <a:lnSpc>
                <a:spcPct val="105000"/>
              </a:lnSpc>
              <a:spcBef>
                <a:spcPts val="0"/>
              </a:spcBef>
              <a:spcAft>
                <a:spcPts val="0"/>
              </a:spcAft>
              <a:buSzPts val="2162"/>
              <a:buChar char="○"/>
            </a:pPr>
            <a:r>
              <a:rPr lang="en" sz="2162"/>
              <a:t>Did you include italics? How? Why?</a:t>
            </a:r>
            <a:endParaRPr sz="2162"/>
          </a:p>
          <a:p>
            <a:pPr indent="-365905" lvl="1" marL="914400" rtl="0" algn="l">
              <a:lnSpc>
                <a:spcPct val="105000"/>
              </a:lnSpc>
              <a:spcBef>
                <a:spcPts val="0"/>
              </a:spcBef>
              <a:spcAft>
                <a:spcPts val="0"/>
              </a:spcAft>
              <a:buSzPts val="2162"/>
              <a:buChar char="○"/>
            </a:pPr>
            <a:r>
              <a:rPr lang="en" sz="2162"/>
              <a:t>Did you include first person point of view? How? Why?</a:t>
            </a:r>
            <a:endParaRPr sz="2162"/>
          </a:p>
          <a:p>
            <a:pPr indent="-365905" lvl="0" marL="457200" rtl="0" algn="l">
              <a:lnSpc>
                <a:spcPct val="105000"/>
              </a:lnSpc>
              <a:spcBef>
                <a:spcPts val="0"/>
              </a:spcBef>
              <a:spcAft>
                <a:spcPts val="0"/>
              </a:spcAft>
              <a:buSzPts val="2162"/>
              <a:buChar char="●"/>
            </a:pPr>
            <a:r>
              <a:rPr lang="en" sz="2162"/>
              <a:t>You are spelling out how you transformed your oral history into a monologue as well as how the monologue relates to what you learned in government class</a:t>
            </a:r>
            <a:endParaRPr sz="2162"/>
          </a:p>
        </p:txBody>
      </p:sp>
      <p:pic>
        <p:nvPicPr>
          <p:cNvPr id="396" name="Google Shape;396;p63"/>
          <p:cNvPicPr preferRelativeResize="0"/>
          <p:nvPr/>
        </p:nvPicPr>
        <p:blipFill>
          <a:blip r:embed="rId3">
            <a:alphaModFix/>
          </a:blip>
          <a:stretch>
            <a:fillRect/>
          </a:stretch>
        </p:blipFill>
        <p:spPr>
          <a:xfrm>
            <a:off x="6699775" y="1152475"/>
            <a:ext cx="2245800" cy="2245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Literary Device Review </a:t>
            </a:r>
            <a:endParaRPr/>
          </a:p>
        </p:txBody>
      </p:sp>
      <p:sp>
        <p:nvSpPr>
          <p:cNvPr id="402" name="Google Shape;402;p64"/>
          <p:cNvSpPr txBox="1"/>
          <p:nvPr>
            <p:ph idx="1" type="body"/>
          </p:nvPr>
        </p:nvSpPr>
        <p:spPr>
          <a:xfrm>
            <a:off x="311700" y="1152475"/>
            <a:ext cx="6707700" cy="38766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1600">
                <a:solidFill>
                  <a:schemeClr val="accent5"/>
                </a:solidFill>
              </a:rPr>
              <a:t>Diction = subject’s word choice.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This could include repeated words, catch phrases and filler words like “uhh” and “umm”</a:t>
            </a:r>
            <a:endParaRPr sz="1600">
              <a:solidFill>
                <a:srgbClr val="000000"/>
              </a:solidFill>
            </a:endParaRPr>
          </a:p>
          <a:p>
            <a:pPr indent="0" lvl="0" marL="0" rtl="0" algn="l">
              <a:lnSpc>
                <a:spcPct val="100000"/>
              </a:lnSpc>
              <a:spcBef>
                <a:spcPts val="0"/>
              </a:spcBef>
              <a:spcAft>
                <a:spcPts val="0"/>
              </a:spcAft>
              <a:buNone/>
            </a:pPr>
            <a:r>
              <a:t/>
            </a:r>
            <a:endParaRPr b="1" sz="1600">
              <a:solidFill>
                <a:schemeClr val="accent5"/>
              </a:solidFill>
            </a:endParaRPr>
          </a:p>
          <a:p>
            <a:pPr indent="0" lvl="0" marL="0" rtl="0" algn="l">
              <a:lnSpc>
                <a:spcPct val="100000"/>
              </a:lnSpc>
              <a:spcBef>
                <a:spcPts val="0"/>
              </a:spcBef>
              <a:spcAft>
                <a:spcPts val="0"/>
              </a:spcAft>
              <a:buNone/>
            </a:pPr>
            <a:r>
              <a:rPr b="1" lang="en" sz="1600">
                <a:solidFill>
                  <a:schemeClr val="accent5"/>
                </a:solidFill>
              </a:rPr>
              <a:t>Characterization = how the author reveals the character’s personality.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(Direct/ Indirect) What sentences can you include that will get me an understanding of who this person is.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Example : “I would never treat another person as badly as they did. Just because they are different doesn’t mean they are less than human.” ←- This line would be indirect characterization that shows that my subject is compassionate, empathetic, righteous etc. </a:t>
            </a:r>
            <a:endParaRPr b="1" sz="1600">
              <a:solidFill>
                <a:schemeClr val="accent5"/>
              </a:solidFill>
            </a:endParaRPr>
          </a:p>
          <a:p>
            <a:pPr indent="0" lvl="0" marL="0" rtl="0" algn="l">
              <a:spcBef>
                <a:spcPts val="0"/>
              </a:spcBef>
              <a:spcAft>
                <a:spcPts val="0"/>
              </a:spcAft>
              <a:buNone/>
            </a:pPr>
            <a:r>
              <a:t/>
            </a:r>
            <a:endParaRPr b="1" sz="1600">
              <a:solidFill>
                <a:schemeClr val="accent5"/>
              </a:solidFill>
            </a:endParaRPr>
          </a:p>
          <a:p>
            <a:pPr indent="0" lvl="0" marL="0" rtl="0" algn="l">
              <a:spcBef>
                <a:spcPts val="0"/>
              </a:spcBef>
              <a:spcAft>
                <a:spcPts val="0"/>
              </a:spcAft>
              <a:buNone/>
            </a:pPr>
            <a:r>
              <a:rPr b="1" lang="en" sz="1600">
                <a:solidFill>
                  <a:schemeClr val="accent5"/>
                </a:solidFill>
              </a:rPr>
              <a:t>Imagery = Language that appeals to the readers’/listeners’ senses (smell, touch, taste, sight, hearing, movement, or emotions) </a:t>
            </a:r>
            <a:endParaRPr sz="1600">
              <a:solidFill>
                <a:srgbClr val="000000"/>
              </a:solidFill>
            </a:endParaRPr>
          </a:p>
          <a:p>
            <a:pPr indent="0" lvl="0" marL="0" rtl="0" algn="l">
              <a:spcBef>
                <a:spcPts val="0"/>
              </a:spcBef>
              <a:spcAft>
                <a:spcPts val="0"/>
              </a:spcAft>
              <a:buNone/>
            </a:pPr>
            <a:r>
              <a:rPr lang="en" sz="1600">
                <a:solidFill>
                  <a:srgbClr val="000000"/>
                </a:solidFill>
              </a:rPr>
              <a:t>Example: “When I saw the cops’ flashing lights, a pit opened up in my stomach” (visual and organic imagery)</a:t>
            </a:r>
            <a:endParaRPr sz="1600">
              <a:solidFill>
                <a:srgbClr val="000000"/>
              </a:solidFill>
            </a:endParaRPr>
          </a:p>
          <a:p>
            <a:pPr indent="0" lvl="0" marL="0" rtl="0" algn="l">
              <a:spcBef>
                <a:spcPts val="0"/>
              </a:spcBef>
              <a:spcAft>
                <a:spcPts val="1200"/>
              </a:spcAft>
              <a:buNone/>
            </a:pPr>
            <a:r>
              <a:t/>
            </a:r>
            <a:endParaRPr/>
          </a:p>
        </p:txBody>
      </p:sp>
      <p:pic>
        <p:nvPicPr>
          <p:cNvPr id="403" name="Google Shape;403;p64"/>
          <p:cNvPicPr preferRelativeResize="0"/>
          <p:nvPr/>
        </p:nvPicPr>
        <p:blipFill>
          <a:blip r:embed="rId3">
            <a:alphaModFix/>
          </a:blip>
          <a:stretch>
            <a:fillRect/>
          </a:stretch>
        </p:blipFill>
        <p:spPr>
          <a:xfrm>
            <a:off x="7019400" y="0"/>
            <a:ext cx="2124600" cy="21424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transcribe? (</a:t>
            </a:r>
            <a:r>
              <a:rPr lang="en" u="sng">
                <a:solidFill>
                  <a:schemeClr val="hlink"/>
                </a:solidFill>
                <a:hlinkClick r:id="rId3"/>
              </a:rPr>
              <a:t>Here’s a helpful guide document</a:t>
            </a:r>
            <a:r>
              <a:rPr lang="en"/>
              <a:t>)</a:t>
            </a:r>
            <a:endParaRPr/>
          </a:p>
        </p:txBody>
      </p:sp>
      <p:sp>
        <p:nvSpPr>
          <p:cNvPr id="153" name="Google Shape;153;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AutoNum type="arabicPeriod"/>
            </a:pPr>
            <a:r>
              <a:rPr lang="en"/>
              <a:t>Listen to the full recording all the way through uninterrupted</a:t>
            </a:r>
            <a:endParaRPr/>
          </a:p>
          <a:p>
            <a:pPr indent="-342900" lvl="0" marL="457200" rtl="0" algn="l">
              <a:lnSpc>
                <a:spcPct val="150000"/>
              </a:lnSpc>
              <a:spcBef>
                <a:spcPts val="0"/>
              </a:spcBef>
              <a:spcAft>
                <a:spcPts val="0"/>
              </a:spcAft>
              <a:buSzPts val="1800"/>
              <a:buAutoNum type="arabicPeriod"/>
            </a:pPr>
            <a:r>
              <a:rPr lang="en"/>
              <a:t>Select the proper tools (Notebook vs. paper and pencil, headphones, your recording)</a:t>
            </a:r>
            <a:endParaRPr/>
          </a:p>
          <a:p>
            <a:pPr indent="-342900" lvl="0" marL="457200" rtl="0" algn="l">
              <a:lnSpc>
                <a:spcPct val="150000"/>
              </a:lnSpc>
              <a:spcBef>
                <a:spcPts val="0"/>
              </a:spcBef>
              <a:spcAft>
                <a:spcPts val="0"/>
              </a:spcAft>
              <a:buSzPts val="1800"/>
              <a:buAutoNum type="arabicPeriod"/>
            </a:pPr>
            <a:r>
              <a:rPr lang="en"/>
              <a:t>Write a first draft</a:t>
            </a:r>
            <a:endParaRPr/>
          </a:p>
          <a:p>
            <a:pPr indent="-342900" lvl="0" marL="457200" rtl="0" algn="l">
              <a:lnSpc>
                <a:spcPct val="150000"/>
              </a:lnSpc>
              <a:spcBef>
                <a:spcPts val="0"/>
              </a:spcBef>
              <a:spcAft>
                <a:spcPts val="0"/>
              </a:spcAft>
              <a:buSzPts val="1800"/>
              <a:buAutoNum type="arabicPeriod"/>
            </a:pPr>
            <a:r>
              <a:rPr lang="en"/>
              <a:t>Use shortcuts/abbreviations</a:t>
            </a:r>
            <a:endParaRPr/>
          </a:p>
          <a:p>
            <a:pPr indent="-342900" lvl="0" marL="457200" rtl="0" algn="l">
              <a:lnSpc>
                <a:spcPct val="150000"/>
              </a:lnSpc>
              <a:spcBef>
                <a:spcPts val="0"/>
              </a:spcBef>
              <a:spcAft>
                <a:spcPts val="0"/>
              </a:spcAft>
              <a:buSzPts val="1800"/>
              <a:buAutoNum type="arabicPeriod"/>
            </a:pPr>
            <a:r>
              <a:rPr lang="en"/>
              <a:t>Proofread your draft for spelling/formatting errors</a:t>
            </a:r>
            <a:endParaRPr/>
          </a:p>
        </p:txBody>
      </p:sp>
      <p:pic>
        <p:nvPicPr>
          <p:cNvPr id="154" name="Google Shape;154;p29"/>
          <p:cNvPicPr preferRelativeResize="0"/>
          <p:nvPr/>
        </p:nvPicPr>
        <p:blipFill>
          <a:blip r:embed="rId4">
            <a:alphaModFix/>
          </a:blip>
          <a:stretch>
            <a:fillRect/>
          </a:stretch>
        </p:blipFill>
        <p:spPr>
          <a:xfrm>
            <a:off x="6145325" y="3261275"/>
            <a:ext cx="2998674" cy="16867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Literary Device Review Pt. 2</a:t>
            </a:r>
            <a:endParaRPr/>
          </a:p>
        </p:txBody>
      </p:sp>
      <p:sp>
        <p:nvSpPr>
          <p:cNvPr id="409" name="Google Shape;409;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1825">
                <a:solidFill>
                  <a:schemeClr val="accent5"/>
                </a:solidFill>
              </a:rPr>
              <a:t>Perspective : one’s outlook or lens, usually based on their experiences, values/beliefs, and aspects of identity</a:t>
            </a:r>
            <a:r>
              <a:rPr lang="en" sz="1825">
                <a:solidFill>
                  <a:srgbClr val="000000"/>
                </a:solidFill>
              </a:rPr>
              <a:t>. Example: “It was in that moment that I knew that I truly believed that all people deserved to feel heard and seen.”</a:t>
            </a:r>
            <a:endParaRPr b="1" sz="1825">
              <a:solidFill>
                <a:schemeClr val="accent5"/>
              </a:solidFill>
            </a:endParaRPr>
          </a:p>
          <a:p>
            <a:pPr indent="0" lvl="0" marL="0" rtl="0" algn="l">
              <a:spcBef>
                <a:spcPts val="0"/>
              </a:spcBef>
              <a:spcAft>
                <a:spcPts val="0"/>
              </a:spcAft>
              <a:buNone/>
            </a:pPr>
            <a:r>
              <a:t/>
            </a:r>
            <a:endParaRPr b="1" sz="1825">
              <a:solidFill>
                <a:schemeClr val="accent5"/>
              </a:solidFill>
            </a:endParaRPr>
          </a:p>
          <a:p>
            <a:pPr indent="0" lvl="0" marL="0" rtl="0" algn="l">
              <a:spcBef>
                <a:spcPts val="0"/>
              </a:spcBef>
              <a:spcAft>
                <a:spcPts val="0"/>
              </a:spcAft>
              <a:buNone/>
            </a:pPr>
            <a:r>
              <a:rPr b="1" lang="en" sz="1825">
                <a:solidFill>
                  <a:schemeClr val="accent5"/>
                </a:solidFill>
              </a:rPr>
              <a:t>Punctuation : </a:t>
            </a:r>
            <a:endParaRPr b="1" sz="1825">
              <a:solidFill>
                <a:schemeClr val="accent5"/>
              </a:solidFill>
            </a:endParaRPr>
          </a:p>
          <a:p>
            <a:pPr indent="0" lvl="0" marL="0" rtl="0" algn="l">
              <a:spcBef>
                <a:spcPts val="0"/>
              </a:spcBef>
              <a:spcAft>
                <a:spcPts val="0"/>
              </a:spcAft>
              <a:buNone/>
            </a:pPr>
            <a:r>
              <a:rPr lang="en" sz="1525">
                <a:solidFill>
                  <a:srgbClr val="000000"/>
                </a:solidFill>
              </a:rPr>
              <a:t>-If you want to show a </a:t>
            </a:r>
            <a:r>
              <a:rPr b="1" lang="en" sz="1525" u="sng">
                <a:solidFill>
                  <a:srgbClr val="000000"/>
                </a:solidFill>
              </a:rPr>
              <a:t>pause </a:t>
            </a:r>
            <a:r>
              <a:rPr lang="en" sz="1525">
                <a:solidFill>
                  <a:srgbClr val="000000"/>
                </a:solidFill>
              </a:rPr>
              <a:t>in their speech, use an ellipsis, </a:t>
            </a:r>
            <a:r>
              <a:rPr b="1" lang="en" sz="1525">
                <a:solidFill>
                  <a:srgbClr val="000000"/>
                </a:solidFill>
              </a:rPr>
              <a:t>example</a:t>
            </a:r>
            <a:r>
              <a:rPr lang="en" sz="1525">
                <a:solidFill>
                  <a:srgbClr val="000000"/>
                </a:solidFill>
              </a:rPr>
              <a:t>: </a:t>
            </a:r>
            <a:r>
              <a:rPr lang="en" sz="1525">
                <a:solidFill>
                  <a:srgbClr val="000000"/>
                </a:solidFill>
                <a:highlight>
                  <a:srgbClr val="FFFF00"/>
                </a:highlight>
              </a:rPr>
              <a:t>I wish...I wish I’d stood up for myself.</a:t>
            </a:r>
            <a:endParaRPr b="1" sz="1525">
              <a:solidFill>
                <a:srgbClr val="000000"/>
              </a:solidFill>
              <a:highlight>
                <a:srgbClr val="FFFF00"/>
              </a:highlight>
            </a:endParaRPr>
          </a:p>
          <a:p>
            <a:pPr indent="0" lvl="0" marL="0" rtl="0" algn="l">
              <a:spcBef>
                <a:spcPts val="0"/>
              </a:spcBef>
              <a:spcAft>
                <a:spcPts val="0"/>
              </a:spcAft>
              <a:buNone/>
            </a:pPr>
            <a:r>
              <a:rPr lang="en" sz="1525">
                <a:solidFill>
                  <a:srgbClr val="000000"/>
                </a:solidFill>
              </a:rPr>
              <a:t>-If </a:t>
            </a:r>
            <a:r>
              <a:rPr b="1" lang="en" sz="1525" u="sng">
                <a:solidFill>
                  <a:srgbClr val="000000"/>
                </a:solidFill>
              </a:rPr>
              <a:t>someone cuts themselves off</a:t>
            </a:r>
            <a:r>
              <a:rPr lang="en" sz="1525">
                <a:solidFill>
                  <a:srgbClr val="000000"/>
                </a:solidFill>
              </a:rPr>
              <a:t>, use an em dash, two dashes together, </a:t>
            </a:r>
            <a:r>
              <a:rPr b="1" lang="en" sz="1525">
                <a:solidFill>
                  <a:srgbClr val="000000"/>
                </a:solidFill>
              </a:rPr>
              <a:t>example</a:t>
            </a:r>
            <a:r>
              <a:rPr lang="en" sz="1525">
                <a:solidFill>
                  <a:srgbClr val="000000"/>
                </a:solidFill>
              </a:rPr>
              <a:t>: </a:t>
            </a:r>
            <a:r>
              <a:rPr lang="en" sz="1525">
                <a:solidFill>
                  <a:srgbClr val="000000"/>
                </a:solidFill>
                <a:highlight>
                  <a:srgbClr val="FFFF00"/>
                </a:highlight>
              </a:rPr>
              <a:t>I thought that</a:t>
            </a:r>
            <a:r>
              <a:rPr b="1" lang="en" sz="1525">
                <a:solidFill>
                  <a:srgbClr val="000000"/>
                </a:solidFill>
                <a:highlight>
                  <a:srgbClr val="FFFF00"/>
                </a:highlight>
              </a:rPr>
              <a:t>--</a:t>
            </a:r>
            <a:r>
              <a:rPr lang="en" sz="1525">
                <a:solidFill>
                  <a:srgbClr val="000000"/>
                </a:solidFill>
                <a:highlight>
                  <a:srgbClr val="FFFF00"/>
                </a:highlight>
              </a:rPr>
              <a:t>that--</a:t>
            </a:r>
            <a:endParaRPr sz="1525">
              <a:solidFill>
                <a:srgbClr val="000000"/>
              </a:solidFill>
              <a:highlight>
                <a:srgbClr val="FFFF00"/>
              </a:highlight>
            </a:endParaRPr>
          </a:p>
          <a:p>
            <a:pPr indent="0" lvl="0" marL="0" rtl="0" algn="l">
              <a:spcBef>
                <a:spcPts val="0"/>
              </a:spcBef>
              <a:spcAft>
                <a:spcPts val="0"/>
              </a:spcAft>
              <a:buNone/>
            </a:pPr>
            <a:r>
              <a:rPr lang="en" sz="1525">
                <a:solidFill>
                  <a:srgbClr val="000000"/>
                </a:solidFill>
              </a:rPr>
              <a:t>-If you want to show </a:t>
            </a:r>
            <a:r>
              <a:rPr b="1" lang="en" sz="1525" u="sng">
                <a:solidFill>
                  <a:srgbClr val="000000"/>
                </a:solidFill>
              </a:rPr>
              <a:t>emphasis</a:t>
            </a:r>
            <a:r>
              <a:rPr lang="en" sz="1525">
                <a:solidFill>
                  <a:srgbClr val="000000"/>
                </a:solidFill>
              </a:rPr>
              <a:t> in someone’s speech, use italics, </a:t>
            </a:r>
            <a:r>
              <a:rPr b="1" lang="en" sz="1525">
                <a:solidFill>
                  <a:srgbClr val="000000"/>
                </a:solidFill>
              </a:rPr>
              <a:t>example</a:t>
            </a:r>
            <a:r>
              <a:rPr lang="en" sz="1525">
                <a:solidFill>
                  <a:srgbClr val="000000"/>
                </a:solidFill>
              </a:rPr>
              <a:t>: It was like </a:t>
            </a:r>
            <a:r>
              <a:rPr i="1" lang="en" sz="1525">
                <a:solidFill>
                  <a:srgbClr val="000000"/>
                </a:solidFill>
                <a:highlight>
                  <a:srgbClr val="FFFF00"/>
                </a:highlight>
              </a:rPr>
              <a:t>whoa</a:t>
            </a:r>
            <a:r>
              <a:rPr lang="en" sz="1525">
                <a:solidFill>
                  <a:srgbClr val="000000"/>
                </a:solidFill>
                <a:highlight>
                  <a:srgbClr val="FFFF00"/>
                </a:highlight>
              </a:rPr>
              <a:t>,</a:t>
            </a:r>
            <a:r>
              <a:rPr lang="en" sz="1525">
                <a:solidFill>
                  <a:srgbClr val="000000"/>
                </a:solidFill>
              </a:rPr>
              <a:t> really?</a:t>
            </a:r>
            <a:endParaRPr sz="1525">
              <a:solidFill>
                <a:srgbClr val="000000"/>
              </a:solidFill>
            </a:endParaRPr>
          </a:p>
          <a:p>
            <a:pPr indent="0" lvl="0" marL="0" rtl="0" algn="l">
              <a:spcBef>
                <a:spcPts val="0"/>
              </a:spcBef>
              <a:spcAft>
                <a:spcPts val="0"/>
              </a:spcAft>
              <a:buNone/>
            </a:pPr>
            <a:r>
              <a:rPr lang="en" sz="1525">
                <a:solidFill>
                  <a:srgbClr val="000000"/>
                </a:solidFill>
              </a:rPr>
              <a:t>-For stage directions, use</a:t>
            </a:r>
            <a:r>
              <a:rPr b="1" lang="en" sz="1525" u="sng">
                <a:solidFill>
                  <a:srgbClr val="000000"/>
                </a:solidFill>
              </a:rPr>
              <a:t> parentheses or square brackets</a:t>
            </a:r>
            <a:r>
              <a:rPr lang="en" sz="1525">
                <a:solidFill>
                  <a:srgbClr val="000000"/>
                </a:solidFill>
              </a:rPr>
              <a:t>, </a:t>
            </a:r>
            <a:r>
              <a:rPr b="1" lang="en" sz="1525">
                <a:solidFill>
                  <a:srgbClr val="000000"/>
                </a:solidFill>
              </a:rPr>
              <a:t>example</a:t>
            </a:r>
            <a:r>
              <a:rPr lang="en" sz="1525">
                <a:solidFill>
                  <a:srgbClr val="000000"/>
                </a:solidFill>
              </a:rPr>
              <a:t>: </a:t>
            </a:r>
            <a:r>
              <a:rPr lang="en" sz="1525">
                <a:solidFill>
                  <a:srgbClr val="000000"/>
                </a:solidFill>
                <a:highlight>
                  <a:srgbClr val="FFFF00"/>
                </a:highlight>
              </a:rPr>
              <a:t>[sighs] or (sighs) </a:t>
            </a:r>
            <a:endParaRPr sz="1525">
              <a:solidFill>
                <a:srgbClr val="000000"/>
              </a:solidFill>
              <a:highlight>
                <a:srgbClr val="FFFF00"/>
              </a:highlight>
            </a:endParaRPr>
          </a:p>
          <a:p>
            <a:pPr indent="0" lvl="0" marL="0" rtl="0" algn="l">
              <a:spcBef>
                <a:spcPts val="0"/>
              </a:spcBef>
              <a:spcAft>
                <a:spcPts val="0"/>
              </a:spcAft>
              <a:buNone/>
            </a:pPr>
            <a:r>
              <a:t/>
            </a:r>
            <a:endParaRPr b="1" sz="1825">
              <a:solidFill>
                <a:schemeClr val="accent5"/>
              </a:solidFill>
            </a:endParaRPr>
          </a:p>
          <a:p>
            <a:pPr indent="0" lvl="0" marL="0" rtl="0" algn="l">
              <a:spcBef>
                <a:spcPts val="0"/>
              </a:spcBef>
              <a:spcAft>
                <a:spcPts val="0"/>
              </a:spcAft>
              <a:buNone/>
            </a:pPr>
            <a:r>
              <a:rPr b="1" lang="en" sz="1825">
                <a:solidFill>
                  <a:schemeClr val="accent5"/>
                </a:solidFill>
              </a:rPr>
              <a:t>Point of view: First person point of view.</a:t>
            </a:r>
            <a:r>
              <a:rPr lang="en" sz="1825">
                <a:solidFill>
                  <a:srgbClr val="000000"/>
                </a:solidFill>
              </a:rPr>
              <a:t> This mean you are using words like “I” “my” etc. You are becoming the person you are interviewing and writing a monologue as if they were telling it again. This time without the interview structure. </a:t>
            </a:r>
            <a:endParaRPr sz="1825">
              <a:solidFill>
                <a:srgbClr val="000000"/>
              </a:solidFill>
            </a:endParaRPr>
          </a:p>
          <a:p>
            <a:pPr indent="0" lvl="0" marL="0" rtl="0" algn="l">
              <a:spcBef>
                <a:spcPts val="0"/>
              </a:spcBef>
              <a:spcAft>
                <a:spcPts val="0"/>
              </a:spcAft>
              <a:buNone/>
            </a:pPr>
            <a:r>
              <a:rPr lang="en" sz="1825">
                <a:solidFill>
                  <a:srgbClr val="000000"/>
                </a:solidFill>
              </a:rPr>
              <a:t>Example : “I remember this moment like it was yesterday…” </a:t>
            </a:r>
            <a:endParaRPr sz="1825">
              <a:solidFill>
                <a:srgbClr val="000000"/>
              </a:solidFill>
            </a:endParaRPr>
          </a:p>
          <a:p>
            <a:pPr indent="0" lvl="0" marL="0" rtl="0" algn="l">
              <a:spcBef>
                <a:spcPts val="0"/>
              </a:spcBef>
              <a:spcAft>
                <a:spcPts val="12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6"/>
          <p:cNvSpPr txBox="1"/>
          <p:nvPr>
            <p:ph type="title"/>
          </p:nvPr>
        </p:nvSpPr>
        <p:spPr>
          <a:xfrm>
            <a:off x="250350" y="36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Independently read, annotate, and analyze Monologue #1</a:t>
            </a:r>
            <a:endParaRPr/>
          </a:p>
        </p:txBody>
      </p:sp>
      <p:sp>
        <p:nvSpPr>
          <p:cNvPr id="415" name="Google Shape;415;p66"/>
          <p:cNvSpPr txBox="1"/>
          <p:nvPr>
            <p:ph idx="1" type="body"/>
          </p:nvPr>
        </p:nvSpPr>
        <p:spPr>
          <a:xfrm>
            <a:off x="169800" y="1060625"/>
            <a:ext cx="8804400" cy="34164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a:solidFill>
                  <a:srgbClr val="000000"/>
                </a:solidFill>
              </a:rPr>
              <a:t>Directions</a:t>
            </a:r>
            <a:r>
              <a:rPr lang="en">
                <a:solidFill>
                  <a:srgbClr val="000000"/>
                </a:solidFill>
              </a:rPr>
              <a:t>: The following monologues were written by your peers based on their oral histories. </a:t>
            </a:r>
            <a:r>
              <a:rPr b="1" lang="en" u="sng">
                <a:solidFill>
                  <a:srgbClr val="000000"/>
                </a:solidFill>
              </a:rPr>
              <a:t>As you read</a:t>
            </a:r>
            <a:r>
              <a:rPr b="1" lang="en">
                <a:solidFill>
                  <a:srgbClr val="000000"/>
                </a:solidFill>
              </a:rPr>
              <a:t> </a:t>
            </a:r>
            <a:r>
              <a:rPr lang="en">
                <a:solidFill>
                  <a:srgbClr val="000000"/>
                </a:solidFill>
              </a:rPr>
              <a:t>each monologue, annotate for: </a:t>
            </a:r>
            <a:endParaRPr>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Diction </a:t>
            </a:r>
            <a:r>
              <a:rPr b="1" lang="en" sz="1700">
                <a:solidFill>
                  <a:srgbClr val="000000"/>
                </a:solidFill>
              </a:rPr>
              <a:t>(D),</a:t>
            </a:r>
            <a:r>
              <a:rPr lang="en" sz="1700">
                <a:solidFill>
                  <a:srgbClr val="000000"/>
                </a:solidFill>
              </a:rPr>
              <a:t> characterization </a:t>
            </a:r>
            <a:r>
              <a:rPr b="1" lang="en" sz="1700">
                <a:solidFill>
                  <a:srgbClr val="000000"/>
                </a:solidFill>
              </a:rPr>
              <a:t>(C),</a:t>
            </a:r>
            <a:r>
              <a:rPr lang="en" sz="1700">
                <a:solidFill>
                  <a:srgbClr val="000000"/>
                </a:solidFill>
              </a:rPr>
              <a:t> imagery </a:t>
            </a:r>
            <a:r>
              <a:rPr b="1" lang="en" sz="1700">
                <a:solidFill>
                  <a:srgbClr val="000000"/>
                </a:solidFill>
              </a:rPr>
              <a:t>(I),</a:t>
            </a:r>
            <a:r>
              <a:rPr lang="en" sz="1700">
                <a:solidFill>
                  <a:srgbClr val="000000"/>
                </a:solidFill>
              </a:rPr>
              <a:t> and perspective </a:t>
            </a:r>
            <a:r>
              <a:rPr b="1" lang="en" sz="1700">
                <a:solidFill>
                  <a:srgbClr val="000000"/>
                </a:solidFill>
              </a:rPr>
              <a:t>(P)</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Restorative elements [harm done but an emphasis on resilience and growth] </a:t>
            </a:r>
            <a:r>
              <a:rPr b="1" lang="en" sz="1700">
                <a:solidFill>
                  <a:srgbClr val="000000"/>
                </a:solidFill>
              </a:rPr>
              <a:t>(R)</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Social inequity, amendment violations, or other concepts from Government </a:t>
            </a:r>
            <a:r>
              <a:rPr b="1" lang="en" sz="1700">
                <a:solidFill>
                  <a:srgbClr val="000000"/>
                </a:solidFill>
              </a:rPr>
              <a:t>(G)</a:t>
            </a:r>
            <a:endParaRPr b="1" sz="1700">
              <a:solidFill>
                <a:srgbClr val="000000"/>
              </a:solidFill>
            </a:endParaRPr>
          </a:p>
          <a:p>
            <a:pPr indent="0" lvl="0" marL="0" rtl="0" algn="l">
              <a:lnSpc>
                <a:spcPct val="200000"/>
              </a:lnSpc>
              <a:spcBef>
                <a:spcPts val="0"/>
              </a:spcBef>
              <a:spcAft>
                <a:spcPts val="0"/>
              </a:spcAft>
              <a:buNone/>
            </a:pPr>
            <a:r>
              <a:rPr b="1" lang="en" u="sng">
                <a:solidFill>
                  <a:srgbClr val="000000"/>
                </a:solidFill>
              </a:rPr>
              <a:t>After you read</a:t>
            </a:r>
            <a:r>
              <a:rPr lang="en">
                <a:solidFill>
                  <a:srgbClr val="000000"/>
                </a:solidFill>
              </a:rPr>
              <a:t>, analyze the interdisciplinary ideas and concepts and the disciplinary skills.</a:t>
            </a:r>
            <a:endParaRPr>
              <a:solidFill>
                <a:srgbClr val="000000"/>
              </a:solidFill>
            </a:endParaRPr>
          </a:p>
          <a:p>
            <a:pPr indent="0" lvl="0" marL="0" rtl="0" algn="l">
              <a:lnSpc>
                <a:spcPct val="200000"/>
              </a:lnSpc>
              <a:spcBef>
                <a:spcPts val="0"/>
              </a:spcBef>
              <a:spcAft>
                <a:spcPts val="0"/>
              </a:spcAft>
              <a:buSzPts val="1018"/>
              <a:buNone/>
            </a:pPr>
            <a:r>
              <a:t/>
            </a:r>
            <a:endParaRPr b="1" sz="1510">
              <a:solidFill>
                <a:srgbClr val="000000"/>
              </a:solidFill>
              <a:latin typeface="Times New Roman"/>
              <a:ea typeface="Times New Roman"/>
              <a:cs typeface="Times New Roman"/>
              <a:sym typeface="Times New Roman"/>
            </a:endParaRPr>
          </a:p>
          <a:p>
            <a:pPr indent="0" lvl="0" marL="0" rtl="0" algn="l">
              <a:spcBef>
                <a:spcPts val="0"/>
              </a:spcBef>
              <a:spcAft>
                <a:spcPts val="1200"/>
              </a:spcAft>
              <a:buSzPts val="1018"/>
              <a:buNone/>
            </a:pPr>
            <a:r>
              <a:t/>
            </a:r>
            <a:endParaRPr sz="1865"/>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7"/>
          <p:cNvSpPr txBox="1"/>
          <p:nvPr>
            <p:ph type="title"/>
          </p:nvPr>
        </p:nvSpPr>
        <p:spPr>
          <a:xfrm>
            <a:off x="250350" y="36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With a partner, read, annotate, and analyze Monologue #2</a:t>
            </a:r>
            <a:endParaRPr/>
          </a:p>
        </p:txBody>
      </p:sp>
      <p:sp>
        <p:nvSpPr>
          <p:cNvPr id="421" name="Google Shape;421;p67"/>
          <p:cNvSpPr txBox="1"/>
          <p:nvPr>
            <p:ph idx="1" type="body"/>
          </p:nvPr>
        </p:nvSpPr>
        <p:spPr>
          <a:xfrm>
            <a:off x="169800" y="1060625"/>
            <a:ext cx="8804400" cy="34164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a:solidFill>
                  <a:srgbClr val="000000"/>
                </a:solidFill>
              </a:rPr>
              <a:t>Directions</a:t>
            </a:r>
            <a:r>
              <a:rPr lang="en">
                <a:solidFill>
                  <a:srgbClr val="000000"/>
                </a:solidFill>
              </a:rPr>
              <a:t>: </a:t>
            </a:r>
            <a:r>
              <a:rPr lang="en">
                <a:solidFill>
                  <a:srgbClr val="000000"/>
                </a:solidFill>
              </a:rPr>
              <a:t>The following monologues were written by your peers based on their oral histories. </a:t>
            </a:r>
            <a:r>
              <a:rPr b="1" lang="en" u="sng">
                <a:solidFill>
                  <a:srgbClr val="000000"/>
                </a:solidFill>
              </a:rPr>
              <a:t>As you read</a:t>
            </a:r>
            <a:r>
              <a:rPr b="1" lang="en">
                <a:solidFill>
                  <a:srgbClr val="000000"/>
                </a:solidFill>
              </a:rPr>
              <a:t> </a:t>
            </a:r>
            <a:r>
              <a:rPr lang="en">
                <a:solidFill>
                  <a:srgbClr val="000000"/>
                </a:solidFill>
              </a:rPr>
              <a:t>each monologue, annotate for: </a:t>
            </a:r>
            <a:endParaRPr>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Diction </a:t>
            </a:r>
            <a:r>
              <a:rPr b="1" lang="en" sz="1700">
                <a:solidFill>
                  <a:srgbClr val="000000"/>
                </a:solidFill>
              </a:rPr>
              <a:t>(D),</a:t>
            </a:r>
            <a:r>
              <a:rPr lang="en" sz="1700">
                <a:solidFill>
                  <a:srgbClr val="000000"/>
                </a:solidFill>
              </a:rPr>
              <a:t> characterization </a:t>
            </a:r>
            <a:r>
              <a:rPr b="1" lang="en" sz="1700">
                <a:solidFill>
                  <a:srgbClr val="000000"/>
                </a:solidFill>
              </a:rPr>
              <a:t>(C),</a:t>
            </a:r>
            <a:r>
              <a:rPr lang="en" sz="1700">
                <a:solidFill>
                  <a:srgbClr val="000000"/>
                </a:solidFill>
              </a:rPr>
              <a:t> imagery </a:t>
            </a:r>
            <a:r>
              <a:rPr b="1" lang="en" sz="1700">
                <a:solidFill>
                  <a:srgbClr val="000000"/>
                </a:solidFill>
              </a:rPr>
              <a:t>(I),</a:t>
            </a:r>
            <a:r>
              <a:rPr lang="en" sz="1700">
                <a:solidFill>
                  <a:srgbClr val="000000"/>
                </a:solidFill>
              </a:rPr>
              <a:t> and perspective </a:t>
            </a:r>
            <a:r>
              <a:rPr b="1" lang="en" sz="1700">
                <a:solidFill>
                  <a:srgbClr val="000000"/>
                </a:solidFill>
              </a:rPr>
              <a:t>(P)</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Restorative elements [harm done but an emphasis on resilience and growth] </a:t>
            </a:r>
            <a:r>
              <a:rPr b="1" lang="en" sz="1700">
                <a:solidFill>
                  <a:srgbClr val="000000"/>
                </a:solidFill>
              </a:rPr>
              <a:t>(R)</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Social inequity, amendment violations, or other concepts from Government </a:t>
            </a:r>
            <a:r>
              <a:rPr b="1" lang="en" sz="1700">
                <a:solidFill>
                  <a:srgbClr val="000000"/>
                </a:solidFill>
              </a:rPr>
              <a:t>(G)</a:t>
            </a:r>
            <a:endParaRPr b="1" sz="1700">
              <a:solidFill>
                <a:srgbClr val="000000"/>
              </a:solidFill>
            </a:endParaRPr>
          </a:p>
          <a:p>
            <a:pPr indent="0" lvl="0" marL="0" rtl="0" algn="l">
              <a:lnSpc>
                <a:spcPct val="200000"/>
              </a:lnSpc>
              <a:spcBef>
                <a:spcPts val="0"/>
              </a:spcBef>
              <a:spcAft>
                <a:spcPts val="0"/>
              </a:spcAft>
              <a:buNone/>
            </a:pPr>
            <a:r>
              <a:rPr b="1" lang="en" u="sng">
                <a:solidFill>
                  <a:srgbClr val="000000"/>
                </a:solidFill>
              </a:rPr>
              <a:t>After you read</a:t>
            </a:r>
            <a:r>
              <a:rPr lang="en">
                <a:solidFill>
                  <a:srgbClr val="000000"/>
                </a:solidFill>
              </a:rPr>
              <a:t>, analyze the interdisciplinary ideas and concepts and the disciplinary skills.</a:t>
            </a:r>
            <a:endParaRPr>
              <a:solidFill>
                <a:srgbClr val="000000"/>
              </a:solidFill>
            </a:endParaRPr>
          </a:p>
          <a:p>
            <a:pPr indent="0" lvl="0" marL="0" rtl="0" algn="l">
              <a:lnSpc>
                <a:spcPct val="200000"/>
              </a:lnSpc>
              <a:spcBef>
                <a:spcPts val="0"/>
              </a:spcBef>
              <a:spcAft>
                <a:spcPts val="0"/>
              </a:spcAft>
              <a:buSzPts val="1018"/>
              <a:buNone/>
            </a:pPr>
            <a:r>
              <a:t/>
            </a:r>
            <a:endParaRPr b="1" sz="1510">
              <a:solidFill>
                <a:srgbClr val="000000"/>
              </a:solidFill>
              <a:latin typeface="Times New Roman"/>
              <a:ea typeface="Times New Roman"/>
              <a:cs typeface="Times New Roman"/>
              <a:sym typeface="Times New Roman"/>
            </a:endParaRPr>
          </a:p>
          <a:p>
            <a:pPr indent="0" lvl="0" marL="0" rtl="0" algn="l">
              <a:spcBef>
                <a:spcPts val="0"/>
              </a:spcBef>
              <a:spcAft>
                <a:spcPts val="1200"/>
              </a:spcAft>
              <a:buSzPts val="1018"/>
              <a:buNone/>
            </a:pPr>
            <a:r>
              <a:t/>
            </a:r>
            <a:endParaRPr sz="1865"/>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8"/>
          <p:cNvSpPr txBox="1"/>
          <p:nvPr>
            <p:ph type="title"/>
          </p:nvPr>
        </p:nvSpPr>
        <p:spPr>
          <a:xfrm>
            <a:off x="250350" y="36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Monologue #3</a:t>
            </a:r>
            <a:endParaRPr/>
          </a:p>
        </p:txBody>
      </p:sp>
      <p:sp>
        <p:nvSpPr>
          <p:cNvPr id="427" name="Google Shape;427;p68"/>
          <p:cNvSpPr txBox="1"/>
          <p:nvPr>
            <p:ph idx="1" type="body"/>
          </p:nvPr>
        </p:nvSpPr>
        <p:spPr>
          <a:xfrm>
            <a:off x="169800" y="1060625"/>
            <a:ext cx="8804400" cy="34164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a:solidFill>
                  <a:srgbClr val="000000"/>
                </a:solidFill>
              </a:rPr>
              <a:t>Directions</a:t>
            </a:r>
            <a:r>
              <a:rPr lang="en">
                <a:solidFill>
                  <a:srgbClr val="000000"/>
                </a:solidFill>
              </a:rPr>
              <a:t>: </a:t>
            </a:r>
            <a:r>
              <a:rPr lang="en">
                <a:solidFill>
                  <a:srgbClr val="000000"/>
                </a:solidFill>
              </a:rPr>
              <a:t>The following monologues were written by your peers based on their oral histories. </a:t>
            </a:r>
            <a:r>
              <a:rPr b="1" lang="en" u="sng">
                <a:solidFill>
                  <a:srgbClr val="000000"/>
                </a:solidFill>
              </a:rPr>
              <a:t>As you read</a:t>
            </a:r>
            <a:r>
              <a:rPr b="1" lang="en">
                <a:solidFill>
                  <a:srgbClr val="000000"/>
                </a:solidFill>
              </a:rPr>
              <a:t> </a:t>
            </a:r>
            <a:r>
              <a:rPr lang="en">
                <a:solidFill>
                  <a:srgbClr val="000000"/>
                </a:solidFill>
              </a:rPr>
              <a:t>each monologue, annotate for: </a:t>
            </a:r>
            <a:endParaRPr>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Diction </a:t>
            </a:r>
            <a:r>
              <a:rPr b="1" lang="en" sz="1700">
                <a:solidFill>
                  <a:srgbClr val="000000"/>
                </a:solidFill>
              </a:rPr>
              <a:t>(D),</a:t>
            </a:r>
            <a:r>
              <a:rPr lang="en" sz="1700">
                <a:solidFill>
                  <a:srgbClr val="000000"/>
                </a:solidFill>
              </a:rPr>
              <a:t> characterization </a:t>
            </a:r>
            <a:r>
              <a:rPr b="1" lang="en" sz="1700">
                <a:solidFill>
                  <a:srgbClr val="000000"/>
                </a:solidFill>
              </a:rPr>
              <a:t>(C),</a:t>
            </a:r>
            <a:r>
              <a:rPr lang="en" sz="1700">
                <a:solidFill>
                  <a:srgbClr val="000000"/>
                </a:solidFill>
              </a:rPr>
              <a:t> imagery </a:t>
            </a:r>
            <a:r>
              <a:rPr b="1" lang="en" sz="1700">
                <a:solidFill>
                  <a:srgbClr val="000000"/>
                </a:solidFill>
              </a:rPr>
              <a:t>(I),</a:t>
            </a:r>
            <a:r>
              <a:rPr lang="en" sz="1700">
                <a:solidFill>
                  <a:srgbClr val="000000"/>
                </a:solidFill>
              </a:rPr>
              <a:t> and perspective </a:t>
            </a:r>
            <a:r>
              <a:rPr b="1" lang="en" sz="1700">
                <a:solidFill>
                  <a:srgbClr val="000000"/>
                </a:solidFill>
              </a:rPr>
              <a:t>(P)</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Restorative elements [harm done but an emphasis on resilience and growth] </a:t>
            </a:r>
            <a:r>
              <a:rPr b="1" lang="en" sz="1700">
                <a:solidFill>
                  <a:srgbClr val="000000"/>
                </a:solidFill>
              </a:rPr>
              <a:t>(R)</a:t>
            </a:r>
            <a:endParaRPr b="1" sz="1700">
              <a:solidFill>
                <a:srgbClr val="000000"/>
              </a:solidFill>
            </a:endParaRPr>
          </a:p>
          <a:p>
            <a:pPr indent="0" lvl="0" marL="457200" rtl="0" algn="l">
              <a:lnSpc>
                <a:spcPct val="200000"/>
              </a:lnSpc>
              <a:spcBef>
                <a:spcPts val="0"/>
              </a:spcBef>
              <a:spcAft>
                <a:spcPts val="0"/>
              </a:spcAft>
              <a:buNone/>
            </a:pPr>
            <a:r>
              <a:rPr lang="en" sz="1700">
                <a:solidFill>
                  <a:srgbClr val="000000"/>
                </a:solidFill>
              </a:rPr>
              <a:t>·</a:t>
            </a:r>
            <a:r>
              <a:rPr lang="en" sz="1300">
                <a:solidFill>
                  <a:srgbClr val="000000"/>
                </a:solidFill>
              </a:rPr>
              <a:t>      </a:t>
            </a:r>
            <a:r>
              <a:rPr lang="en" sz="1700">
                <a:solidFill>
                  <a:srgbClr val="000000"/>
                </a:solidFill>
              </a:rPr>
              <a:t>Social inequity, amendment violations, or other concepts from Government </a:t>
            </a:r>
            <a:r>
              <a:rPr b="1" lang="en" sz="1700">
                <a:solidFill>
                  <a:srgbClr val="000000"/>
                </a:solidFill>
              </a:rPr>
              <a:t>(G)</a:t>
            </a:r>
            <a:endParaRPr b="1" sz="1700">
              <a:solidFill>
                <a:srgbClr val="000000"/>
              </a:solidFill>
            </a:endParaRPr>
          </a:p>
          <a:p>
            <a:pPr indent="0" lvl="0" marL="0" rtl="0" algn="l">
              <a:lnSpc>
                <a:spcPct val="200000"/>
              </a:lnSpc>
              <a:spcBef>
                <a:spcPts val="0"/>
              </a:spcBef>
              <a:spcAft>
                <a:spcPts val="0"/>
              </a:spcAft>
              <a:buNone/>
            </a:pPr>
            <a:r>
              <a:rPr b="1" lang="en" u="sng">
                <a:solidFill>
                  <a:srgbClr val="000000"/>
                </a:solidFill>
              </a:rPr>
              <a:t>After you read</a:t>
            </a:r>
            <a:r>
              <a:rPr lang="en">
                <a:solidFill>
                  <a:srgbClr val="000000"/>
                </a:solidFill>
              </a:rPr>
              <a:t>, analyze the interdisciplinary ideas and concepts and the disciplinary skills.</a:t>
            </a:r>
            <a:endParaRPr>
              <a:solidFill>
                <a:srgbClr val="000000"/>
              </a:solidFill>
            </a:endParaRPr>
          </a:p>
          <a:p>
            <a:pPr indent="0" lvl="0" marL="0" rtl="0" algn="l">
              <a:lnSpc>
                <a:spcPct val="200000"/>
              </a:lnSpc>
              <a:spcBef>
                <a:spcPts val="0"/>
              </a:spcBef>
              <a:spcAft>
                <a:spcPts val="0"/>
              </a:spcAft>
              <a:buSzPts val="1018"/>
              <a:buNone/>
            </a:pPr>
            <a:r>
              <a:t/>
            </a:r>
            <a:endParaRPr b="1" sz="1510">
              <a:solidFill>
                <a:srgbClr val="000000"/>
              </a:solidFill>
              <a:latin typeface="Times New Roman"/>
              <a:ea typeface="Times New Roman"/>
              <a:cs typeface="Times New Roman"/>
              <a:sym typeface="Times New Roman"/>
            </a:endParaRPr>
          </a:p>
          <a:p>
            <a:pPr indent="0" lvl="0" marL="0" rtl="0" algn="l">
              <a:spcBef>
                <a:spcPts val="0"/>
              </a:spcBef>
              <a:spcAft>
                <a:spcPts val="1200"/>
              </a:spcAft>
              <a:buSzPts val="1018"/>
              <a:buNone/>
            </a:pPr>
            <a:r>
              <a:t/>
            </a:r>
            <a:endParaRPr sz="1865"/>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9"/>
          <p:cNvSpPr txBox="1"/>
          <p:nvPr>
            <p:ph type="title"/>
          </p:nvPr>
        </p:nvSpPr>
        <p:spPr>
          <a:xfrm>
            <a:off x="250350" y="36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a:t>
            </a:r>
            <a:endParaRPr/>
          </a:p>
        </p:txBody>
      </p:sp>
      <p:sp>
        <p:nvSpPr>
          <p:cNvPr id="433" name="Google Shape;433;p69"/>
          <p:cNvSpPr txBox="1"/>
          <p:nvPr/>
        </p:nvSpPr>
        <p:spPr>
          <a:xfrm>
            <a:off x="270450" y="1177500"/>
            <a:ext cx="8603100" cy="3408600"/>
          </a:xfrm>
          <a:prstGeom prst="rect">
            <a:avLst/>
          </a:prstGeom>
          <a:noFill/>
          <a:ln>
            <a:noFill/>
          </a:ln>
        </p:spPr>
        <p:txBody>
          <a:bodyPr anchorCtr="0" anchor="t" bIns="91425" lIns="91425" spcFirstLastPara="1" rIns="91425" wrap="square" tIns="91425">
            <a:spAutoFit/>
          </a:bodyPr>
          <a:lstStyle/>
          <a:p>
            <a:pPr indent="0" lvl="0" marL="0" rtl="0" algn="l">
              <a:lnSpc>
                <a:spcPct val="218181"/>
              </a:lnSpc>
              <a:spcBef>
                <a:spcPts val="0"/>
              </a:spcBef>
              <a:spcAft>
                <a:spcPts val="0"/>
              </a:spcAft>
              <a:buNone/>
            </a:pPr>
            <a:r>
              <a:rPr lang="en" sz="1700">
                <a:latin typeface="Proxima Nova"/>
                <a:ea typeface="Proxima Nova"/>
                <a:cs typeface="Proxima Nova"/>
                <a:sym typeface="Proxima Nova"/>
              </a:rPr>
              <a:t>Write a question you want to ask your peers about these monologues. You could ask a question about their topics, restorative elements, or their use of any of the literary devices we’ve studied.</a:t>
            </a:r>
            <a:endParaRPr sz="1700">
              <a:latin typeface="Proxima Nova"/>
              <a:ea typeface="Proxima Nova"/>
              <a:cs typeface="Proxima Nova"/>
              <a:sym typeface="Proxima Nova"/>
            </a:endParaRPr>
          </a:p>
          <a:p>
            <a:pPr indent="0" lvl="0" marL="0" rtl="0" algn="l">
              <a:lnSpc>
                <a:spcPct val="218181"/>
              </a:lnSpc>
              <a:spcBef>
                <a:spcPts val="0"/>
              </a:spcBef>
              <a:spcAft>
                <a:spcPts val="0"/>
              </a:spcAft>
              <a:buNone/>
            </a:pPr>
            <a:r>
              <a:rPr b="1" lang="en" sz="1700">
                <a:latin typeface="Proxima Nova"/>
                <a:ea typeface="Proxima Nova"/>
                <a:cs typeface="Proxima Nova"/>
                <a:sym typeface="Proxima Nova"/>
              </a:rPr>
              <a:t>Example</a:t>
            </a:r>
            <a:r>
              <a:rPr lang="en" sz="1700">
                <a:latin typeface="Proxima Nova"/>
                <a:ea typeface="Proxima Nova"/>
                <a:cs typeface="Proxima Nova"/>
                <a:sym typeface="Proxima Nova"/>
              </a:rPr>
              <a:t>: Which monologue do you think has the most memorable characterization?</a:t>
            </a:r>
            <a:r>
              <a:rPr lang="en" sz="1700"/>
              <a:t> </a:t>
            </a:r>
            <a:endParaRPr sz="1700"/>
          </a:p>
          <a:p>
            <a:pPr indent="0" lvl="0" marL="0" rtl="0" algn="l">
              <a:lnSpc>
                <a:spcPct val="218181"/>
              </a:lnSpc>
              <a:spcBef>
                <a:spcPts val="0"/>
              </a:spcBef>
              <a:spcAft>
                <a:spcPts val="0"/>
              </a:spcAft>
              <a:buNone/>
            </a:pPr>
            <a:r>
              <a:t/>
            </a:r>
            <a:endParaRPr sz="1700"/>
          </a:p>
          <a:p>
            <a:pPr indent="0" lvl="0" marL="0" rtl="0" algn="l">
              <a:lnSpc>
                <a:spcPct val="115000"/>
              </a:lnSpc>
              <a:spcBef>
                <a:spcPts val="0"/>
              </a:spcBef>
              <a:spcAft>
                <a:spcPts val="0"/>
              </a:spcAft>
              <a:buNone/>
            </a:pPr>
            <a:r>
              <a:t/>
            </a:r>
            <a:endParaRPr b="1" sz="2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0"/>
          <p:cNvSpPr txBox="1"/>
          <p:nvPr>
            <p:ph type="title"/>
          </p:nvPr>
        </p:nvSpPr>
        <p:spPr>
          <a:xfrm>
            <a:off x="250350" y="36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Steps</a:t>
            </a:r>
            <a:endParaRPr/>
          </a:p>
        </p:txBody>
      </p:sp>
      <p:sp>
        <p:nvSpPr>
          <p:cNvPr id="439" name="Google Shape;439;p70"/>
          <p:cNvSpPr txBox="1"/>
          <p:nvPr/>
        </p:nvSpPr>
        <p:spPr>
          <a:xfrm>
            <a:off x="270450" y="1058375"/>
            <a:ext cx="8603100" cy="1225800"/>
          </a:xfrm>
          <a:prstGeom prst="rect">
            <a:avLst/>
          </a:prstGeom>
          <a:noFill/>
          <a:ln>
            <a:noFill/>
          </a:ln>
        </p:spPr>
        <p:txBody>
          <a:bodyPr anchorCtr="0" anchor="t" bIns="91425" lIns="91425" spcFirstLastPara="1" rIns="91425" wrap="square" tIns="91425">
            <a:spAutoFit/>
          </a:bodyPr>
          <a:lstStyle/>
          <a:p>
            <a:pPr indent="-355600" lvl="0" marL="457200" rtl="0" algn="l">
              <a:lnSpc>
                <a:spcPct val="218181"/>
              </a:lnSpc>
              <a:spcBef>
                <a:spcPts val="0"/>
              </a:spcBef>
              <a:spcAft>
                <a:spcPts val="0"/>
              </a:spcAft>
              <a:buSzPts val="2000"/>
              <a:buFont typeface="Proxima Nova"/>
              <a:buChar char="●"/>
            </a:pPr>
            <a:r>
              <a:rPr lang="en" sz="2000">
                <a:latin typeface="Proxima Nova"/>
                <a:ea typeface="Proxima Nova"/>
                <a:cs typeface="Proxima Nova"/>
                <a:sym typeface="Proxima Nova"/>
              </a:rPr>
              <a:t>Begin Writing Your Rationale</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24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1"/>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Workshop: Rationale Writing</a:t>
            </a:r>
            <a:endParaRPr sz="3000"/>
          </a:p>
        </p:txBody>
      </p:sp>
      <p:sp>
        <p:nvSpPr>
          <p:cNvPr id="445" name="Google Shape;44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Finish your Rationale</a:t>
            </a:r>
            <a:endParaRPr sz="2820"/>
          </a:p>
        </p:txBody>
      </p:sp>
      <p:sp>
        <p:nvSpPr>
          <p:cNvPr id="451" name="Google Shape;451;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Do you answer all three questions?</a:t>
            </a:r>
            <a:endParaRPr sz="2200"/>
          </a:p>
          <a:p>
            <a:pPr indent="-368300" lvl="0" marL="457200" rtl="0" algn="l">
              <a:spcBef>
                <a:spcPts val="0"/>
              </a:spcBef>
              <a:spcAft>
                <a:spcPts val="0"/>
              </a:spcAft>
              <a:buSzPts val="2200"/>
              <a:buChar char="●"/>
            </a:pPr>
            <a:r>
              <a:rPr lang="en" sz="2200"/>
              <a:t>Do you cite evidence from your monologue and/or oral history? </a:t>
            </a:r>
            <a:endParaRPr sz="2200"/>
          </a:p>
          <a:p>
            <a:pPr indent="-368300" lvl="0" marL="457200" rtl="0" algn="l">
              <a:spcBef>
                <a:spcPts val="0"/>
              </a:spcBef>
              <a:spcAft>
                <a:spcPts val="0"/>
              </a:spcAft>
              <a:buSzPts val="2200"/>
              <a:buChar char="●"/>
            </a:pPr>
            <a:r>
              <a:rPr lang="en" sz="2200"/>
              <a:t>Is each paragraph 5-10 sentences long? </a:t>
            </a:r>
            <a:endParaRPr sz="2200"/>
          </a:p>
          <a:p>
            <a:pPr indent="-368300" lvl="0" marL="457200" rtl="0" algn="l">
              <a:spcBef>
                <a:spcPts val="0"/>
              </a:spcBef>
              <a:spcAft>
                <a:spcPts val="0"/>
              </a:spcAft>
              <a:buSzPts val="2200"/>
              <a:buChar char="●"/>
            </a:pPr>
            <a:r>
              <a:rPr lang="en" sz="2200"/>
              <a:t>Have you proofread your rationale?</a:t>
            </a:r>
            <a:endParaRPr sz="2200"/>
          </a:p>
        </p:txBody>
      </p:sp>
      <p:pic>
        <p:nvPicPr>
          <p:cNvPr id="452" name="Google Shape;452;p72"/>
          <p:cNvPicPr preferRelativeResize="0"/>
          <p:nvPr/>
        </p:nvPicPr>
        <p:blipFill>
          <a:blip r:embed="rId3">
            <a:alphaModFix/>
          </a:blip>
          <a:stretch>
            <a:fillRect/>
          </a:stretch>
        </p:blipFill>
        <p:spPr>
          <a:xfrm>
            <a:off x="5136200" y="3069300"/>
            <a:ext cx="3696099" cy="1761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73"/>
          <p:cNvSpPr txBox="1"/>
          <p:nvPr>
            <p:ph type="title"/>
          </p:nvPr>
        </p:nvSpPr>
        <p:spPr>
          <a:xfrm>
            <a:off x="359900" y="107850"/>
            <a:ext cx="108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Edit</a:t>
            </a:r>
            <a:endParaRPr sz="2820"/>
          </a:p>
        </p:txBody>
      </p:sp>
      <p:sp>
        <p:nvSpPr>
          <p:cNvPr id="458" name="Google Shape;458;p73"/>
          <p:cNvSpPr txBox="1"/>
          <p:nvPr>
            <p:ph idx="1" type="body"/>
          </p:nvPr>
        </p:nvSpPr>
        <p:spPr>
          <a:xfrm>
            <a:off x="359900" y="729200"/>
            <a:ext cx="8570100" cy="402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Read back over your writing. Ask, “Does this look right, sound right, and make sense?”</a:t>
            </a:r>
            <a:r>
              <a:rPr lang="en" sz="1900"/>
              <a:t> </a:t>
            </a:r>
            <a:r>
              <a:rPr lang="en" sz="1600"/>
              <a:t>Consider trading with a peer, especially if written conventions (grammar, punctuation, spelling, etc.) are not a strength. Proofread for:</a:t>
            </a:r>
            <a:endParaRPr sz="1600"/>
          </a:p>
          <a:p>
            <a:pPr indent="-330200" lvl="0" marL="457200" rtl="0" algn="l">
              <a:spcBef>
                <a:spcPts val="1200"/>
              </a:spcBef>
              <a:spcAft>
                <a:spcPts val="0"/>
              </a:spcAft>
              <a:buSzPts val="1600"/>
              <a:buChar char="●"/>
            </a:pPr>
            <a:r>
              <a:rPr lang="en" sz="1600"/>
              <a:t>Spelling</a:t>
            </a:r>
            <a:endParaRPr sz="1600"/>
          </a:p>
          <a:p>
            <a:pPr indent="-330200" lvl="0" marL="457200" rtl="0" algn="l">
              <a:spcBef>
                <a:spcPts val="0"/>
              </a:spcBef>
              <a:spcAft>
                <a:spcPts val="0"/>
              </a:spcAft>
              <a:buSzPts val="1600"/>
              <a:buChar char="●"/>
            </a:pPr>
            <a:r>
              <a:rPr lang="en" sz="1600"/>
              <a:t>Punctuation (especially periods and commas)</a:t>
            </a:r>
            <a:endParaRPr sz="1600"/>
          </a:p>
          <a:p>
            <a:pPr indent="-330200" lvl="0" marL="457200" rtl="0" algn="l">
              <a:spcBef>
                <a:spcPts val="0"/>
              </a:spcBef>
              <a:spcAft>
                <a:spcPts val="0"/>
              </a:spcAft>
              <a:buSzPts val="1600"/>
              <a:buChar char="●"/>
            </a:pPr>
            <a:r>
              <a:rPr lang="en" sz="1600"/>
              <a:t>You have the choice of editing the grammar of your speaker or leaving it in because it reveals dialect/diction and characterization. However, you should definitely edit the grammar in the stage directions and in your Rationale. </a:t>
            </a:r>
            <a:endParaRPr sz="1600"/>
          </a:p>
          <a:p>
            <a:pPr indent="-330200" lvl="1" marL="914400" rtl="0" algn="l">
              <a:spcBef>
                <a:spcPts val="0"/>
              </a:spcBef>
              <a:spcAft>
                <a:spcPts val="0"/>
              </a:spcAft>
              <a:buSzPts val="1600"/>
              <a:buChar char="○"/>
            </a:pPr>
            <a:r>
              <a:rPr lang="en" sz="1600"/>
              <a:t>Look out for subject-verb agreement (</a:t>
            </a:r>
            <a:r>
              <a:rPr lang="en" sz="1600" strike="sngStrike"/>
              <a:t>she laugh</a:t>
            </a:r>
            <a:r>
              <a:rPr lang="en" sz="1600"/>
              <a:t> she laugh</a:t>
            </a:r>
            <a:r>
              <a:rPr b="1" i="1" lang="en" sz="1600"/>
              <a:t>s</a:t>
            </a:r>
            <a:r>
              <a:rPr lang="en" sz="1600"/>
              <a:t>)</a:t>
            </a:r>
            <a:endParaRPr sz="1600"/>
          </a:p>
          <a:p>
            <a:pPr indent="-330200" lvl="0" marL="457200" rtl="0" algn="l">
              <a:spcBef>
                <a:spcPts val="0"/>
              </a:spcBef>
              <a:spcAft>
                <a:spcPts val="0"/>
              </a:spcAft>
              <a:buSzPts val="1600"/>
              <a:buChar char="●"/>
            </a:pPr>
            <a:r>
              <a:rPr lang="en" sz="1600"/>
              <a:t>Capitalization (especially the word “I” [always capitalized] and proper nouns e.g. </a:t>
            </a:r>
            <a:r>
              <a:rPr lang="en" sz="1600" u="sng"/>
              <a:t>B</a:t>
            </a:r>
            <a:r>
              <a:rPr lang="en" sz="1600"/>
              <a:t>altimore, </a:t>
            </a:r>
            <a:r>
              <a:rPr lang="en" sz="1600" u="sng"/>
              <a:t>M</a:t>
            </a:r>
            <a:r>
              <a:rPr lang="en" sz="1600"/>
              <a:t>aryland, the </a:t>
            </a:r>
            <a:r>
              <a:rPr lang="en" sz="1600" u="sng"/>
              <a:t>F</a:t>
            </a:r>
            <a:r>
              <a:rPr lang="en" sz="1600"/>
              <a:t>irst </a:t>
            </a:r>
            <a:r>
              <a:rPr lang="en" sz="1600" u="sng"/>
              <a:t>A</a:t>
            </a:r>
            <a:r>
              <a:rPr lang="en" sz="1600"/>
              <a:t>mendment).</a:t>
            </a:r>
            <a:endParaRPr sz="1600"/>
          </a:p>
          <a:p>
            <a:pPr indent="-330200" lvl="0" marL="457200" rtl="0" algn="l">
              <a:spcBef>
                <a:spcPts val="0"/>
              </a:spcBef>
              <a:spcAft>
                <a:spcPts val="0"/>
              </a:spcAft>
              <a:buSzPts val="1600"/>
              <a:buChar char="●"/>
            </a:pPr>
            <a:r>
              <a:rPr lang="en" sz="1600"/>
              <a:t>Paragraph style (an indent = 5 spaces if your “tab” button isn’t working)</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4"/>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Monologue Performances &amp; Final Discussion</a:t>
            </a:r>
            <a:endParaRPr sz="3000"/>
          </a:p>
        </p:txBody>
      </p:sp>
      <p:sp>
        <p:nvSpPr>
          <p:cNvPr id="464" name="Google Shape;46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Properly formatted transcript sample</a:t>
            </a:r>
            <a:endParaRPr/>
          </a:p>
        </p:txBody>
      </p:sp>
      <p:sp>
        <p:nvSpPr>
          <p:cNvPr id="160" name="Google Shape;160;p30"/>
          <p:cNvSpPr txBox="1"/>
          <p:nvPr>
            <p:ph idx="1" type="body"/>
          </p:nvPr>
        </p:nvSpPr>
        <p:spPr>
          <a:xfrm>
            <a:off x="311700" y="1152475"/>
            <a:ext cx="5992500" cy="3881100"/>
          </a:xfrm>
          <a:prstGeom prst="rect">
            <a:avLst/>
          </a:prstGeom>
        </p:spPr>
        <p:txBody>
          <a:bodyPr anchorCtr="0" anchor="t" bIns="91425" lIns="91425" spcFirstLastPara="1" rIns="91425" wrap="square" tIns="91425">
            <a:normAutofit fontScale="55000" lnSpcReduction="20000"/>
          </a:bodyPr>
          <a:lstStyle/>
          <a:p>
            <a:pPr indent="0" lvl="0" marL="0" rtl="0" algn="l">
              <a:lnSpc>
                <a:spcPct val="150000"/>
              </a:lnSpc>
              <a:spcBef>
                <a:spcPts val="0"/>
              </a:spcBef>
              <a:spcAft>
                <a:spcPts val="0"/>
              </a:spcAft>
              <a:buNone/>
            </a:pPr>
            <a:r>
              <a:rPr lang="en" sz="2428">
                <a:solidFill>
                  <a:srgbClr val="595959"/>
                </a:solidFill>
              </a:rPr>
              <a:t>Michael Smith: Welcome back, Lincoln. This is the third part of our interview, and I would like to get you through these as efficiently as possible as I know you have another interview later in the day.</a:t>
            </a:r>
            <a:endParaRPr sz="2428">
              <a:solidFill>
                <a:srgbClr val="595959"/>
              </a:solidFill>
            </a:endParaRPr>
          </a:p>
          <a:p>
            <a:pPr indent="0" lvl="0" marL="0" rtl="0" algn="l">
              <a:lnSpc>
                <a:spcPct val="150000"/>
              </a:lnSpc>
              <a:spcBef>
                <a:spcPts val="900"/>
              </a:spcBef>
              <a:spcAft>
                <a:spcPts val="0"/>
              </a:spcAft>
              <a:buNone/>
            </a:pPr>
            <a:r>
              <a:rPr lang="en" sz="2428">
                <a:solidFill>
                  <a:srgbClr val="595959"/>
                </a:solidFill>
              </a:rPr>
              <a:t>Laura Baker: Thank you. I would greatly appreciate that.</a:t>
            </a:r>
            <a:endParaRPr sz="2428">
              <a:solidFill>
                <a:srgbClr val="595959"/>
              </a:solidFill>
            </a:endParaRPr>
          </a:p>
          <a:p>
            <a:pPr indent="0" lvl="0" marL="0" rtl="0" algn="l">
              <a:lnSpc>
                <a:spcPct val="150000"/>
              </a:lnSpc>
              <a:spcBef>
                <a:spcPts val="900"/>
              </a:spcBef>
              <a:spcAft>
                <a:spcPts val="0"/>
              </a:spcAft>
              <a:buNone/>
            </a:pPr>
            <a:r>
              <a:rPr lang="en" sz="2428">
                <a:solidFill>
                  <a:srgbClr val="595959"/>
                </a:solidFill>
              </a:rPr>
              <a:t>MS: It states on your resume that you use to work for JKL Company, in the sales department. What did you do there?</a:t>
            </a:r>
            <a:endParaRPr sz="2428">
              <a:solidFill>
                <a:srgbClr val="595959"/>
              </a:solidFill>
            </a:endParaRPr>
          </a:p>
          <a:p>
            <a:pPr indent="0" lvl="0" marL="0" rtl="0" algn="l">
              <a:lnSpc>
                <a:spcPct val="150000"/>
              </a:lnSpc>
              <a:spcBef>
                <a:spcPts val="900"/>
              </a:spcBef>
              <a:spcAft>
                <a:spcPts val="0"/>
              </a:spcAft>
              <a:buNone/>
            </a:pPr>
            <a:r>
              <a:rPr lang="en" sz="2428">
                <a:solidFill>
                  <a:srgbClr val="595959"/>
                </a:solidFill>
              </a:rPr>
              <a:t>LB: Yes. I worked as a Sales Manager there for two years. I increased sales from $500-000 to $1 million over the course of those two years.</a:t>
            </a:r>
            <a:endParaRPr sz="2428">
              <a:solidFill>
                <a:srgbClr val="595959"/>
              </a:solidFill>
            </a:endParaRPr>
          </a:p>
          <a:p>
            <a:pPr indent="0" lvl="0" marL="0" rtl="0" algn="l">
              <a:lnSpc>
                <a:spcPct val="150000"/>
              </a:lnSpc>
              <a:spcBef>
                <a:spcPts val="900"/>
              </a:spcBef>
              <a:spcAft>
                <a:spcPts val="0"/>
              </a:spcAft>
              <a:buNone/>
            </a:pPr>
            <a:r>
              <a:rPr lang="en" sz="2428">
                <a:solidFill>
                  <a:srgbClr val="595959"/>
                </a:solidFill>
              </a:rPr>
              <a:t>MS: So you increased sales there by $500,000 in only two years?</a:t>
            </a:r>
            <a:endParaRPr sz="2428">
              <a:solidFill>
                <a:srgbClr val="595959"/>
              </a:solidFill>
            </a:endParaRPr>
          </a:p>
          <a:p>
            <a:pPr indent="0" lvl="0" marL="0" rtl="0" algn="l">
              <a:lnSpc>
                <a:spcPct val="150000"/>
              </a:lnSpc>
              <a:spcBef>
                <a:spcPts val="900"/>
              </a:spcBef>
              <a:spcAft>
                <a:spcPts val="0"/>
              </a:spcAft>
              <a:buNone/>
            </a:pPr>
            <a:r>
              <a:rPr lang="en" sz="2428">
                <a:solidFill>
                  <a:srgbClr val="595959"/>
                </a:solidFill>
              </a:rPr>
              <a:t>LB: Yes, and I’m very proud of that.</a:t>
            </a:r>
            <a:endParaRPr sz="2428">
              <a:solidFill>
                <a:srgbClr val="595959"/>
              </a:solidFill>
            </a:endParaRPr>
          </a:p>
          <a:p>
            <a:pPr indent="0" lvl="0" marL="0" rtl="0" algn="l">
              <a:lnSpc>
                <a:spcPct val="150000"/>
              </a:lnSpc>
              <a:spcBef>
                <a:spcPts val="900"/>
              </a:spcBef>
              <a:spcAft>
                <a:spcPts val="0"/>
              </a:spcAft>
              <a:buNone/>
            </a:pPr>
            <a:r>
              <a:t/>
            </a:r>
            <a:endParaRPr sz="1200">
              <a:solidFill>
                <a:srgbClr val="595959"/>
              </a:solidFill>
            </a:endParaRPr>
          </a:p>
          <a:p>
            <a:pPr indent="0" lvl="0" marL="0" rtl="0" algn="l">
              <a:lnSpc>
                <a:spcPct val="150000"/>
              </a:lnSpc>
              <a:spcBef>
                <a:spcPts val="900"/>
              </a:spcBef>
              <a:spcAft>
                <a:spcPts val="900"/>
              </a:spcAft>
              <a:buNone/>
            </a:pPr>
            <a:r>
              <a:t/>
            </a:r>
            <a:endParaRPr sz="1200">
              <a:solidFill>
                <a:srgbClr val="595959"/>
              </a:solidFill>
            </a:endParaRPr>
          </a:p>
        </p:txBody>
      </p:sp>
      <p:sp>
        <p:nvSpPr>
          <p:cNvPr id="161" name="Google Shape;161;p30"/>
          <p:cNvSpPr txBox="1"/>
          <p:nvPr/>
        </p:nvSpPr>
        <p:spPr>
          <a:xfrm>
            <a:off x="6976200" y="1152475"/>
            <a:ext cx="1856100" cy="32094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00">
                <a:solidFill>
                  <a:srgbClr val="595959"/>
                </a:solidFill>
                <a:latin typeface="Proxima Nova"/>
                <a:ea typeface="Proxima Nova"/>
                <a:cs typeface="Proxima Nova"/>
                <a:sym typeface="Proxima Nova"/>
              </a:rPr>
              <a:t>Notice </a:t>
            </a:r>
            <a:endParaRPr b="1" sz="1200">
              <a:solidFill>
                <a:srgbClr val="595959"/>
              </a:solidFill>
              <a:latin typeface="Proxima Nova"/>
              <a:ea typeface="Proxima Nova"/>
              <a:cs typeface="Proxima Nova"/>
              <a:sym typeface="Proxima Nova"/>
            </a:endParaRPr>
          </a:p>
          <a:p>
            <a:pPr indent="0" lvl="0" marL="0" rtl="0" algn="l">
              <a:lnSpc>
                <a:spcPct val="150000"/>
              </a:lnSpc>
              <a:spcBef>
                <a:spcPts val="900"/>
              </a:spcBef>
              <a:spcAft>
                <a:spcPts val="0"/>
              </a:spcAft>
              <a:buNone/>
            </a:pPr>
            <a:r>
              <a:rPr b="1" lang="en" sz="1200">
                <a:solidFill>
                  <a:srgbClr val="595959"/>
                </a:solidFill>
                <a:latin typeface="Proxima Nova"/>
                <a:ea typeface="Proxima Nova"/>
                <a:cs typeface="Proxima Nova"/>
                <a:sym typeface="Proxima Nova"/>
              </a:rPr>
              <a:t>- Abbreviations of names after they are first stated</a:t>
            </a:r>
            <a:endParaRPr b="1" sz="1200">
              <a:solidFill>
                <a:srgbClr val="595959"/>
              </a:solidFill>
              <a:latin typeface="Proxima Nova"/>
              <a:ea typeface="Proxima Nova"/>
              <a:cs typeface="Proxima Nova"/>
              <a:sym typeface="Proxima Nova"/>
            </a:endParaRPr>
          </a:p>
          <a:p>
            <a:pPr indent="0" lvl="0" marL="0" rtl="0" algn="l">
              <a:lnSpc>
                <a:spcPct val="150000"/>
              </a:lnSpc>
              <a:spcBef>
                <a:spcPts val="900"/>
              </a:spcBef>
              <a:spcAft>
                <a:spcPts val="0"/>
              </a:spcAft>
              <a:buNone/>
            </a:pPr>
            <a:r>
              <a:rPr b="1" lang="en" sz="1200">
                <a:solidFill>
                  <a:srgbClr val="595959"/>
                </a:solidFill>
                <a:latin typeface="Proxima Nova"/>
                <a:ea typeface="Proxima Nova"/>
                <a:cs typeface="Proxima Nova"/>
                <a:sym typeface="Proxima Nova"/>
              </a:rPr>
              <a:t>- New line for each change in who is speaking</a:t>
            </a:r>
            <a:endParaRPr b="1" sz="1200">
              <a:solidFill>
                <a:srgbClr val="595959"/>
              </a:solidFill>
              <a:latin typeface="Proxima Nova"/>
              <a:ea typeface="Proxima Nova"/>
              <a:cs typeface="Proxima Nova"/>
              <a:sym typeface="Proxima Nova"/>
            </a:endParaRPr>
          </a:p>
          <a:p>
            <a:pPr indent="0" lvl="0" marL="0" rtl="0" algn="l">
              <a:lnSpc>
                <a:spcPct val="150000"/>
              </a:lnSpc>
              <a:spcBef>
                <a:spcPts val="900"/>
              </a:spcBef>
              <a:spcAft>
                <a:spcPts val="900"/>
              </a:spcAft>
              <a:buNone/>
            </a:pPr>
            <a:r>
              <a:rPr b="1" lang="en" sz="1200">
                <a:solidFill>
                  <a:srgbClr val="595959"/>
                </a:solidFill>
                <a:latin typeface="Proxima Nova"/>
                <a:ea typeface="Proxima Nova"/>
                <a:cs typeface="Proxima Nova"/>
                <a:sym typeface="Proxima Nova"/>
              </a:rPr>
              <a:t>- Spelling and grammar that reflects the conversation</a:t>
            </a:r>
            <a:endParaRPr b="1">
              <a:latin typeface="Proxima Nova"/>
              <a:ea typeface="Proxima Nova"/>
              <a:cs typeface="Proxima Nova"/>
              <a:sym typeface="Proxima Nov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5"/>
          <p:cNvSpPr txBox="1"/>
          <p:nvPr>
            <p:ph type="title"/>
          </p:nvPr>
        </p:nvSpPr>
        <p:spPr>
          <a:xfrm>
            <a:off x="490250" y="526350"/>
            <a:ext cx="59391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Taking the Stage!</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3022"/>
              <a:t>Here is your invitation to perform your monologue for your peers to honor all of your hard work and your interview subject.</a:t>
            </a:r>
            <a:r>
              <a:rPr lang="en"/>
              <a: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sz="2911"/>
              <a:t>Monologues are meant to be heard and shared! Challenge yourself!</a:t>
            </a:r>
            <a:endParaRPr sz="2911"/>
          </a:p>
        </p:txBody>
      </p:sp>
      <p:pic>
        <p:nvPicPr>
          <p:cNvPr id="470" name="Google Shape;470;p75"/>
          <p:cNvPicPr preferRelativeResize="0"/>
          <p:nvPr/>
        </p:nvPicPr>
        <p:blipFill>
          <a:blip r:embed="rId3">
            <a:alphaModFix/>
          </a:blip>
          <a:stretch>
            <a:fillRect/>
          </a:stretch>
        </p:blipFill>
        <p:spPr>
          <a:xfrm>
            <a:off x="6297550" y="2799725"/>
            <a:ext cx="2798850" cy="2261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4" name="Shape 474"/>
        <p:cNvGrpSpPr/>
        <p:nvPr/>
      </p:nvGrpSpPr>
      <p:grpSpPr>
        <a:xfrm>
          <a:off x="0" y="0"/>
          <a:ext cx="0" cy="0"/>
          <a:chOff x="0" y="0"/>
          <a:chExt cx="0" cy="0"/>
        </a:xfrm>
      </p:grpSpPr>
      <p:sp>
        <p:nvSpPr>
          <p:cNvPr id="475" name="Google Shape;475;p76"/>
          <p:cNvSpPr txBox="1"/>
          <p:nvPr>
            <p:ph type="title"/>
          </p:nvPr>
        </p:nvSpPr>
        <p:spPr>
          <a:xfrm>
            <a:off x="311700" y="299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Discussion</a:t>
            </a:r>
            <a:endParaRPr/>
          </a:p>
        </p:txBody>
      </p:sp>
      <p:sp>
        <p:nvSpPr>
          <p:cNvPr id="476" name="Google Shape;476;p76"/>
          <p:cNvSpPr txBox="1"/>
          <p:nvPr>
            <p:ph idx="1" type="body"/>
          </p:nvPr>
        </p:nvSpPr>
        <p:spPr>
          <a:xfrm>
            <a:off x="311700" y="1152475"/>
            <a:ext cx="8520600" cy="38634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What did you learn throughout the course of this unit?</a:t>
            </a:r>
            <a:endParaRPr/>
          </a:p>
          <a:p>
            <a:pPr indent="-342900" lvl="0" marL="457200" rtl="0" algn="l">
              <a:lnSpc>
                <a:spcPct val="200000"/>
              </a:lnSpc>
              <a:spcBef>
                <a:spcPts val="0"/>
              </a:spcBef>
              <a:spcAft>
                <a:spcPts val="0"/>
              </a:spcAft>
              <a:buSzPts val="1800"/>
              <a:buChar char="●"/>
            </a:pPr>
            <a:r>
              <a:rPr lang="en"/>
              <a:t>What was the experience of an interdisciplinary unity like?</a:t>
            </a:r>
            <a:endParaRPr/>
          </a:p>
          <a:p>
            <a:pPr indent="-342900" lvl="0" marL="457200" rtl="0" algn="l">
              <a:lnSpc>
                <a:spcPct val="200000"/>
              </a:lnSpc>
              <a:spcBef>
                <a:spcPts val="0"/>
              </a:spcBef>
              <a:spcAft>
                <a:spcPts val="0"/>
              </a:spcAft>
              <a:buSzPts val="1800"/>
              <a:buChar char="●"/>
            </a:pPr>
            <a:r>
              <a:rPr lang="en"/>
              <a:t>What was something you found particularly interesting this unit? Particularly challenging?</a:t>
            </a:r>
            <a:endParaRPr/>
          </a:p>
          <a:p>
            <a:pPr indent="-342900" lvl="0" marL="457200" rtl="0" algn="l">
              <a:lnSpc>
                <a:spcPct val="200000"/>
              </a:lnSpc>
              <a:spcBef>
                <a:spcPts val="0"/>
              </a:spcBef>
              <a:spcAft>
                <a:spcPts val="0"/>
              </a:spcAft>
              <a:buSzPts val="1800"/>
              <a:buChar char="●"/>
            </a:pPr>
            <a:r>
              <a:rPr lang="en"/>
              <a:t>Final thoughts or reflections on </a:t>
            </a:r>
            <a:r>
              <a:rPr i="1" lang="en"/>
              <a:t>The 1619 Project</a:t>
            </a:r>
            <a:r>
              <a:rPr lang="en"/>
              <a:t>, your monologues, or </a:t>
            </a:r>
            <a:r>
              <a:rPr i="1" lang="en"/>
              <a:t>Notes from the Field</a:t>
            </a:r>
            <a:r>
              <a:rPr lang="en"/>
              <a:t>?</a:t>
            </a:r>
            <a:endParaRPr/>
          </a:p>
        </p:txBody>
      </p:sp>
      <p:pic>
        <p:nvPicPr>
          <p:cNvPr id="477" name="Google Shape;477;p76"/>
          <p:cNvPicPr preferRelativeResize="0"/>
          <p:nvPr/>
        </p:nvPicPr>
        <p:blipFill>
          <a:blip r:embed="rId3">
            <a:alphaModFix/>
          </a:blip>
          <a:stretch>
            <a:fillRect/>
          </a:stretch>
        </p:blipFill>
        <p:spPr>
          <a:xfrm>
            <a:off x="6595300" y="0"/>
            <a:ext cx="2548701" cy="1823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Components of Summative</a:t>
            </a:r>
            <a:endParaRPr/>
          </a:p>
        </p:txBody>
      </p:sp>
      <p:sp>
        <p:nvSpPr>
          <p:cNvPr id="167" name="Google Shape;167;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a:t>A rationale (Criterion A, Evaluating):</a:t>
            </a:r>
            <a:endParaRPr b="1"/>
          </a:p>
          <a:p>
            <a:pPr indent="-308610" lvl="0" marL="457200" rtl="0" algn="l">
              <a:spcBef>
                <a:spcPts val="1200"/>
              </a:spcBef>
              <a:spcAft>
                <a:spcPts val="0"/>
              </a:spcAft>
              <a:buSzPct val="100000"/>
              <a:buChar char="-"/>
            </a:pPr>
            <a:r>
              <a:rPr lang="en"/>
              <a:t>Explain how you conducted your oral history and how you developed that into a monologue.  Explain the policy or inequity that you focused on for your oral history, and why.  Then explain which elements of dramatic monologue you want to emphasize, and then explain how you did that.  You will have an outline to help you with this process.</a:t>
            </a:r>
            <a:endParaRPr/>
          </a:p>
          <a:p>
            <a:pPr indent="0" lvl="0" marL="0" rtl="0" algn="l">
              <a:spcBef>
                <a:spcPts val="1200"/>
              </a:spcBef>
              <a:spcAft>
                <a:spcPts val="0"/>
              </a:spcAft>
              <a:buNone/>
            </a:pPr>
            <a:r>
              <a:rPr b="1" lang="en"/>
              <a:t>An oral history and monologue (Criterion B, Synthesizing)</a:t>
            </a:r>
            <a:endParaRPr b="1"/>
          </a:p>
          <a:p>
            <a:pPr indent="-308610" lvl="0" marL="457200" rtl="0" algn="l">
              <a:spcBef>
                <a:spcPts val="1200"/>
              </a:spcBef>
              <a:spcAft>
                <a:spcPts val="0"/>
              </a:spcAft>
              <a:buSzPct val="100000"/>
              <a:buChar char="-"/>
            </a:pPr>
            <a:r>
              <a:rPr lang="en"/>
              <a:t>The oral history</a:t>
            </a:r>
            <a:endParaRPr/>
          </a:p>
          <a:p>
            <a:pPr indent="-308610" lvl="0" marL="457200" rtl="0" algn="l">
              <a:spcBef>
                <a:spcPts val="0"/>
              </a:spcBef>
              <a:spcAft>
                <a:spcPts val="0"/>
              </a:spcAft>
              <a:buSzPct val="100000"/>
              <a:buChar char="-"/>
            </a:pPr>
            <a:r>
              <a:rPr lang="en"/>
              <a:t>The dramatic monologue will take the oral history as a draft.  You will then take the elements of dramatic monologue (diction, characterization, dialogue, perspective, and imagery) to turn </a:t>
            </a:r>
            <a:endParaRPr/>
          </a:p>
          <a:p>
            <a:pPr indent="0" lvl="0" marL="0" rtl="0" algn="l">
              <a:spcBef>
                <a:spcPts val="1200"/>
              </a:spcBef>
              <a:spcAft>
                <a:spcPts val="0"/>
              </a:spcAft>
              <a:buNone/>
            </a:pPr>
            <a:r>
              <a:rPr b="1" lang="en"/>
              <a:t>A reflection (Criterion C, Reflecting)</a:t>
            </a:r>
            <a:endParaRPr b="1"/>
          </a:p>
          <a:p>
            <a:pPr indent="-308610" lvl="0" marL="457200" rtl="0" algn="l">
              <a:spcBef>
                <a:spcPts val="1200"/>
              </a:spcBef>
              <a:spcAft>
                <a:spcPts val="0"/>
              </a:spcAft>
              <a:buSzPct val="100000"/>
              <a:buChar char="-"/>
            </a:pPr>
            <a:r>
              <a:rPr lang="en"/>
              <a:t>This reflection will use the framework of a Personal Project reflection to determine what students learned from this project as an interdisciplinary endeavor and what students can take away moving forward.  The journal entries from English will be a core part of this work, which will be finished after the oral histories are complete.</a:t>
            </a:r>
            <a:endParaRPr/>
          </a:p>
        </p:txBody>
      </p:sp>
      <p:sp>
        <p:nvSpPr>
          <p:cNvPr id="168" name="Google Shape;168;p3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69" name="Google Shape;16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in the monologue?</a:t>
            </a:r>
            <a:endParaRPr/>
          </a:p>
        </p:txBody>
      </p:sp>
      <p:sp>
        <p:nvSpPr>
          <p:cNvPr id="175" name="Google Shape;175;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Stage directions showing what the speaker looks like, their attitude, where they are</a:t>
            </a:r>
            <a:endParaRPr/>
          </a:p>
          <a:p>
            <a:pPr indent="-342900" lvl="0" marL="457200" rtl="0" algn="l">
              <a:spcBef>
                <a:spcPts val="0"/>
              </a:spcBef>
              <a:spcAft>
                <a:spcPts val="0"/>
              </a:spcAft>
              <a:buSzPts val="1800"/>
              <a:buChar char="-"/>
            </a:pPr>
            <a:r>
              <a:rPr lang="en"/>
              <a:t>An inequity, inequality, or some reference to a violation of a right granted by an amendment</a:t>
            </a:r>
            <a:endParaRPr/>
          </a:p>
          <a:p>
            <a:pPr indent="-342900" lvl="0" marL="457200" rtl="0" algn="l">
              <a:spcBef>
                <a:spcPts val="0"/>
              </a:spcBef>
              <a:spcAft>
                <a:spcPts val="0"/>
              </a:spcAft>
              <a:buSzPts val="1800"/>
              <a:buChar char="-"/>
            </a:pPr>
            <a:r>
              <a:rPr lang="en"/>
              <a:t>A story with a beginning, middle, and end</a:t>
            </a:r>
            <a:endParaRPr/>
          </a:p>
          <a:p>
            <a:pPr indent="-342900" lvl="0" marL="457200" rtl="0" algn="l">
              <a:spcBef>
                <a:spcPts val="0"/>
              </a:spcBef>
              <a:spcAft>
                <a:spcPts val="0"/>
              </a:spcAft>
              <a:buSzPts val="1800"/>
              <a:buChar char="-"/>
            </a:pPr>
            <a:r>
              <a:rPr lang="en"/>
              <a:t>Devices of dialect, imagery, perspective, characterization, diction, punctuation, and point of view</a:t>
            </a:r>
            <a:endParaRPr/>
          </a:p>
          <a:p>
            <a:pPr indent="-342900" lvl="0" marL="457200" rtl="0" algn="l">
              <a:spcBef>
                <a:spcPts val="0"/>
              </a:spcBef>
              <a:spcAft>
                <a:spcPts val="0"/>
              </a:spcAft>
              <a:buSzPts val="1800"/>
              <a:buChar char="-"/>
            </a:pPr>
            <a:r>
              <a:rPr lang="en"/>
              <a:t>There is reflection/restoration in the narrative</a:t>
            </a:r>
            <a:endParaRPr/>
          </a:p>
        </p:txBody>
      </p:sp>
      <p:sp>
        <p:nvSpPr>
          <p:cNvPr id="176" name="Google Shape;176;p3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77" name="Google Shape;17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311700" y="304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Formative 6: Adapting your Transcript into a Monologue</a:t>
            </a:r>
            <a:endParaRPr/>
          </a:p>
        </p:txBody>
      </p:sp>
      <p:sp>
        <p:nvSpPr>
          <p:cNvPr id="183" name="Google Shape;183;p33"/>
          <p:cNvSpPr txBox="1"/>
          <p:nvPr>
            <p:ph idx="1" type="body"/>
          </p:nvPr>
        </p:nvSpPr>
        <p:spPr>
          <a:xfrm>
            <a:off x="311700" y="951925"/>
            <a:ext cx="8520600" cy="3769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968"/>
              <a:t>*Keep the </a:t>
            </a:r>
            <a:r>
              <a:rPr i="1" lang="en" sz="1968" u="sng"/>
              <a:t>words </a:t>
            </a:r>
            <a:r>
              <a:rPr lang="en" sz="1968"/>
              <a:t>of the oral history</a:t>
            </a:r>
            <a:r>
              <a:rPr b="1" lang="en" sz="1968"/>
              <a:t> </a:t>
            </a:r>
            <a:r>
              <a:rPr lang="en" sz="1968"/>
              <a:t>intact to</a:t>
            </a:r>
            <a:r>
              <a:rPr b="1" lang="en" sz="1968"/>
              <a:t> honor your subject </a:t>
            </a:r>
            <a:endParaRPr b="1" sz="1968"/>
          </a:p>
          <a:p>
            <a:pPr indent="0" lvl="0" marL="0" rtl="0" algn="l">
              <a:lnSpc>
                <a:spcPct val="95000"/>
              </a:lnSpc>
              <a:spcBef>
                <a:spcPts val="1200"/>
              </a:spcBef>
              <a:spcAft>
                <a:spcPts val="0"/>
              </a:spcAft>
              <a:buNone/>
            </a:pPr>
            <a:r>
              <a:rPr b="1" lang="en" sz="1968"/>
              <a:t>*</a:t>
            </a:r>
            <a:r>
              <a:rPr lang="en" sz="1968"/>
              <a:t>Look for the </a:t>
            </a:r>
            <a:r>
              <a:rPr b="1" lang="en" sz="1968"/>
              <a:t>restorative story </a:t>
            </a:r>
            <a:r>
              <a:rPr lang="en" sz="1950"/>
              <a:t>(acknowledgement of harm but also empowerment through truth and/or validation.)</a:t>
            </a:r>
            <a:endParaRPr b="1" sz="1950"/>
          </a:p>
          <a:p>
            <a:pPr indent="-353571" lvl="0" marL="457200" rtl="0" algn="l">
              <a:lnSpc>
                <a:spcPct val="95000"/>
              </a:lnSpc>
              <a:spcBef>
                <a:spcPts val="1200"/>
              </a:spcBef>
              <a:spcAft>
                <a:spcPts val="0"/>
              </a:spcAft>
              <a:buSzPts val="1968"/>
              <a:buChar char="●"/>
            </a:pPr>
            <a:r>
              <a:rPr lang="en" sz="1968"/>
              <a:t>Use the following literary concepts honor your subject’s story</a:t>
            </a:r>
            <a:endParaRPr sz="1968"/>
          </a:p>
          <a:p>
            <a:pPr indent="-347221" lvl="1" marL="914400" rtl="0" algn="l">
              <a:lnSpc>
                <a:spcPct val="95000"/>
              </a:lnSpc>
              <a:spcBef>
                <a:spcPts val="0"/>
              </a:spcBef>
              <a:spcAft>
                <a:spcPts val="0"/>
              </a:spcAft>
              <a:buSzPts val="1868"/>
              <a:buChar char="○"/>
            </a:pPr>
            <a:r>
              <a:rPr b="1" lang="en" sz="1868"/>
              <a:t>Diction:</a:t>
            </a:r>
            <a:r>
              <a:rPr lang="en" sz="1868"/>
              <a:t> Dialect words with strong connotation, denotation</a:t>
            </a:r>
            <a:endParaRPr sz="1868"/>
          </a:p>
          <a:p>
            <a:pPr indent="-347221" lvl="1" marL="914400" rtl="0" algn="l">
              <a:lnSpc>
                <a:spcPct val="95000"/>
              </a:lnSpc>
              <a:spcBef>
                <a:spcPts val="0"/>
              </a:spcBef>
              <a:spcAft>
                <a:spcPts val="0"/>
              </a:spcAft>
              <a:buSzPts val="1868"/>
              <a:buChar char="○"/>
            </a:pPr>
            <a:r>
              <a:rPr b="1" lang="en" sz="1868"/>
              <a:t>Imagery</a:t>
            </a:r>
            <a:r>
              <a:rPr lang="en" sz="1868"/>
              <a:t>: Specific details that describe the sensory experience</a:t>
            </a:r>
            <a:endParaRPr sz="1868"/>
          </a:p>
          <a:p>
            <a:pPr indent="-347221" lvl="1" marL="914400" rtl="0" algn="l">
              <a:lnSpc>
                <a:spcPct val="95000"/>
              </a:lnSpc>
              <a:spcBef>
                <a:spcPts val="0"/>
              </a:spcBef>
              <a:spcAft>
                <a:spcPts val="0"/>
              </a:spcAft>
              <a:buSzPts val="1868"/>
              <a:buChar char="○"/>
            </a:pPr>
            <a:r>
              <a:rPr b="1" lang="en" sz="1868"/>
              <a:t>Perspective:</a:t>
            </a:r>
            <a:r>
              <a:rPr lang="en" sz="1868"/>
              <a:t> Specific details that establish beliefs or values</a:t>
            </a:r>
            <a:endParaRPr sz="1868"/>
          </a:p>
          <a:p>
            <a:pPr indent="-347221" lvl="1" marL="914400" rtl="0" algn="l">
              <a:lnSpc>
                <a:spcPct val="95000"/>
              </a:lnSpc>
              <a:spcBef>
                <a:spcPts val="0"/>
              </a:spcBef>
              <a:spcAft>
                <a:spcPts val="0"/>
              </a:spcAft>
              <a:buSzPts val="1868"/>
              <a:buChar char="○"/>
            </a:pPr>
            <a:r>
              <a:rPr b="1" lang="en" sz="1868"/>
              <a:t>Characterization:</a:t>
            </a:r>
            <a:r>
              <a:rPr lang="en" sz="1868"/>
              <a:t> Stage Directions that establish direct or indirect </a:t>
            </a:r>
            <a:endParaRPr sz="1868"/>
          </a:p>
          <a:p>
            <a:pPr indent="0" lvl="0" marL="0" rtl="0" algn="l">
              <a:lnSpc>
                <a:spcPct val="95000"/>
              </a:lnSpc>
              <a:spcBef>
                <a:spcPts val="1200"/>
              </a:spcBef>
              <a:spcAft>
                <a:spcPts val="0"/>
              </a:spcAft>
              <a:buSzPts val="275"/>
              <a:buNone/>
            </a:pPr>
            <a:r>
              <a:rPr b="1" lang="en" sz="1950"/>
              <a:t>Review some of the monologue</a:t>
            </a:r>
            <a:r>
              <a:rPr b="1" lang="en" sz="1950"/>
              <a:t>s that we read over the course of this unit.</a:t>
            </a:r>
            <a:endParaRPr b="1" sz="1950"/>
          </a:p>
          <a:p>
            <a:pPr indent="0" lvl="0" marL="0" rtl="0" algn="l">
              <a:lnSpc>
                <a:spcPct val="95000"/>
              </a:lnSpc>
              <a:spcBef>
                <a:spcPts val="1200"/>
              </a:spcBef>
              <a:spcAft>
                <a:spcPts val="1200"/>
              </a:spcAft>
              <a:buSzPts val="275"/>
              <a:buNone/>
            </a:pPr>
            <a:r>
              <a:t/>
            </a:r>
            <a:endParaRPr sz="195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ph type="title"/>
          </p:nvPr>
        </p:nvSpPr>
        <p:spPr>
          <a:xfrm>
            <a:off x="357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Feeling Stuck Working with Your Oral History?</a:t>
            </a:r>
            <a:endParaRPr/>
          </a:p>
        </p:txBody>
      </p:sp>
      <p:sp>
        <p:nvSpPr>
          <p:cNvPr id="189" name="Google Shape;189;p34"/>
          <p:cNvSpPr txBox="1"/>
          <p:nvPr>
            <p:ph idx="1" type="body"/>
          </p:nvPr>
        </p:nvSpPr>
        <p:spPr>
          <a:xfrm>
            <a:off x="311700" y="572700"/>
            <a:ext cx="85206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Write some follow-up questions to ask your interviewee add to the end of your transcript. </a:t>
            </a:r>
            <a:endParaRPr sz="1700"/>
          </a:p>
          <a:p>
            <a:pPr indent="-336550" lvl="0" marL="457200" rtl="0" algn="l">
              <a:spcBef>
                <a:spcPts val="0"/>
              </a:spcBef>
              <a:spcAft>
                <a:spcPts val="0"/>
              </a:spcAft>
              <a:buSzPts val="1700"/>
              <a:buChar char="●"/>
            </a:pPr>
            <a:r>
              <a:rPr lang="en" sz="1700"/>
              <a:t>You can tell them that as you’ve started crafting your monologue you’ve realized that you need a little more material.</a:t>
            </a:r>
            <a:endParaRPr sz="1700"/>
          </a:p>
          <a:p>
            <a:pPr indent="-336550" lvl="0" marL="457200" rtl="0" algn="l">
              <a:spcBef>
                <a:spcPts val="0"/>
              </a:spcBef>
              <a:spcAft>
                <a:spcPts val="0"/>
              </a:spcAft>
              <a:buSzPts val="1700"/>
              <a:buChar char="●"/>
            </a:pPr>
            <a:r>
              <a:rPr lang="en" sz="1700"/>
              <a:t>Ask them “tell me about a time when you or someone you know...” </a:t>
            </a:r>
            <a:endParaRPr sz="1700"/>
          </a:p>
          <a:p>
            <a:pPr indent="-336550" lvl="0" marL="457200" rtl="0" algn="l">
              <a:spcBef>
                <a:spcPts val="0"/>
              </a:spcBef>
              <a:spcAft>
                <a:spcPts val="0"/>
              </a:spcAft>
              <a:buSzPts val="1700"/>
              <a:buChar char="●"/>
            </a:pPr>
            <a:r>
              <a:rPr lang="en" sz="1700"/>
              <a:t>Ask them “Can you paint a picture of this moment. What did it smell like, feel like, sound like?” </a:t>
            </a:r>
            <a:endParaRPr sz="1700"/>
          </a:p>
          <a:p>
            <a:pPr indent="-336550" lvl="0" marL="457200" rtl="0" algn="l">
              <a:spcBef>
                <a:spcPts val="0"/>
              </a:spcBef>
              <a:spcAft>
                <a:spcPts val="0"/>
              </a:spcAft>
              <a:buSzPts val="1700"/>
              <a:buChar char="●"/>
            </a:pPr>
            <a:r>
              <a:rPr lang="en" sz="1700"/>
              <a:t>Have you come to terms with this experience? Have you healed from it? Is it something you are still navigating? *Note these questions will help you incorporate a few lines linking to your interviewee’s restorative narrative. </a:t>
            </a:r>
            <a:endParaRPr sz="1700"/>
          </a:p>
        </p:txBody>
      </p:sp>
      <p:pic>
        <p:nvPicPr>
          <p:cNvPr id="190" name="Google Shape;190;p34"/>
          <p:cNvPicPr preferRelativeResize="0"/>
          <p:nvPr/>
        </p:nvPicPr>
        <p:blipFill>
          <a:blip r:embed="rId3">
            <a:alphaModFix/>
          </a:blip>
          <a:stretch>
            <a:fillRect/>
          </a:stretch>
        </p:blipFill>
        <p:spPr>
          <a:xfrm>
            <a:off x="4609274" y="3806249"/>
            <a:ext cx="4534725" cy="1337250"/>
          </a:xfrm>
          <a:prstGeom prst="rect">
            <a:avLst/>
          </a:prstGeom>
          <a:noFill/>
          <a:ln>
            <a:noFill/>
          </a:ln>
        </p:spPr>
      </p:pic>
      <p:sp>
        <p:nvSpPr>
          <p:cNvPr id="191" name="Google Shape;191;p34"/>
          <p:cNvSpPr txBox="1"/>
          <p:nvPr/>
        </p:nvSpPr>
        <p:spPr>
          <a:xfrm>
            <a:off x="0" y="4610650"/>
            <a:ext cx="3861000" cy="400200"/>
          </a:xfrm>
          <a:prstGeom prst="rect">
            <a:avLst/>
          </a:prstGeom>
          <a:solidFill>
            <a:srgbClr val="EAD1D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Language from Rubric for Monologue Section</a:t>
            </a:r>
            <a:endParaRPr>
              <a:latin typeface="Proxima Nova"/>
              <a:ea typeface="Proxima Nova"/>
              <a:cs typeface="Proxima Nova"/>
              <a:sym typeface="Proxima Nova"/>
            </a:endParaRPr>
          </a:p>
        </p:txBody>
      </p:sp>
      <p:sp>
        <p:nvSpPr>
          <p:cNvPr id="192" name="Google Shape;192;p34"/>
          <p:cNvSpPr/>
          <p:nvPr/>
        </p:nvSpPr>
        <p:spPr>
          <a:xfrm>
            <a:off x="4027350" y="4763775"/>
            <a:ext cx="544800" cy="149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