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Lst>
  <p:sldSz cy="5143500" cx="9144000"/>
  <p:notesSz cx="6858000" cy="9144000"/>
  <p:embeddedFontLst>
    <p:embeddedFont>
      <p:font typeface="Proxima Nova"/>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roximaNova-bold.fntdata"/><Relationship Id="rId47" Type="http://schemas.openxmlformats.org/officeDocument/2006/relationships/font" Target="fonts/ProximaNova-regular.fntdata"/><Relationship Id="rId49" Type="http://schemas.openxmlformats.org/officeDocument/2006/relationships/font" Target="fonts/ProximaNova-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ProximaNova-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Sob6u9Ci410U6RH8M64huI0o3LFDMzdwHURr2QKx1yI/edit?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archives.ubalt.edu/bnhp/pdfs/R0014_BNHP_S07_B01_002_Royster_Inez.pdf"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f663a0760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f663a07608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f663a07608_0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f663a07608_0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 Weird Common Thread in Our Lives” adapted from Reginald Denny’s oral history</a:t>
            </a:r>
            <a:endParaRPr/>
          </a:p>
          <a:p>
            <a:pPr indent="-298450" lvl="0" marL="457200" rtl="0" algn="l">
              <a:spcBef>
                <a:spcPts val="0"/>
              </a:spcBef>
              <a:spcAft>
                <a:spcPts val="0"/>
              </a:spcAft>
              <a:buSzPts val="1100"/>
              <a:buChar char="●"/>
            </a:pPr>
            <a:r>
              <a:rPr lang="en"/>
              <a:t>“A Badge of Courage” adapted from Captain Lane Haywood’s oral history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2422222fa9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2422222fa9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https://docs.google.com/document/d/1Sob6u9Ci410U6RH8M64huI0o3LFDMzdwHURr2QKx1yI/edit?usp=sharing</a:t>
            </a:r>
            <a:r>
              <a:rPr lang="en">
                <a:solidFill>
                  <a:schemeClr val="dk1"/>
                </a:solidFill>
              </a:rPr>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f663a07608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f663a07608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f663a07608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f663a07608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f663a07608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f663a07608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f663a07608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f663a07608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f663a07608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f663a07608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f663a07608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f663a07608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f663a07608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f663a07608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f663a07608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f663a07608_0_5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f663a07608_0_1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f663a07608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f663a07608_0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f663a07608_0_5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2422222fa9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2422222fa9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f663a07608_0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f663a07608_0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f663a07608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f663a07608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f663a07608_0_6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f663a07608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f663a07608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f663a07608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f663a07608_0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f663a07608_0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f663a07608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f663a07608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f663a07608_0_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f663a07608_0_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f663a07608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2f663a07608_0_5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f663a07608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f663a07608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f663a07608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f663a07608_0_6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f663a07608_0_7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f663a07608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f663a07608_0_8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f663a07608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Today’s slides are compliments of Mx. Benner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f663a07608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f663a07608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t>
            </a:r>
            <a:r>
              <a:rPr lang="en" u="sng">
                <a:solidFill>
                  <a:schemeClr val="hlink"/>
                </a:solidFill>
                <a:hlinkClick r:id="rId2"/>
              </a:rPr>
              <a:t>http://archives.ubalt.edu/bnhp/pdfs/R0014_BNHP_S07_B01_002_Royster_Inez.pdf</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f663a07608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f663a07608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f663a07608_0_8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f663a07608_0_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What does the stage direction section give the reader that Smith might have seen in an oral history interview?</a:t>
            </a:r>
            <a:endParaRPr/>
          </a:p>
          <a:p>
            <a:pPr indent="-298450" lvl="0" marL="457200" rtl="0" algn="l">
              <a:spcBef>
                <a:spcPts val="0"/>
              </a:spcBef>
              <a:spcAft>
                <a:spcPts val="0"/>
              </a:spcAft>
              <a:buSzPts val="1100"/>
              <a:buChar char="-"/>
            </a:pPr>
            <a:r>
              <a:rPr lang="en"/>
              <a:t>Which text features in the monologue itself indicate a possible deletion?  Which indicate Williams’ behavior?</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f663a07608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f663a07608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f663a07608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f663a07608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 students to work in small groups and take notes in their notebook, reading the text and watching the performance, answering the guiding questions.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f663a07608_0_8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f663a07608_0_8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f663a07608_0_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2f663a07608_0_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663a07608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f663a07608_0_2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f663a07608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f663a07608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f663a07608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f663a07608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2422222fa9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2422222fa9_0_4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f663a07608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f663a07608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fc0287703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fc0287703e_0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fc028770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fc0287703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4" name="Shape 54"/>
        <p:cNvGrpSpPr/>
        <p:nvPr/>
      </p:nvGrpSpPr>
      <p:grpSpPr>
        <a:xfrm>
          <a:off x="0" y="0"/>
          <a:ext cx="0" cy="0"/>
          <a:chOff x="0" y="0"/>
          <a:chExt cx="0" cy="0"/>
        </a:xfrm>
      </p:grpSpPr>
      <p:cxnSp>
        <p:nvCxnSpPr>
          <p:cNvPr id="55" name="Google Shape;55;p14"/>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56" name="Google Shape;56;p14"/>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57" name="Google Shape;57;p14"/>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9" name="Shape 59"/>
        <p:cNvGrpSpPr/>
        <p:nvPr/>
      </p:nvGrpSpPr>
      <p:grpSpPr>
        <a:xfrm>
          <a:off x="0" y="0"/>
          <a:ext cx="0" cy="0"/>
          <a:chOff x="0" y="0"/>
          <a:chExt cx="0" cy="0"/>
        </a:xfrm>
      </p:grpSpPr>
      <p:cxnSp>
        <p:nvCxnSpPr>
          <p:cNvPr id="60" name="Google Shape;60;p15"/>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61" name="Google Shape;61;p15"/>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7" name="Google Shape;6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 name="Shape 68"/>
        <p:cNvGrpSpPr/>
        <p:nvPr/>
      </p:nvGrpSpPr>
      <p:grpSpPr>
        <a:xfrm>
          <a:off x="0" y="0"/>
          <a:ext cx="0" cy="0"/>
          <a:chOff x="0" y="0"/>
          <a:chExt cx="0" cy="0"/>
        </a:xfrm>
      </p:grpSpPr>
      <p:sp>
        <p:nvSpPr>
          <p:cNvPr id="69" name="Google Shape;69;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1" name="Google Shape;71;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sp>
        <p:nvSpPr>
          <p:cNvPr id="74" name="Google Shape;7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 name="Google Shape;7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8" name="Google Shape;78;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0" name="Shape 80"/>
        <p:cNvGrpSpPr/>
        <p:nvPr/>
      </p:nvGrpSpPr>
      <p:grpSpPr>
        <a:xfrm>
          <a:off x="0" y="0"/>
          <a:ext cx="0" cy="0"/>
          <a:chOff x="0" y="0"/>
          <a:chExt cx="0" cy="0"/>
        </a:xfrm>
      </p:grpSpPr>
      <p:sp>
        <p:nvSpPr>
          <p:cNvPr id="81" name="Google Shape;81;p20"/>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3" name="Shape 83"/>
        <p:cNvGrpSpPr/>
        <p:nvPr/>
      </p:nvGrpSpPr>
      <p:grpSpPr>
        <a:xfrm>
          <a:off x="0" y="0"/>
          <a:ext cx="0" cy="0"/>
          <a:chOff x="0" y="0"/>
          <a:chExt cx="0" cy="0"/>
        </a:xfrm>
      </p:grpSpPr>
      <p:sp>
        <p:nvSpPr>
          <p:cNvPr id="84" name="Google Shape;84;p2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 name="Google Shape;85;p2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86" name="Google Shape;86;p21"/>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89" name="Google Shape;8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2"/>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92" name="Google Shape;9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96" name="Google Shape;96;p23"/>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0" name="Shape 100"/>
        <p:cNvGrpSpPr/>
        <p:nvPr/>
      </p:nvGrpSpPr>
      <p:grpSpPr>
        <a:xfrm>
          <a:off x="0" y="0"/>
          <a:ext cx="0" cy="0"/>
          <a:chOff x="0" y="0"/>
          <a:chExt cx="0" cy="0"/>
        </a:xfrm>
      </p:grpSpPr>
      <p:sp>
        <p:nvSpPr>
          <p:cNvPr id="101" name="Google Shape;101;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2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03" name="Google Shape;103;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4" name="Google Shape;104;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5" name="Google Shape;105;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3.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hyperlink" Target="https://docs.google.com/document/d/1SkfsDa4gx3TFOhVIf6FIRPJfwQgDVMr7QvL_JW4mfhM/edit?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18.xml"/><Relationship Id="rId5" Type="http://schemas.openxmlformats.org/officeDocument/2006/relationships/slide" Target="/ppt/slides/slide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3.png"/><Relationship Id="rId6"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4.png"/><Relationship Id="rId4" Type="http://schemas.openxmlformats.org/officeDocument/2006/relationships/hyperlink" Target="http://www.youtube.com/watch?v=QCOoz52yOkw" TargetMode="External"/><Relationship Id="rId5" Type="http://schemas.openxmlformats.org/officeDocument/2006/relationships/image" Target="../media/image1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8.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6"/>
          <p:cNvSpPr txBox="1"/>
          <p:nvPr>
            <p:ph type="ctrTitle"/>
          </p:nvPr>
        </p:nvSpPr>
        <p:spPr>
          <a:xfrm>
            <a:off x="510450" y="1257300"/>
            <a:ext cx="8123100" cy="1588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i="1" lang="en"/>
              <a:t>Notes From the Field</a:t>
            </a:r>
            <a:r>
              <a:rPr lang="en"/>
              <a:t> &amp; </a:t>
            </a:r>
            <a:r>
              <a:rPr i="1" lang="en"/>
              <a:t>The 1619 Project</a:t>
            </a:r>
            <a:endParaRPr i="1"/>
          </a:p>
        </p:txBody>
      </p:sp>
      <p:sp>
        <p:nvSpPr>
          <p:cNvPr id="111" name="Google Shape;111;p26"/>
          <p:cNvSpPr txBox="1"/>
          <p:nvPr>
            <p:ph idx="1" type="subTitle"/>
          </p:nvPr>
        </p:nvSpPr>
        <p:spPr>
          <a:xfrm>
            <a:off x="671250" y="3174875"/>
            <a:ext cx="7801500" cy="11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Interdisciplinary Unit</a:t>
            </a:r>
            <a:endParaRPr sz="2000"/>
          </a:p>
          <a:p>
            <a:pPr indent="0" lvl="0" marL="0" rtl="0" algn="l">
              <a:spcBef>
                <a:spcPts val="0"/>
              </a:spcBef>
              <a:spcAft>
                <a:spcPts val="0"/>
              </a:spcAft>
              <a:buNone/>
            </a:pPr>
            <a:r>
              <a:rPr lang="en" sz="2000"/>
              <a:t>English Daily Slides</a:t>
            </a:r>
            <a:endParaRPr sz="2000"/>
          </a:p>
          <a:p>
            <a:pPr indent="0" lvl="0" marL="0" rtl="0" algn="l">
              <a:spcBef>
                <a:spcPts val="0"/>
              </a:spcBef>
              <a:spcAft>
                <a:spcPts val="0"/>
              </a:spcAft>
              <a:buNone/>
            </a:pPr>
            <a:r>
              <a:rPr lang="en" sz="2000"/>
              <a:t>Week 4</a:t>
            </a:r>
            <a:endParaRPr sz="2000"/>
          </a:p>
        </p:txBody>
      </p:sp>
      <p:pic>
        <p:nvPicPr>
          <p:cNvPr id="112" name="Google Shape;112;p26"/>
          <p:cNvPicPr preferRelativeResize="0"/>
          <p:nvPr/>
        </p:nvPicPr>
        <p:blipFill>
          <a:blip r:embed="rId3">
            <a:alphaModFix/>
          </a:blip>
          <a:stretch>
            <a:fillRect/>
          </a:stretch>
        </p:blipFill>
        <p:spPr>
          <a:xfrm>
            <a:off x="7463350" y="2766575"/>
            <a:ext cx="1295400" cy="1943100"/>
          </a:xfrm>
          <a:prstGeom prst="rect">
            <a:avLst/>
          </a:prstGeom>
          <a:noFill/>
          <a:ln>
            <a:noFill/>
          </a:ln>
        </p:spPr>
      </p:pic>
      <p:pic>
        <p:nvPicPr>
          <p:cNvPr id="113" name="Google Shape;113;p26"/>
          <p:cNvPicPr preferRelativeResize="0"/>
          <p:nvPr/>
        </p:nvPicPr>
        <p:blipFill>
          <a:blip r:embed="rId4">
            <a:alphaModFix/>
          </a:blip>
          <a:stretch>
            <a:fillRect/>
          </a:stretch>
        </p:blipFill>
        <p:spPr>
          <a:xfrm>
            <a:off x="5754900" y="2785625"/>
            <a:ext cx="1238250" cy="1905000"/>
          </a:xfrm>
          <a:prstGeom prst="rect">
            <a:avLst/>
          </a:prstGeom>
          <a:noFill/>
          <a:ln>
            <a:noFill/>
          </a:ln>
        </p:spPr>
      </p:pic>
      <p:sp>
        <p:nvSpPr>
          <p:cNvPr id="114" name="Google Shape;11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Monologues from </a:t>
            </a:r>
            <a:r>
              <a:rPr i="1" lang="en"/>
              <a:t>Twilight</a:t>
            </a:r>
            <a:endParaRPr i="1"/>
          </a:p>
        </p:txBody>
      </p:sp>
      <p:sp>
        <p:nvSpPr>
          <p:cNvPr id="245" name="Google Shape;245;p35"/>
          <p:cNvSpPr txBox="1"/>
          <p:nvPr>
            <p:ph idx="1" type="body"/>
          </p:nvPr>
        </p:nvSpPr>
        <p:spPr>
          <a:xfrm>
            <a:off x="311700" y="1111250"/>
            <a:ext cx="8251800" cy="37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t>As you read think about the following questions:</a:t>
            </a:r>
            <a:endParaRPr sz="1900"/>
          </a:p>
          <a:p>
            <a:pPr indent="-349250" lvl="0" marL="457200" rtl="0" algn="l">
              <a:spcBef>
                <a:spcPts val="1200"/>
              </a:spcBef>
              <a:spcAft>
                <a:spcPts val="0"/>
              </a:spcAft>
              <a:buSzPts val="1900"/>
              <a:buAutoNum type="arabicPeriod"/>
            </a:pPr>
            <a:r>
              <a:rPr lang="en" sz="1900"/>
              <a:t>What do you think about this story?  Do you have any reactions to it?</a:t>
            </a:r>
            <a:endParaRPr sz="1900"/>
          </a:p>
          <a:p>
            <a:pPr indent="-349250" lvl="0" marL="457200" rtl="0" algn="l">
              <a:spcBef>
                <a:spcPts val="0"/>
              </a:spcBef>
              <a:spcAft>
                <a:spcPts val="0"/>
              </a:spcAft>
              <a:buSzPts val="1900"/>
              <a:buAutoNum type="arabicPeriod"/>
            </a:pPr>
            <a:r>
              <a:rPr lang="en" sz="1900"/>
              <a:t>How does this monologue compare to the monologues we’ve read in this unit?</a:t>
            </a:r>
            <a:endParaRPr sz="1900"/>
          </a:p>
          <a:p>
            <a:pPr indent="-349250" lvl="0" marL="457200" rtl="0" algn="l">
              <a:spcBef>
                <a:spcPts val="0"/>
              </a:spcBef>
              <a:spcAft>
                <a:spcPts val="0"/>
              </a:spcAft>
              <a:buSzPts val="1900"/>
              <a:buAutoNum type="arabicPeriod"/>
            </a:pPr>
            <a:r>
              <a:rPr lang="en" sz="1900"/>
              <a:t>Which elements of monologues, including imagery, characterization,  perspective, diction, and point of view, do you see here?</a:t>
            </a:r>
            <a:endParaRPr sz="1900"/>
          </a:p>
        </p:txBody>
      </p:sp>
      <p:sp>
        <p:nvSpPr>
          <p:cNvPr id="246" name="Google Shape;246;p3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47" name="Google Shape;24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6"/>
          <p:cNvSpPr txBox="1"/>
          <p:nvPr>
            <p:ph type="title"/>
          </p:nvPr>
        </p:nvSpPr>
        <p:spPr>
          <a:xfrm>
            <a:off x="192875" y="335750"/>
            <a:ext cx="7990800" cy="4757700"/>
          </a:xfrm>
          <a:prstGeom prst="rect">
            <a:avLst/>
          </a:prstGeom>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t/>
            </a:r>
            <a:endParaRPr sz="1400"/>
          </a:p>
          <a:p>
            <a:pPr indent="0" lvl="0" marL="0" rtl="0" algn="l">
              <a:spcBef>
                <a:spcPts val="0"/>
              </a:spcBef>
              <a:spcAft>
                <a:spcPts val="0"/>
              </a:spcAft>
              <a:buNone/>
            </a:pPr>
            <a:r>
              <a:rPr lang="en" sz="2900"/>
              <a:t>The </a:t>
            </a:r>
            <a:r>
              <a:rPr lang="en" sz="2900" u="sng">
                <a:solidFill>
                  <a:schemeClr val="hlink"/>
                </a:solidFill>
                <a:hlinkClick r:id="rId3"/>
              </a:rPr>
              <a:t>Summative</a:t>
            </a:r>
            <a:r>
              <a:rPr lang="en" sz="2900"/>
              <a:t> </a:t>
            </a:r>
            <a:r>
              <a:rPr lang="en" sz="2900"/>
              <a:t>can be found at this link:</a:t>
            </a:r>
            <a:endParaRPr sz="2900"/>
          </a:p>
          <a:p>
            <a:pPr indent="-412750" lvl="0" marL="457200" rtl="0" algn="l">
              <a:spcBef>
                <a:spcPts val="0"/>
              </a:spcBef>
              <a:spcAft>
                <a:spcPts val="0"/>
              </a:spcAft>
              <a:buClr>
                <a:srgbClr val="000000"/>
              </a:buClr>
              <a:buSzPts val="2900"/>
              <a:buFont typeface="Times New Roman"/>
              <a:buAutoNum type="arabicPeriod"/>
            </a:pPr>
            <a:r>
              <a:rPr lang="en" sz="2900">
                <a:solidFill>
                  <a:srgbClr val="000000"/>
                </a:solidFill>
              </a:rPr>
              <a:t>A </a:t>
            </a:r>
            <a:r>
              <a:rPr b="1" lang="en" sz="2900">
                <a:solidFill>
                  <a:srgbClr val="000000"/>
                </a:solidFill>
              </a:rPr>
              <a:t>monologue and transcript of interview </a:t>
            </a:r>
            <a:r>
              <a:rPr lang="en" sz="2900">
                <a:solidFill>
                  <a:srgbClr val="000000"/>
                </a:solidFill>
              </a:rPr>
              <a:t>(Criterion B, Synthesizing): A dramatic monologue of your oral history with original transcript.</a:t>
            </a:r>
            <a:endParaRPr sz="2900">
              <a:solidFill>
                <a:srgbClr val="000000"/>
              </a:solidFill>
            </a:endParaRPr>
          </a:p>
          <a:p>
            <a:pPr indent="-412750" lvl="0" marL="457200" rtl="0" algn="l">
              <a:spcBef>
                <a:spcPts val="0"/>
              </a:spcBef>
              <a:spcAft>
                <a:spcPts val="0"/>
              </a:spcAft>
              <a:buClr>
                <a:srgbClr val="000000"/>
              </a:buClr>
              <a:buSzPts val="2900"/>
              <a:buFont typeface="Times New Roman"/>
              <a:buAutoNum type="arabicPeriod"/>
            </a:pPr>
            <a:r>
              <a:rPr lang="en" sz="2900">
                <a:solidFill>
                  <a:srgbClr val="000000"/>
                </a:solidFill>
              </a:rPr>
              <a:t>A </a:t>
            </a:r>
            <a:r>
              <a:rPr b="1" lang="en" sz="2900">
                <a:solidFill>
                  <a:srgbClr val="000000"/>
                </a:solidFill>
              </a:rPr>
              <a:t>rationale </a:t>
            </a:r>
            <a:r>
              <a:rPr lang="en" sz="2900">
                <a:solidFill>
                  <a:srgbClr val="000000"/>
                </a:solidFill>
              </a:rPr>
              <a:t>(Criterion A, Evaluating): Explain how you conducted your oral history and how you developed that into a monologue.</a:t>
            </a:r>
            <a:endParaRPr sz="2900">
              <a:solidFill>
                <a:srgbClr val="000000"/>
              </a:solidFill>
            </a:endParaRPr>
          </a:p>
          <a:p>
            <a:pPr indent="-412750" lvl="0" marL="457200" rtl="0" algn="l">
              <a:spcBef>
                <a:spcPts val="0"/>
              </a:spcBef>
              <a:spcAft>
                <a:spcPts val="0"/>
              </a:spcAft>
              <a:buClr>
                <a:srgbClr val="000000"/>
              </a:buClr>
              <a:buSzPts val="2900"/>
              <a:buFont typeface="Times New Roman"/>
              <a:buAutoNum type="arabicPeriod"/>
            </a:pPr>
            <a:r>
              <a:rPr lang="en" sz="2900">
                <a:solidFill>
                  <a:srgbClr val="000000"/>
                </a:solidFill>
              </a:rPr>
              <a:t>A</a:t>
            </a:r>
            <a:r>
              <a:rPr b="1" lang="en" sz="2900">
                <a:solidFill>
                  <a:srgbClr val="000000"/>
                </a:solidFill>
              </a:rPr>
              <a:t> reflection</a:t>
            </a:r>
            <a:r>
              <a:rPr lang="en" sz="2900">
                <a:solidFill>
                  <a:srgbClr val="000000"/>
                </a:solidFill>
              </a:rPr>
              <a:t> (Criterion C, Reflection)</a:t>
            </a:r>
            <a:r>
              <a:rPr b="1" lang="en" sz="2900">
                <a:solidFill>
                  <a:srgbClr val="000000"/>
                </a:solidFill>
              </a:rPr>
              <a:t>: </a:t>
            </a:r>
            <a:r>
              <a:rPr lang="en" sz="2900">
                <a:solidFill>
                  <a:srgbClr val="000000"/>
                </a:solidFill>
              </a:rPr>
              <a:t>This is process journals #1-5</a:t>
            </a:r>
            <a:endParaRPr sz="2900">
              <a:solidFill>
                <a:srgbClr val="000000"/>
              </a:solidFill>
            </a:endParaRPr>
          </a:p>
          <a:p>
            <a:pPr indent="0" lvl="0" marL="0" rtl="0" algn="l">
              <a:spcBef>
                <a:spcPts val="0"/>
              </a:spcBef>
              <a:spcAft>
                <a:spcPts val="0"/>
              </a:spcAft>
              <a:buNone/>
            </a:pPr>
            <a:r>
              <a:t/>
            </a:r>
            <a:endParaRPr sz="1400"/>
          </a:p>
        </p:txBody>
      </p:sp>
      <p:sp>
        <p:nvSpPr>
          <p:cNvPr id="253" name="Google Shape;25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Diction and Perspective</a:t>
            </a:r>
            <a:endParaRPr/>
          </a:p>
        </p:txBody>
      </p:sp>
      <p:sp>
        <p:nvSpPr>
          <p:cNvPr id="259" name="Google Shape;259;p37"/>
          <p:cNvSpPr txBox="1"/>
          <p:nvPr>
            <p:ph idx="1" type="body"/>
          </p:nvPr>
        </p:nvSpPr>
        <p:spPr>
          <a:xfrm>
            <a:off x="311700" y="1152475"/>
            <a:ext cx="5246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Notes on diction</a:t>
            </a:r>
            <a:endParaRPr/>
          </a:p>
          <a:p>
            <a:pPr indent="-342900" lvl="0" marL="457200" rtl="0" algn="l">
              <a:spcBef>
                <a:spcPts val="1200"/>
              </a:spcBef>
              <a:spcAft>
                <a:spcPts val="0"/>
              </a:spcAft>
              <a:buSzPts val="1800"/>
              <a:buChar char="-"/>
            </a:pPr>
            <a:r>
              <a:rPr lang="en"/>
              <a:t>Word choice</a:t>
            </a:r>
            <a:endParaRPr/>
          </a:p>
          <a:p>
            <a:pPr indent="-342900" lvl="0" marL="457200" rtl="0" algn="l">
              <a:spcBef>
                <a:spcPts val="0"/>
              </a:spcBef>
              <a:spcAft>
                <a:spcPts val="0"/>
              </a:spcAft>
              <a:buSzPts val="1800"/>
              <a:buChar char="-"/>
            </a:pPr>
            <a:r>
              <a:rPr lang="en"/>
              <a:t>How does word choice work when the creator is adapting an oral history?  How is the process different from creating a more traditional piece of creative writing?</a:t>
            </a:r>
            <a:endParaRPr/>
          </a:p>
          <a:p>
            <a:pPr indent="-342900" lvl="0" marL="457200" rtl="0" algn="l">
              <a:spcBef>
                <a:spcPts val="0"/>
              </a:spcBef>
              <a:spcAft>
                <a:spcPts val="0"/>
              </a:spcAft>
              <a:buSzPts val="1800"/>
              <a:buChar char="-"/>
            </a:pPr>
            <a:r>
              <a:rPr lang="en"/>
              <a:t>How is creating a monologue from an oral history similar to the poem “Fugitive,” which we read last week?</a:t>
            </a:r>
            <a:endParaRPr/>
          </a:p>
        </p:txBody>
      </p:sp>
      <p:sp>
        <p:nvSpPr>
          <p:cNvPr id="260" name="Google Shape;260;p3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61" name="Google Shape;26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62" name="Google Shape;262;p37"/>
          <p:cNvSpPr txBox="1"/>
          <p:nvPr>
            <p:ph idx="1" type="body"/>
          </p:nvPr>
        </p:nvSpPr>
        <p:spPr>
          <a:xfrm>
            <a:off x="5803700" y="538325"/>
            <a:ext cx="3097200" cy="406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Notes on perspective</a:t>
            </a:r>
            <a:endParaRPr/>
          </a:p>
          <a:p>
            <a:pPr indent="-342900" lvl="0" marL="457200" rtl="0" algn="l">
              <a:spcBef>
                <a:spcPts val="1200"/>
              </a:spcBef>
              <a:spcAft>
                <a:spcPts val="0"/>
              </a:spcAft>
              <a:buSzPts val="1800"/>
              <a:buChar char="-"/>
            </a:pPr>
            <a:r>
              <a:rPr lang="en"/>
              <a:t>is the values, experiences, views, opinions, and aspects of identity that inform how a person sees the world and interprets their experiences.  </a:t>
            </a:r>
            <a:endParaRPr/>
          </a:p>
          <a:p>
            <a:pPr indent="-342900" lvl="0" marL="457200" rtl="0" algn="l">
              <a:spcBef>
                <a:spcPts val="0"/>
              </a:spcBef>
              <a:spcAft>
                <a:spcPts val="0"/>
              </a:spcAft>
              <a:buSzPts val="1800"/>
              <a:buChar char="-"/>
            </a:pPr>
            <a:r>
              <a:rPr lang="en"/>
              <a:t>It’s their lens on the world, as established by their experience of it.  </a:t>
            </a:r>
            <a:endParaRPr/>
          </a:p>
        </p:txBody>
      </p:sp>
      <p:sp>
        <p:nvSpPr>
          <p:cNvPr id="263" name="Google Shape;263;p37"/>
          <p:cNvSpPr txBox="1"/>
          <p:nvPr/>
        </p:nvSpPr>
        <p:spPr>
          <a:xfrm>
            <a:off x="1415100" y="4398300"/>
            <a:ext cx="6313800" cy="461700"/>
          </a:xfrm>
          <a:prstGeom prst="rect">
            <a:avLst/>
          </a:prstGeom>
          <a:solidFill>
            <a:schemeClr val="lt2"/>
          </a:solidFill>
          <a:ln cap="flat" cmpd="sng" w="28575">
            <a:solidFill>
              <a:srgbClr val="000000"/>
            </a:solidFill>
            <a:prstDash val="lgDash"/>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b="1" lang="en" sz="1800">
                <a:solidFill>
                  <a:schemeClr val="accent3"/>
                </a:solidFill>
                <a:latin typeface="Proxima Nova"/>
                <a:ea typeface="Proxima Nova"/>
                <a:cs typeface="Proxima Nova"/>
                <a:sym typeface="Proxima Nova"/>
              </a:rPr>
              <a:t>What is the relationship between diction and perspective?</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Reading #1</a:t>
            </a:r>
            <a:endParaRPr/>
          </a:p>
        </p:txBody>
      </p:sp>
      <p:sp>
        <p:nvSpPr>
          <p:cNvPr id="269" name="Google Shape;269;p38"/>
          <p:cNvSpPr txBox="1"/>
          <p:nvPr>
            <p:ph idx="1" type="body"/>
          </p:nvPr>
        </p:nvSpPr>
        <p:spPr>
          <a:xfrm>
            <a:off x="311700" y="1152475"/>
            <a:ext cx="2789700" cy="37299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Excerpt from “Injury,” speaker: Bryan Stevenson.  Pages 134-135.</a:t>
            </a:r>
            <a:endParaRPr/>
          </a:p>
          <a:p>
            <a:pPr indent="-325755" lvl="0" marL="457200" rtl="0" algn="l">
              <a:spcBef>
                <a:spcPts val="1200"/>
              </a:spcBef>
              <a:spcAft>
                <a:spcPts val="0"/>
              </a:spcAft>
              <a:buSzPct val="100000"/>
              <a:buChar char="-"/>
            </a:pPr>
            <a:r>
              <a:rPr lang="en"/>
              <a:t>Find a moment where the </a:t>
            </a:r>
            <a:r>
              <a:rPr b="1" lang="en"/>
              <a:t>word choice </a:t>
            </a:r>
            <a:r>
              <a:rPr lang="en"/>
              <a:t>is powerful.  Why?</a:t>
            </a:r>
            <a:endParaRPr/>
          </a:p>
          <a:p>
            <a:pPr indent="-325755" lvl="0" marL="457200" rtl="0" algn="l">
              <a:spcBef>
                <a:spcPts val="0"/>
              </a:spcBef>
              <a:spcAft>
                <a:spcPts val="0"/>
              </a:spcAft>
              <a:buSzPct val="100000"/>
              <a:buChar char="-"/>
            </a:pPr>
            <a:r>
              <a:rPr lang="en"/>
              <a:t>What are some of the values or experiences revealed in this excerpt, which shapes Stevenson’s experience.</a:t>
            </a:r>
            <a:endParaRPr/>
          </a:p>
          <a:p>
            <a:pPr indent="-325755" lvl="0" marL="457200" rtl="0" algn="l">
              <a:spcBef>
                <a:spcPts val="0"/>
              </a:spcBef>
              <a:spcAft>
                <a:spcPts val="0"/>
              </a:spcAft>
              <a:buSzPct val="100000"/>
              <a:buChar char="-"/>
            </a:pPr>
            <a:r>
              <a:rPr lang="en"/>
              <a:t>Where does Smith’s diction intersect with perspective?</a:t>
            </a:r>
            <a:endParaRPr/>
          </a:p>
        </p:txBody>
      </p:sp>
      <p:sp>
        <p:nvSpPr>
          <p:cNvPr id="270" name="Google Shape;270;p3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71" name="Google Shape;27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72" name="Google Shape;272;p38"/>
          <p:cNvPicPr preferRelativeResize="0"/>
          <p:nvPr/>
        </p:nvPicPr>
        <p:blipFill>
          <a:blip r:embed="rId3">
            <a:alphaModFix/>
          </a:blip>
          <a:stretch>
            <a:fillRect/>
          </a:stretch>
        </p:blipFill>
        <p:spPr>
          <a:xfrm>
            <a:off x="3253800" y="331925"/>
            <a:ext cx="5737799" cy="2708480"/>
          </a:xfrm>
          <a:prstGeom prst="rect">
            <a:avLst/>
          </a:prstGeom>
          <a:noFill/>
          <a:ln>
            <a:noFill/>
          </a:ln>
        </p:spPr>
      </p:pic>
      <p:pic>
        <p:nvPicPr>
          <p:cNvPr id="273" name="Google Shape;273;p38"/>
          <p:cNvPicPr preferRelativeResize="0"/>
          <p:nvPr/>
        </p:nvPicPr>
        <p:blipFill>
          <a:blip r:embed="rId4">
            <a:alphaModFix/>
          </a:blip>
          <a:stretch>
            <a:fillRect/>
          </a:stretch>
        </p:blipFill>
        <p:spPr>
          <a:xfrm>
            <a:off x="3253800" y="3013814"/>
            <a:ext cx="5737799" cy="20019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Close Reading #2</a:t>
            </a:r>
            <a:endParaRPr/>
          </a:p>
        </p:txBody>
      </p:sp>
      <p:sp>
        <p:nvSpPr>
          <p:cNvPr id="279" name="Google Shape;279;p39"/>
          <p:cNvSpPr txBox="1"/>
          <p:nvPr>
            <p:ph idx="1" type="body"/>
          </p:nvPr>
        </p:nvSpPr>
        <p:spPr>
          <a:xfrm>
            <a:off x="311700" y="1152475"/>
            <a:ext cx="2958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Excerpt from “Injury,” speaker: Bryan Stevenson.  Pg. 135.</a:t>
            </a:r>
            <a:endParaRPr/>
          </a:p>
          <a:p>
            <a:pPr indent="-325755" lvl="0" marL="457200" rtl="0" algn="l">
              <a:spcBef>
                <a:spcPts val="1200"/>
              </a:spcBef>
              <a:spcAft>
                <a:spcPts val="0"/>
              </a:spcAft>
              <a:buSzPct val="100000"/>
              <a:buChar char="-"/>
            </a:pPr>
            <a:r>
              <a:rPr lang="en"/>
              <a:t>Find a moment where the </a:t>
            </a:r>
            <a:r>
              <a:rPr b="1" lang="en"/>
              <a:t>word choice </a:t>
            </a:r>
            <a:r>
              <a:rPr lang="en"/>
              <a:t>is powerful.  Why?</a:t>
            </a:r>
            <a:endParaRPr/>
          </a:p>
          <a:p>
            <a:pPr indent="-325755" lvl="0" marL="457200" rtl="0" algn="l">
              <a:spcBef>
                <a:spcPts val="0"/>
              </a:spcBef>
              <a:spcAft>
                <a:spcPts val="0"/>
              </a:spcAft>
              <a:buSzPct val="100000"/>
              <a:buChar char="-"/>
            </a:pPr>
            <a:r>
              <a:rPr lang="en"/>
              <a:t>What are some of the values or experiences revealed in this excerpt, which shapes Stevenson’s experience.</a:t>
            </a:r>
            <a:endParaRPr/>
          </a:p>
          <a:p>
            <a:pPr indent="-325755" lvl="0" marL="457200" rtl="0" algn="l">
              <a:spcBef>
                <a:spcPts val="0"/>
              </a:spcBef>
              <a:spcAft>
                <a:spcPts val="0"/>
              </a:spcAft>
              <a:buSzPct val="100000"/>
              <a:buChar char="-"/>
            </a:pPr>
            <a:r>
              <a:rPr lang="en"/>
              <a:t>Where does Smith’s diction intersect with perspective?</a:t>
            </a:r>
            <a:endParaRPr/>
          </a:p>
        </p:txBody>
      </p:sp>
      <p:sp>
        <p:nvSpPr>
          <p:cNvPr id="280" name="Google Shape;280;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81" name="Google Shape;281;p39"/>
          <p:cNvPicPr preferRelativeResize="0"/>
          <p:nvPr/>
        </p:nvPicPr>
        <p:blipFill>
          <a:blip r:embed="rId3">
            <a:alphaModFix/>
          </a:blip>
          <a:stretch>
            <a:fillRect/>
          </a:stretch>
        </p:blipFill>
        <p:spPr>
          <a:xfrm>
            <a:off x="3422700" y="1170125"/>
            <a:ext cx="5568899" cy="2403117"/>
          </a:xfrm>
          <a:prstGeom prst="rect">
            <a:avLst/>
          </a:prstGeom>
          <a:noFill/>
          <a:ln>
            <a:noFill/>
          </a:ln>
        </p:spPr>
      </p:pic>
      <p:sp>
        <p:nvSpPr>
          <p:cNvPr id="282" name="Google Shape;282;p3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Your Turn</a:t>
            </a:r>
            <a:endParaRPr/>
          </a:p>
        </p:txBody>
      </p:sp>
      <p:sp>
        <p:nvSpPr>
          <p:cNvPr id="288" name="Google Shape;288;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Choose one of the monologues from the IU Text that you really enjoyed or found compelling.  </a:t>
            </a:r>
            <a:endParaRPr/>
          </a:p>
          <a:p>
            <a:pPr indent="-342900" lvl="0" marL="457200" rtl="0" algn="l">
              <a:spcBef>
                <a:spcPts val="0"/>
              </a:spcBef>
              <a:spcAft>
                <a:spcPts val="0"/>
              </a:spcAft>
              <a:buSzPts val="1800"/>
              <a:buAutoNum type="arabicPeriod"/>
            </a:pPr>
            <a:r>
              <a:rPr lang="en"/>
              <a:t>Re-read it. </a:t>
            </a:r>
            <a:endParaRPr/>
          </a:p>
          <a:p>
            <a:pPr indent="-342900" lvl="0" marL="457200" rtl="0" algn="l">
              <a:spcBef>
                <a:spcPts val="0"/>
              </a:spcBef>
              <a:spcAft>
                <a:spcPts val="0"/>
              </a:spcAft>
              <a:buSzPts val="1800"/>
              <a:buAutoNum type="arabicPeriod"/>
            </a:pPr>
            <a:r>
              <a:rPr lang="en"/>
              <a:t>Find a moment where you feel that the character’s </a:t>
            </a:r>
            <a:r>
              <a:rPr b="1" lang="en"/>
              <a:t>perspective </a:t>
            </a:r>
            <a:r>
              <a:rPr lang="en"/>
              <a:t>is exceptionally clear.</a:t>
            </a:r>
            <a:endParaRPr/>
          </a:p>
          <a:p>
            <a:pPr indent="-342900" lvl="0" marL="457200" rtl="0" algn="l">
              <a:spcBef>
                <a:spcPts val="0"/>
              </a:spcBef>
              <a:spcAft>
                <a:spcPts val="0"/>
              </a:spcAft>
              <a:buSzPts val="1800"/>
              <a:buAutoNum type="arabicPeriod"/>
            </a:pPr>
            <a:r>
              <a:rPr lang="en"/>
              <a:t>In your notes, explain </a:t>
            </a:r>
            <a:r>
              <a:rPr b="1" lang="en"/>
              <a:t>why </a:t>
            </a:r>
            <a:r>
              <a:rPr lang="en"/>
              <a:t>that character’s perspective is so clear, </a:t>
            </a:r>
            <a:r>
              <a:rPr b="1" lang="en"/>
              <a:t>and how diction or word choice plays into that clarity.</a:t>
            </a:r>
            <a:endParaRPr b="1"/>
          </a:p>
        </p:txBody>
      </p:sp>
      <p:sp>
        <p:nvSpPr>
          <p:cNvPr id="289" name="Google Shape;289;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90" name="Google Shape;290;p4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does this text function as a restorative narrative?</a:t>
            </a:r>
            <a:endParaRPr/>
          </a:p>
        </p:txBody>
      </p:sp>
      <p:sp>
        <p:nvSpPr>
          <p:cNvPr id="296" name="Google Shape;296;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features of a restorative narrative are:</a:t>
            </a:r>
            <a:endParaRPr/>
          </a:p>
          <a:p>
            <a:pPr indent="-342900" lvl="0" marL="457200" rtl="0" algn="l">
              <a:spcBef>
                <a:spcPts val="1200"/>
              </a:spcBef>
              <a:spcAft>
                <a:spcPts val="0"/>
              </a:spcAft>
              <a:buSzPts val="1800"/>
              <a:buChar char="-"/>
            </a:pPr>
            <a:r>
              <a:rPr lang="en"/>
              <a:t>Acknowledgement of harm</a:t>
            </a:r>
            <a:endParaRPr/>
          </a:p>
          <a:p>
            <a:pPr indent="-342900" lvl="0" marL="457200" rtl="0" algn="l">
              <a:spcBef>
                <a:spcPts val="0"/>
              </a:spcBef>
              <a:spcAft>
                <a:spcPts val="0"/>
              </a:spcAft>
              <a:buSzPts val="1800"/>
              <a:buChar char="-"/>
            </a:pPr>
            <a:r>
              <a:rPr lang="en"/>
              <a:t>Empowerment through truth and/or validation</a:t>
            </a:r>
            <a:endParaRPr/>
          </a:p>
          <a:p>
            <a:pPr indent="-342900" lvl="0" marL="457200" rtl="0" algn="l">
              <a:spcBef>
                <a:spcPts val="0"/>
              </a:spcBef>
              <a:spcAft>
                <a:spcPts val="0"/>
              </a:spcAft>
              <a:buSzPts val="1800"/>
              <a:buChar char="-"/>
            </a:pPr>
            <a:r>
              <a:rPr lang="en"/>
              <a:t>“These aren’t positive, happy-go-lucky fluff pieces. They explore the tough emotional terrain of disruptions... But they’re “positive” in the sense that they focus on themes such as growth and renewal” (Tenore).</a:t>
            </a:r>
            <a:endParaRPr/>
          </a:p>
          <a:p>
            <a:pPr indent="0" lvl="0" marL="0" rtl="0" algn="l">
              <a:spcBef>
                <a:spcPts val="1200"/>
              </a:spcBef>
              <a:spcAft>
                <a:spcPts val="1200"/>
              </a:spcAft>
              <a:buNone/>
            </a:pPr>
            <a:r>
              <a:rPr lang="en"/>
              <a:t>Do you feel that this text is </a:t>
            </a:r>
            <a:r>
              <a:rPr b="1" lang="en"/>
              <a:t>restorative?</a:t>
            </a:r>
            <a:r>
              <a:rPr lang="en"/>
              <a:t> Does it create a </a:t>
            </a:r>
            <a:r>
              <a:rPr b="1" lang="en"/>
              <a:t>shared past, meaning, </a:t>
            </a:r>
            <a:r>
              <a:rPr lang="en"/>
              <a:t>or </a:t>
            </a:r>
            <a:r>
              <a:rPr b="1" lang="en"/>
              <a:t>understanding?</a:t>
            </a:r>
            <a:r>
              <a:rPr lang="en"/>
              <a:t> </a:t>
            </a:r>
            <a:endParaRPr/>
          </a:p>
        </p:txBody>
      </p:sp>
      <p:sp>
        <p:nvSpPr>
          <p:cNvPr id="297" name="Google Shape;297;p4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298" name="Google Shape;29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Homework</a:t>
            </a:r>
            <a:endParaRPr b="1"/>
          </a:p>
        </p:txBody>
      </p:sp>
      <p:sp>
        <p:nvSpPr>
          <p:cNvPr id="304" name="Google Shape;304;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a:p>
          <a:p>
            <a:pPr indent="-342900" lvl="0" marL="457200" rtl="0" algn="l">
              <a:spcBef>
                <a:spcPts val="1200"/>
              </a:spcBef>
              <a:spcAft>
                <a:spcPts val="0"/>
              </a:spcAft>
              <a:buSzPts val="1800"/>
              <a:buChar char="-"/>
            </a:pPr>
            <a:r>
              <a:rPr lang="en"/>
              <a:t>Read Khalil Gibran Muhammad’s ‘Sugar’ from </a:t>
            </a:r>
            <a:r>
              <a:rPr i="1" lang="en"/>
              <a:t>The 1619 Project</a:t>
            </a:r>
            <a:r>
              <a:rPr lang="en"/>
              <a:t>.</a:t>
            </a:r>
            <a:endParaRPr/>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No new writing. </a:t>
            </a:r>
            <a:endParaRPr/>
          </a:p>
        </p:txBody>
      </p:sp>
      <p:sp>
        <p:nvSpPr>
          <p:cNvPr id="305" name="Google Shape;305;p4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06" name="Google Shape;306;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3"/>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14</a:t>
            </a:r>
            <a:endParaRPr sz="5600"/>
          </a:p>
        </p:txBody>
      </p:sp>
      <p:sp>
        <p:nvSpPr>
          <p:cNvPr id="312" name="Google Shape;312;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6" name="Shape 316"/>
        <p:cNvGrpSpPr/>
        <p:nvPr/>
      </p:nvGrpSpPr>
      <p:grpSpPr>
        <a:xfrm>
          <a:off x="0" y="0"/>
          <a:ext cx="0" cy="0"/>
          <a:chOff x="0" y="0"/>
          <a:chExt cx="0" cy="0"/>
        </a:xfrm>
      </p:grpSpPr>
      <p:sp>
        <p:nvSpPr>
          <p:cNvPr id="317" name="Google Shape;317;p44"/>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8" name="Google Shape;318;p44"/>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9" name="Google Shape;319;p44"/>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20" name="Google Shape;320;p44"/>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321" name="Google Shape;321;p44"/>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322" name="Google Shape;322;p44"/>
          <p:cNvSpPr txBox="1"/>
          <p:nvPr>
            <p:ph idx="1" type="body"/>
          </p:nvPr>
        </p:nvSpPr>
        <p:spPr>
          <a:xfrm>
            <a:off x="3751025" y="1595600"/>
            <a:ext cx="4414800" cy="2670300"/>
          </a:xfrm>
          <a:prstGeom prst="rect">
            <a:avLst/>
          </a:prstGeom>
          <a:noFill/>
          <a:ln>
            <a:noFill/>
          </a:ln>
        </p:spPr>
        <p:txBody>
          <a:bodyPr anchorCtr="0" anchor="ctr" bIns="34275" lIns="68575" spcFirstLastPara="1" rIns="68575" wrap="square" tIns="34275">
            <a:normAutofit lnSpcReduction="20000"/>
          </a:bodyPr>
          <a:lstStyle/>
          <a:p>
            <a:pPr indent="0" lvl="0" marL="0" rtl="0" algn="l">
              <a:lnSpc>
                <a:spcPct val="100000"/>
              </a:lnSpc>
              <a:spcBef>
                <a:spcPts val="0"/>
              </a:spcBef>
              <a:spcAft>
                <a:spcPts val="0"/>
              </a:spcAft>
              <a:buNone/>
            </a:pPr>
            <a:r>
              <a:rPr lang="en" sz="2200">
                <a:solidFill>
                  <a:schemeClr val="accent1"/>
                </a:solidFill>
              </a:rPr>
              <a:t>You will </a:t>
            </a:r>
            <a:r>
              <a:rPr lang="en" sz="2200">
                <a:solidFill>
                  <a:schemeClr val="accent1"/>
                </a:solidFill>
              </a:rPr>
              <a:t>analyze nonfiction texts for narrative and discuss how we would use the elements of dramatic texts to write the nonfiction text as a dramatic monologue.</a:t>
            </a:r>
            <a:endParaRPr sz="2200">
              <a:solidFill>
                <a:schemeClr val="accent1"/>
              </a:solidFill>
            </a:endParaRPr>
          </a:p>
          <a:p>
            <a:pPr indent="0" lvl="0" marL="0" rtl="0" algn="l">
              <a:lnSpc>
                <a:spcPct val="100000"/>
              </a:lnSpc>
              <a:spcBef>
                <a:spcPts val="0"/>
              </a:spcBef>
              <a:spcAft>
                <a:spcPts val="0"/>
              </a:spcAft>
              <a:buNone/>
            </a:pPr>
            <a:r>
              <a:rPr lang="en" sz="2200">
                <a:solidFill>
                  <a:schemeClr val="accent1"/>
                </a:solidFill>
              </a:rPr>
              <a:t>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323" name="Google Shape;323;p44"/>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27"/>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0" name="Google Shape;120;p27"/>
          <p:cNvSpPr/>
          <p:nvPr/>
        </p:nvSpPr>
        <p:spPr>
          <a:xfrm flipH="1">
            <a:off x="0" y="0"/>
            <a:ext cx="9144000" cy="1627500"/>
          </a:xfrm>
          <a:prstGeom prst="rect">
            <a:avLst/>
          </a:prstGeom>
          <a:gradFill>
            <a:gsLst>
              <a:gs pos="0">
                <a:srgbClr val="000000">
                  <a:alpha val="95686"/>
                </a:srgbClr>
              </a:gs>
              <a:gs pos="100000">
                <a:srgbClr val="0F4861"/>
              </a:gs>
            </a:gsLst>
            <a:lin ang="19800047"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1" name="Google Shape;121;p27"/>
          <p:cNvSpPr/>
          <p:nvPr/>
        </p:nvSpPr>
        <p:spPr>
          <a:xfrm flipH="1">
            <a:off x="6062123" y="0"/>
            <a:ext cx="3072900" cy="1628100"/>
          </a:xfrm>
          <a:prstGeom prst="rect">
            <a:avLst/>
          </a:prstGeom>
          <a:gradFill>
            <a:gsLst>
              <a:gs pos="0">
                <a:srgbClr val="0A3041">
                  <a:alpha val="67843"/>
                </a:srgbClr>
              </a:gs>
              <a:gs pos="19000">
                <a:srgbClr val="0A3041">
                  <a:alpha val="67843"/>
                </a:srgbClr>
              </a:gs>
              <a:gs pos="100000">
                <a:srgbClr val="156082">
                  <a:alpha val="47843"/>
                </a:srgbClr>
              </a:gs>
            </a:gsLst>
            <a:lin ang="1920016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2" name="Google Shape;122;p27"/>
          <p:cNvSpPr/>
          <p:nvPr/>
        </p:nvSpPr>
        <p:spPr>
          <a:xfrm flipH="1" rot="-5400000">
            <a:off x="3757950" y="-3757948"/>
            <a:ext cx="1628100" cy="9144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3" name="Google Shape;123;p27"/>
          <p:cNvSpPr txBox="1"/>
          <p:nvPr>
            <p:ph type="title"/>
          </p:nvPr>
        </p:nvSpPr>
        <p:spPr>
          <a:xfrm>
            <a:off x="998723" y="526624"/>
            <a:ext cx="7288800" cy="11823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3000"/>
              <a:buFont typeface="Play"/>
              <a:buNone/>
            </a:pPr>
            <a:r>
              <a:rPr lang="en" sz="4800">
                <a:solidFill>
                  <a:srgbClr val="FFFFFF"/>
                </a:solidFill>
              </a:rPr>
              <a:t>Table of Contents</a:t>
            </a:r>
            <a:endParaRPr sz="4800"/>
          </a:p>
        </p:txBody>
      </p:sp>
      <p:sp>
        <p:nvSpPr>
          <p:cNvPr id="124" name="Google Shape;124;p27"/>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grpSp>
        <p:nvGrpSpPr>
          <p:cNvPr id="125" name="Google Shape;125;p27"/>
          <p:cNvGrpSpPr/>
          <p:nvPr/>
        </p:nvGrpSpPr>
        <p:grpSpPr>
          <a:xfrm>
            <a:off x="629186" y="1858231"/>
            <a:ext cx="7558349" cy="2870100"/>
            <a:chOff x="590" y="1707523"/>
            <a:chExt cx="7558349" cy="2870100"/>
          </a:xfrm>
        </p:grpSpPr>
        <p:sp>
          <p:nvSpPr>
            <p:cNvPr id="126" name="Google Shape;126;p27"/>
            <p:cNvSpPr/>
            <p:nvPr/>
          </p:nvSpPr>
          <p:spPr>
            <a:xfrm>
              <a:off x="590" y="1707523"/>
              <a:ext cx="2391900" cy="2870100"/>
            </a:xfrm>
            <a:prstGeom prst="rect">
              <a:avLst/>
            </a:prstGeom>
            <a:solidFill>
              <a:srgbClr val="E97131"/>
            </a:solidFill>
            <a:ln cap="flat" cmpd="sng" w="1905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7"/>
            <p:cNvSpPr txBox="1"/>
            <p:nvPr/>
          </p:nvSpPr>
          <p:spPr>
            <a:xfrm>
              <a:off x="590" y="2855623"/>
              <a:ext cx="2391900" cy="1722000"/>
            </a:xfrm>
            <a:prstGeom prst="rect">
              <a:avLst/>
            </a:prstGeom>
            <a:solidFill>
              <a:schemeClr val="dk2"/>
            </a:solidFill>
            <a:ln cap="flat" cmpd="sng" w="9525">
              <a:solidFill>
                <a:schemeClr val="dk2"/>
              </a:solidFill>
              <a:prstDash val="solid"/>
              <a:round/>
              <a:headEnd len="sm" w="sm" type="none"/>
              <a:tailEnd len="sm" w="sm" type="none"/>
            </a:ln>
          </p:spPr>
          <p:txBody>
            <a:bodyPr anchorCtr="0" anchor="t" bIns="330200" lIns="236250" spcFirstLastPara="1" rIns="236250" wrap="square" tIns="0">
              <a:noAutofit/>
            </a:bodyPr>
            <a:lstStyle/>
            <a:p>
              <a:pPr indent="0" lvl="0" marL="0" marR="0" rtl="0" algn="l">
                <a:lnSpc>
                  <a:spcPct val="90000"/>
                </a:lnSpc>
                <a:spcBef>
                  <a:spcPts val="0"/>
                </a:spcBef>
                <a:spcAft>
                  <a:spcPts val="0"/>
                </a:spcAft>
                <a:buClr>
                  <a:srgbClr val="FFFFFF"/>
                </a:buClr>
                <a:buSzPts val="2600"/>
                <a:buFont typeface="Arial"/>
                <a:buNone/>
              </a:pPr>
              <a:r>
                <a:rPr lang="en" sz="2600" u="sng">
                  <a:solidFill>
                    <a:schemeClr val="lt1"/>
                  </a:solidFill>
                  <a:latin typeface="Proxima Nova"/>
                  <a:ea typeface="Proxima Nova"/>
                  <a:cs typeface="Proxima Nova"/>
                  <a:sym typeface="Proxima Nova"/>
                  <a:hlinkClick action="ppaction://hlinksldjump" r:id="rId3">
                    <a:extLst>
                      <a:ext uri="{A12FA001-AC4F-418D-AE19-62706E023703}">
                        <ahyp:hlinkClr val="tx"/>
                      </a:ext>
                    </a:extLst>
                  </a:hlinkClick>
                </a:rPr>
                <a:t>Lesson 13</a:t>
              </a:r>
              <a:endParaRPr>
                <a:solidFill>
                  <a:schemeClr val="lt1"/>
                </a:solidFill>
                <a:latin typeface="Proxima Nova"/>
                <a:ea typeface="Proxima Nova"/>
                <a:cs typeface="Proxima Nova"/>
                <a:sym typeface="Proxima Nova"/>
              </a:endParaRPr>
            </a:p>
          </p:txBody>
        </p:sp>
        <p:sp>
          <p:nvSpPr>
            <p:cNvPr id="128" name="Google Shape;128;p27"/>
            <p:cNvSpPr/>
            <p:nvPr/>
          </p:nvSpPr>
          <p:spPr>
            <a:xfrm>
              <a:off x="590" y="1707523"/>
              <a:ext cx="2391900" cy="1148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7"/>
            <p:cNvSpPr txBox="1"/>
            <p:nvPr/>
          </p:nvSpPr>
          <p:spPr>
            <a:xfrm>
              <a:off x="590" y="1707523"/>
              <a:ext cx="2391900" cy="11481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165100" lIns="236250" spcFirstLastPara="1" rIns="236250" wrap="square" tIns="165100">
              <a:noAutofit/>
            </a:bodyPr>
            <a:lstStyle/>
            <a:p>
              <a:pPr indent="0" lvl="0" marL="0" marR="0" rtl="0" algn="l">
                <a:lnSpc>
                  <a:spcPct val="90000"/>
                </a:lnSpc>
                <a:spcBef>
                  <a:spcPts val="0"/>
                </a:spcBef>
                <a:spcAft>
                  <a:spcPts val="0"/>
                </a:spcAft>
                <a:buClr>
                  <a:srgbClr val="FFFFFF"/>
                </a:buClr>
                <a:buSzPts val="5800"/>
                <a:buFont typeface="Arial"/>
                <a:buNone/>
              </a:pPr>
              <a:r>
                <a:rPr lang="en" sz="5800">
                  <a:solidFill>
                    <a:srgbClr val="FFFFFF"/>
                  </a:solidFill>
                  <a:latin typeface="Proxima Nova"/>
                  <a:ea typeface="Proxima Nova"/>
                  <a:cs typeface="Proxima Nova"/>
                  <a:sym typeface="Proxima Nova"/>
                </a:rPr>
                <a:t>01</a:t>
              </a:r>
              <a:endParaRPr>
                <a:latin typeface="Proxima Nova"/>
                <a:ea typeface="Proxima Nova"/>
                <a:cs typeface="Proxima Nova"/>
                <a:sym typeface="Proxima Nova"/>
              </a:endParaRPr>
            </a:p>
          </p:txBody>
        </p:sp>
        <p:sp>
          <p:nvSpPr>
            <p:cNvPr id="130" name="Google Shape;130;p27"/>
            <p:cNvSpPr/>
            <p:nvPr/>
          </p:nvSpPr>
          <p:spPr>
            <a:xfrm>
              <a:off x="2583814" y="1707523"/>
              <a:ext cx="2391900" cy="2870100"/>
            </a:xfrm>
            <a:prstGeom prst="rect">
              <a:avLst/>
            </a:prstGeom>
            <a:solidFill>
              <a:srgbClr val="176B22"/>
            </a:solidFill>
            <a:ln cap="flat" cmpd="sng" w="1905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7"/>
            <p:cNvSpPr txBox="1"/>
            <p:nvPr/>
          </p:nvSpPr>
          <p:spPr>
            <a:xfrm>
              <a:off x="2583814" y="2855623"/>
              <a:ext cx="2391900" cy="1722000"/>
            </a:xfrm>
            <a:prstGeom prst="rect">
              <a:avLst/>
            </a:prstGeom>
            <a:solidFill>
              <a:schemeClr val="lt2"/>
            </a:solidFill>
            <a:ln cap="flat" cmpd="sng" w="9525">
              <a:solidFill>
                <a:schemeClr val="lt2"/>
              </a:solidFill>
              <a:prstDash val="solid"/>
              <a:round/>
              <a:headEnd len="sm" w="sm" type="none"/>
              <a:tailEnd len="sm" w="sm" type="none"/>
            </a:ln>
          </p:spPr>
          <p:txBody>
            <a:bodyPr anchorCtr="0" anchor="t" bIns="330200" lIns="236250" spcFirstLastPara="1" rIns="236250" wrap="square" tIns="0">
              <a:noAutofit/>
            </a:bodyPr>
            <a:lstStyle/>
            <a:p>
              <a:pPr indent="0" lvl="0" marL="0" marR="0" rtl="0" algn="l">
                <a:lnSpc>
                  <a:spcPct val="90000"/>
                </a:lnSpc>
                <a:spcBef>
                  <a:spcPts val="0"/>
                </a:spcBef>
                <a:spcAft>
                  <a:spcPts val="0"/>
                </a:spcAft>
                <a:buClr>
                  <a:srgbClr val="FFFFFF"/>
                </a:buClr>
                <a:buSzPts val="2600"/>
                <a:buFont typeface="Arial"/>
                <a:buNone/>
              </a:pPr>
              <a:r>
                <a:rPr lang="en" sz="2600" u="sng">
                  <a:solidFill>
                    <a:schemeClr val="lt1"/>
                  </a:solidFill>
                  <a:latin typeface="Arial"/>
                  <a:ea typeface="Arial"/>
                  <a:cs typeface="Arial"/>
                  <a:sym typeface="Arial"/>
                  <a:hlinkClick action="ppaction://hlinksldjump" r:id="rId4">
                    <a:extLst>
                      <a:ext uri="{A12FA001-AC4F-418D-AE19-62706E023703}">
                        <ahyp:hlinkClr val="tx"/>
                      </a:ext>
                    </a:extLst>
                  </a:hlinkClick>
                </a:rPr>
                <a:t>Lesson 14</a:t>
              </a:r>
              <a:endParaRPr>
                <a:solidFill>
                  <a:schemeClr val="lt1"/>
                </a:solidFill>
              </a:endParaRPr>
            </a:p>
          </p:txBody>
        </p:sp>
        <p:sp>
          <p:nvSpPr>
            <p:cNvPr id="132" name="Google Shape;132;p27"/>
            <p:cNvSpPr/>
            <p:nvPr/>
          </p:nvSpPr>
          <p:spPr>
            <a:xfrm>
              <a:off x="2583814" y="1707523"/>
              <a:ext cx="2391900" cy="1148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7"/>
            <p:cNvSpPr txBox="1"/>
            <p:nvPr/>
          </p:nvSpPr>
          <p:spPr>
            <a:xfrm>
              <a:off x="2583814" y="1707523"/>
              <a:ext cx="2391900" cy="11481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165100" lIns="236250" spcFirstLastPara="1" rIns="236250" wrap="square" tIns="165100">
              <a:noAutofit/>
            </a:bodyPr>
            <a:lstStyle/>
            <a:p>
              <a:pPr indent="0" lvl="0" marL="0" marR="0" rtl="0" algn="l">
                <a:lnSpc>
                  <a:spcPct val="90000"/>
                </a:lnSpc>
                <a:spcBef>
                  <a:spcPts val="0"/>
                </a:spcBef>
                <a:spcAft>
                  <a:spcPts val="0"/>
                </a:spcAft>
                <a:buClr>
                  <a:srgbClr val="FFFFFF"/>
                </a:buClr>
                <a:buSzPts val="5800"/>
                <a:buFont typeface="Arial"/>
                <a:buNone/>
              </a:pPr>
              <a:r>
                <a:rPr lang="en" sz="5800">
                  <a:solidFill>
                    <a:srgbClr val="FFFFFF"/>
                  </a:solidFill>
                  <a:latin typeface="Proxima Nova"/>
                  <a:ea typeface="Proxima Nova"/>
                  <a:cs typeface="Proxima Nova"/>
                  <a:sym typeface="Proxima Nova"/>
                </a:rPr>
                <a:t>02</a:t>
              </a:r>
              <a:endParaRPr>
                <a:latin typeface="Proxima Nova"/>
                <a:ea typeface="Proxima Nova"/>
                <a:cs typeface="Proxima Nova"/>
                <a:sym typeface="Proxima Nova"/>
              </a:endParaRPr>
            </a:p>
          </p:txBody>
        </p:sp>
        <p:sp>
          <p:nvSpPr>
            <p:cNvPr id="134" name="Google Shape;134;p27"/>
            <p:cNvSpPr/>
            <p:nvPr/>
          </p:nvSpPr>
          <p:spPr>
            <a:xfrm>
              <a:off x="5167039" y="1707523"/>
              <a:ext cx="2391900" cy="2870100"/>
            </a:xfrm>
            <a:prstGeom prst="rect">
              <a:avLst/>
            </a:prstGeom>
            <a:solidFill>
              <a:srgbClr val="0C9ED5"/>
            </a:solidFill>
            <a:ln cap="flat" cmpd="sng" w="19050">
              <a:solidFill>
                <a:schemeClr val="dk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7"/>
            <p:cNvSpPr txBox="1"/>
            <p:nvPr/>
          </p:nvSpPr>
          <p:spPr>
            <a:xfrm>
              <a:off x="5167039" y="2855623"/>
              <a:ext cx="2391900" cy="17220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t" bIns="330200" lIns="236250" spcFirstLastPara="1" rIns="236250" wrap="square" tIns="0">
              <a:noAutofit/>
            </a:bodyPr>
            <a:lstStyle/>
            <a:p>
              <a:pPr indent="0" lvl="0" marL="0" marR="0" rtl="0" algn="l">
                <a:lnSpc>
                  <a:spcPct val="90000"/>
                </a:lnSpc>
                <a:spcBef>
                  <a:spcPts val="0"/>
                </a:spcBef>
                <a:spcAft>
                  <a:spcPts val="0"/>
                </a:spcAft>
                <a:buClr>
                  <a:srgbClr val="FFFFFF"/>
                </a:buClr>
                <a:buSzPts val="2600"/>
                <a:buFont typeface="Arial"/>
                <a:buNone/>
              </a:pPr>
              <a:r>
                <a:rPr lang="en" sz="2600" u="sng">
                  <a:solidFill>
                    <a:schemeClr val="lt1"/>
                  </a:solidFill>
                  <a:latin typeface="Proxima Nova"/>
                  <a:ea typeface="Proxima Nova"/>
                  <a:cs typeface="Proxima Nova"/>
                  <a:sym typeface="Proxima Nova"/>
                  <a:hlinkClick action="ppaction://hlinksldjump" r:id="rId5">
                    <a:extLst>
                      <a:ext uri="{A12FA001-AC4F-418D-AE19-62706E023703}">
                        <ahyp:hlinkClr val="tx"/>
                      </a:ext>
                    </a:extLst>
                  </a:hlinkClick>
                </a:rPr>
                <a:t>Lesson 15</a:t>
              </a:r>
              <a:endParaRPr>
                <a:solidFill>
                  <a:schemeClr val="lt1"/>
                </a:solidFill>
                <a:latin typeface="Proxima Nova"/>
                <a:ea typeface="Proxima Nova"/>
                <a:cs typeface="Proxima Nova"/>
                <a:sym typeface="Proxima Nova"/>
              </a:endParaRPr>
            </a:p>
          </p:txBody>
        </p:sp>
        <p:sp>
          <p:nvSpPr>
            <p:cNvPr id="136" name="Google Shape;136;p27"/>
            <p:cNvSpPr/>
            <p:nvPr/>
          </p:nvSpPr>
          <p:spPr>
            <a:xfrm>
              <a:off x="5167039" y="1707523"/>
              <a:ext cx="2391900" cy="1148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7"/>
            <p:cNvSpPr txBox="1"/>
            <p:nvPr/>
          </p:nvSpPr>
          <p:spPr>
            <a:xfrm>
              <a:off x="5167039" y="1707523"/>
              <a:ext cx="2391900" cy="1148100"/>
            </a:xfrm>
            <a:prstGeom prst="rect">
              <a:avLst/>
            </a:prstGeom>
            <a:solidFill>
              <a:schemeClr val="accent4"/>
            </a:solidFill>
            <a:ln cap="flat" cmpd="sng" w="9525">
              <a:solidFill>
                <a:schemeClr val="accent4"/>
              </a:solidFill>
              <a:prstDash val="solid"/>
              <a:round/>
              <a:headEnd len="sm" w="sm" type="none"/>
              <a:tailEnd len="sm" w="sm" type="none"/>
            </a:ln>
          </p:spPr>
          <p:txBody>
            <a:bodyPr anchorCtr="0" anchor="ctr" bIns="165100" lIns="236250" spcFirstLastPara="1" rIns="236250" wrap="square" tIns="165100">
              <a:noAutofit/>
            </a:bodyPr>
            <a:lstStyle/>
            <a:p>
              <a:pPr indent="0" lvl="0" marL="0" marR="0" rtl="0" algn="l">
                <a:lnSpc>
                  <a:spcPct val="90000"/>
                </a:lnSpc>
                <a:spcBef>
                  <a:spcPts val="0"/>
                </a:spcBef>
                <a:spcAft>
                  <a:spcPts val="0"/>
                </a:spcAft>
                <a:buClr>
                  <a:srgbClr val="FFFFFF"/>
                </a:buClr>
                <a:buSzPts val="5800"/>
                <a:buFont typeface="Arial"/>
                <a:buNone/>
              </a:pPr>
              <a:r>
                <a:rPr lang="en" sz="5800">
                  <a:solidFill>
                    <a:srgbClr val="FFFFFF"/>
                  </a:solidFill>
                  <a:latin typeface="Proxima Nova"/>
                  <a:ea typeface="Proxima Nova"/>
                  <a:cs typeface="Proxima Nova"/>
                  <a:sym typeface="Proxima Nova"/>
                </a:rPr>
                <a:t>03</a:t>
              </a:r>
              <a:endParaRPr>
                <a:latin typeface="Proxima Nova"/>
                <a:ea typeface="Proxima Nova"/>
                <a:cs typeface="Proxima Nova"/>
                <a:sym typeface="Proxima Nova"/>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4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329" name="Google Shape;329;p45"/>
          <p:cNvSpPr txBox="1"/>
          <p:nvPr>
            <p:ph type="title"/>
          </p:nvPr>
        </p:nvSpPr>
        <p:spPr>
          <a:xfrm>
            <a:off x="1614438" y="44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330" name="Google Shape;330;p45"/>
          <p:cNvGrpSpPr/>
          <p:nvPr/>
        </p:nvGrpSpPr>
        <p:grpSpPr>
          <a:xfrm>
            <a:off x="628650" y="1508151"/>
            <a:ext cx="8065465" cy="2565816"/>
            <a:chOff x="0" y="531"/>
            <a:chExt cx="10515600" cy="2119283"/>
          </a:xfrm>
        </p:grpSpPr>
        <p:sp>
          <p:nvSpPr>
            <p:cNvPr id="331" name="Google Shape;331;p45"/>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2" name="Google Shape;332;p45"/>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3" name="Google Shape;333;p45"/>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4" name="Google Shape;334;p45"/>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of the Day: Insuperable</a:t>
              </a:r>
              <a:endParaRPr sz="1100">
                <a:solidFill>
                  <a:schemeClr val="lt1"/>
                </a:solidFill>
                <a:latin typeface="Proxima Nova"/>
                <a:ea typeface="Proxima Nova"/>
                <a:cs typeface="Proxima Nova"/>
                <a:sym typeface="Proxima Nova"/>
              </a:endParaRPr>
            </a:p>
          </p:txBody>
        </p:sp>
        <p:sp>
          <p:nvSpPr>
            <p:cNvPr id="335" name="Google Shape;335;p45"/>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6" name="Google Shape;336;p45"/>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7" name="Google Shape;337;p45"/>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8" name="Google Shape;338;p45"/>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 and Discuss Selected Excerpts from ‘Sugar’ by Khalil Gibran Muhammad</a:t>
              </a:r>
              <a:endParaRPr sz="1100">
                <a:solidFill>
                  <a:schemeClr val="lt1"/>
                </a:solidFill>
                <a:latin typeface="Proxima Nova"/>
                <a:ea typeface="Proxima Nova"/>
                <a:cs typeface="Proxima Nova"/>
                <a:sym typeface="Proxima Nova"/>
              </a:endParaRPr>
            </a:p>
          </p:txBody>
        </p:sp>
        <p:sp>
          <p:nvSpPr>
            <p:cNvPr id="339" name="Google Shape;339;p45"/>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0" name="Google Shape;340;p45"/>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1" name="Google Shape;341;p45"/>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2" name="Google Shape;342;p45"/>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the Goals and Elements of Adapting an Oral History into a Monologue</a:t>
              </a:r>
              <a:endParaRPr sz="1100">
                <a:solidFill>
                  <a:schemeClr val="lt1"/>
                </a:solidFill>
                <a:latin typeface="Proxima Nova"/>
                <a:ea typeface="Proxima Nova"/>
                <a:cs typeface="Proxima Nova"/>
                <a:sym typeface="Proxima Nova"/>
              </a:endParaRPr>
            </a:p>
          </p:txBody>
        </p:sp>
        <p:sp>
          <p:nvSpPr>
            <p:cNvPr id="343" name="Google Shape;343;p45"/>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4" name="Google Shape;344;p45"/>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5" name="Google Shape;345;p45"/>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6" name="Google Shape;346;p45"/>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Monologue Writing Activity</a:t>
              </a:r>
              <a:endParaRPr i="1" sz="1100">
                <a:solidFill>
                  <a:schemeClr val="lt1"/>
                </a:solidFill>
                <a:latin typeface="Proxima Nova"/>
                <a:ea typeface="Proxima Nova"/>
                <a:cs typeface="Proxima Nova"/>
                <a:sym typeface="Proxima Nova"/>
              </a:endParaRPr>
            </a:p>
          </p:txBody>
        </p:sp>
      </p:grpSp>
      <p:sp>
        <p:nvSpPr>
          <p:cNvPr id="347" name="Google Shape;347;p45"/>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348" name="Google Shape;348;p45"/>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2" name="Shape 352"/>
        <p:cNvGrpSpPr/>
        <p:nvPr/>
      </p:nvGrpSpPr>
      <p:grpSpPr>
        <a:xfrm>
          <a:off x="0" y="0"/>
          <a:ext cx="0" cy="0"/>
          <a:chOff x="0" y="0"/>
          <a:chExt cx="0" cy="0"/>
        </a:xfrm>
      </p:grpSpPr>
      <p:sp>
        <p:nvSpPr>
          <p:cNvPr id="353" name="Google Shape;353;p4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354" name="Google Shape;354;p46"/>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355" name="Google Shape;355;p46"/>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356" name="Google Shape;356;p46"/>
          <p:cNvSpPr txBox="1"/>
          <p:nvPr/>
        </p:nvSpPr>
        <p:spPr>
          <a:xfrm>
            <a:off x="3679852" y="733350"/>
            <a:ext cx="2210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Adjective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Impossible to overcome</a:t>
            </a:r>
            <a:endParaRPr>
              <a:latin typeface="Proxima Nova"/>
              <a:ea typeface="Proxima Nova"/>
              <a:cs typeface="Proxima Nova"/>
              <a:sym typeface="Proxima Nova"/>
            </a:endParaRPr>
          </a:p>
        </p:txBody>
      </p:sp>
      <p:sp>
        <p:nvSpPr>
          <p:cNvPr id="357" name="Google Shape;357;p46"/>
          <p:cNvSpPr txBox="1"/>
          <p:nvPr/>
        </p:nvSpPr>
        <p:spPr>
          <a:xfrm>
            <a:off x="3679850" y="2837825"/>
            <a:ext cx="22101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“In Europe at that time, refined sugar was a luxury product, the back-breaking toil and dangerous labor required in its manufacture an insuperable barrier to production in anything approaching bulk.” (IU 143)</a:t>
            </a:r>
            <a:endParaRPr>
              <a:latin typeface="Proxima Nova"/>
              <a:ea typeface="Proxima Nova"/>
              <a:cs typeface="Proxima Nova"/>
              <a:sym typeface="Proxima Nova"/>
            </a:endParaRPr>
          </a:p>
        </p:txBody>
      </p:sp>
      <p:pic>
        <p:nvPicPr>
          <p:cNvPr id="358" name="Google Shape;358;p46"/>
          <p:cNvPicPr preferRelativeResize="0"/>
          <p:nvPr/>
        </p:nvPicPr>
        <p:blipFill>
          <a:blip r:embed="rId3">
            <a:alphaModFix/>
          </a:blip>
          <a:stretch>
            <a:fillRect/>
          </a:stretch>
        </p:blipFill>
        <p:spPr>
          <a:xfrm>
            <a:off x="6601425" y="521100"/>
            <a:ext cx="1932975" cy="1932975"/>
          </a:xfrm>
          <a:prstGeom prst="rect">
            <a:avLst/>
          </a:prstGeom>
          <a:noFill/>
          <a:ln>
            <a:noFill/>
          </a:ln>
        </p:spPr>
      </p:pic>
      <p:sp>
        <p:nvSpPr>
          <p:cNvPr id="359" name="Google Shape;359;p46"/>
          <p:cNvSpPr txBox="1"/>
          <p:nvPr/>
        </p:nvSpPr>
        <p:spPr>
          <a:xfrm>
            <a:off x="6276527" y="2991375"/>
            <a:ext cx="221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“In” as a prefix often means “not”</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“Super” as a root means over or more</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“Able” as a suffix makes a word an adjective</a:t>
            </a:r>
            <a:endParaRPr>
              <a:latin typeface="Proxima Nova"/>
              <a:ea typeface="Proxima Nova"/>
              <a:cs typeface="Proxima Nova"/>
              <a:sym typeface="Proxima Nova"/>
            </a:endParaRPr>
          </a:p>
        </p:txBody>
      </p:sp>
      <p:sp>
        <p:nvSpPr>
          <p:cNvPr id="360" name="Google Shape;36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46"/>
          <p:cNvSpPr txBox="1"/>
          <p:nvPr/>
        </p:nvSpPr>
        <p:spPr>
          <a:xfrm>
            <a:off x="293275" y="1945025"/>
            <a:ext cx="3000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latin typeface="Proxima Nova"/>
                <a:ea typeface="Proxima Nova"/>
                <a:cs typeface="Proxima Nova"/>
                <a:sym typeface="Proxima Nova"/>
              </a:rPr>
              <a:t>Word of the Day</a:t>
            </a:r>
            <a:endParaRPr/>
          </a:p>
        </p:txBody>
      </p:sp>
      <p:sp>
        <p:nvSpPr>
          <p:cNvPr id="362" name="Google Shape;362;p46"/>
          <p:cNvSpPr txBox="1"/>
          <p:nvPr/>
        </p:nvSpPr>
        <p:spPr>
          <a:xfrm>
            <a:off x="5306325" y="2345225"/>
            <a:ext cx="15999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insuperable</a:t>
            </a:r>
            <a:endParaRPr sz="2000">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68" name="Google Shape;368;p47"/>
          <p:cNvPicPr preferRelativeResize="0"/>
          <p:nvPr/>
        </p:nvPicPr>
        <p:blipFill>
          <a:blip r:embed="rId3">
            <a:alphaModFix/>
          </a:blip>
          <a:stretch>
            <a:fillRect/>
          </a:stretch>
        </p:blipFill>
        <p:spPr>
          <a:xfrm>
            <a:off x="3362019" y="0"/>
            <a:ext cx="3861681" cy="5143500"/>
          </a:xfrm>
          <a:prstGeom prst="rect">
            <a:avLst/>
          </a:prstGeom>
          <a:noFill/>
          <a:ln>
            <a:noFill/>
          </a:ln>
        </p:spPr>
      </p:pic>
      <p:pic>
        <p:nvPicPr>
          <p:cNvPr id="369" name="Google Shape;369;p47"/>
          <p:cNvPicPr preferRelativeResize="0"/>
          <p:nvPr/>
        </p:nvPicPr>
        <p:blipFill>
          <a:blip r:embed="rId4">
            <a:alphaModFix/>
          </a:blip>
          <a:stretch>
            <a:fillRect/>
          </a:stretch>
        </p:blipFill>
        <p:spPr>
          <a:xfrm>
            <a:off x="168325" y="2542125"/>
            <a:ext cx="3132725" cy="1174775"/>
          </a:xfrm>
          <a:prstGeom prst="rect">
            <a:avLst/>
          </a:prstGeom>
          <a:noFill/>
          <a:ln>
            <a:noFill/>
          </a:ln>
        </p:spPr>
      </p:pic>
      <p:sp>
        <p:nvSpPr>
          <p:cNvPr id="370" name="Google Shape;370;p47"/>
          <p:cNvSpPr txBox="1"/>
          <p:nvPr>
            <p:ph type="title"/>
          </p:nvPr>
        </p:nvSpPr>
        <p:spPr>
          <a:xfrm>
            <a:off x="311700" y="137950"/>
            <a:ext cx="2528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i="1" lang="en" sz="2220"/>
              <a:t>How does this text begin?  Where is the hook, the background, and the thesis?</a:t>
            </a:r>
            <a:endParaRPr i="1" sz="2220"/>
          </a:p>
        </p:txBody>
      </p:sp>
      <p:pic>
        <p:nvPicPr>
          <p:cNvPr id="371" name="Google Shape;371;p47"/>
          <p:cNvPicPr preferRelativeResize="0"/>
          <p:nvPr/>
        </p:nvPicPr>
        <p:blipFill>
          <a:blip r:embed="rId5">
            <a:alphaModFix/>
          </a:blip>
          <a:stretch>
            <a:fillRect/>
          </a:stretch>
        </p:blipFill>
        <p:spPr>
          <a:xfrm>
            <a:off x="7223700" y="-28176"/>
            <a:ext cx="1920300" cy="2275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was reading an informational text like for you?</a:t>
            </a:r>
            <a:endParaRPr/>
          </a:p>
        </p:txBody>
      </p:sp>
      <p:sp>
        <p:nvSpPr>
          <p:cNvPr id="377" name="Google Shape;377;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What was your experience of reading?</a:t>
            </a:r>
            <a:endParaRPr/>
          </a:p>
          <a:p>
            <a:pPr indent="-342900" lvl="0" marL="457200" rtl="0" algn="l">
              <a:spcBef>
                <a:spcPts val="0"/>
              </a:spcBef>
              <a:spcAft>
                <a:spcPts val="0"/>
              </a:spcAft>
              <a:buSzPts val="1800"/>
              <a:buChar char="-"/>
            </a:pPr>
            <a:r>
              <a:rPr lang="en"/>
              <a:t>How did this text differ from the monologues?  Consider the opening, the content, and how it tells a story.</a:t>
            </a:r>
            <a:endParaRPr/>
          </a:p>
          <a:p>
            <a:pPr indent="-342900" lvl="0" marL="457200" rtl="0" algn="l">
              <a:spcBef>
                <a:spcPts val="0"/>
              </a:spcBef>
              <a:spcAft>
                <a:spcPts val="0"/>
              </a:spcAft>
              <a:buSzPts val="1800"/>
              <a:buChar char="-"/>
            </a:pPr>
            <a:r>
              <a:rPr lang="en"/>
              <a:t>Did anything in this article surprise you?</a:t>
            </a:r>
            <a:endParaRPr/>
          </a:p>
        </p:txBody>
      </p:sp>
      <p:sp>
        <p:nvSpPr>
          <p:cNvPr id="378" name="Google Shape;378;p4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379" name="Google Shape;379;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Close read </a:t>
            </a:r>
            <a:endParaRPr/>
          </a:p>
        </p:txBody>
      </p:sp>
      <p:sp>
        <p:nvSpPr>
          <p:cNvPr id="385" name="Google Shape;385;p49"/>
          <p:cNvSpPr txBox="1"/>
          <p:nvPr>
            <p:ph idx="1" type="body"/>
          </p:nvPr>
        </p:nvSpPr>
        <p:spPr>
          <a:xfrm>
            <a:off x="311700" y="1389600"/>
            <a:ext cx="44787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What is powerful about this section?</a:t>
            </a:r>
            <a:endParaRPr sz="1600"/>
          </a:p>
          <a:p>
            <a:pPr indent="0" lvl="0" marL="0" rtl="0" algn="l">
              <a:spcBef>
                <a:spcPts val="1200"/>
              </a:spcBef>
              <a:spcAft>
                <a:spcPts val="0"/>
              </a:spcAft>
              <a:buNone/>
            </a:pPr>
            <a:r>
              <a:rPr lang="en" sz="1600"/>
              <a:t>Why?</a:t>
            </a:r>
            <a:endParaRPr sz="1600"/>
          </a:p>
          <a:p>
            <a:pPr indent="0" lvl="0" marL="0" rtl="0" algn="l">
              <a:spcBef>
                <a:spcPts val="1200"/>
              </a:spcBef>
              <a:spcAft>
                <a:spcPts val="0"/>
              </a:spcAft>
              <a:buNone/>
            </a:pPr>
            <a:r>
              <a:rPr lang="en" sz="1600"/>
              <a:t>What is the purpose of this section?</a:t>
            </a:r>
            <a:endParaRPr sz="1600"/>
          </a:p>
          <a:p>
            <a:pPr indent="0" lvl="0" marL="0" rtl="0" algn="l">
              <a:spcBef>
                <a:spcPts val="1200"/>
              </a:spcBef>
              <a:spcAft>
                <a:spcPts val="0"/>
              </a:spcAft>
              <a:buNone/>
            </a:pPr>
            <a:r>
              <a:rPr lang="en" sz="1600"/>
              <a:t>How do you know?</a:t>
            </a:r>
            <a:endParaRPr sz="1600"/>
          </a:p>
          <a:p>
            <a:pPr indent="0" lvl="0" marL="0" rtl="0" algn="l">
              <a:spcBef>
                <a:spcPts val="1200"/>
              </a:spcBef>
              <a:spcAft>
                <a:spcPts val="1200"/>
              </a:spcAft>
              <a:buNone/>
            </a:pPr>
            <a:r>
              <a:rPr lang="en" sz="1600"/>
              <a:t>How does this </a:t>
            </a:r>
            <a:r>
              <a:rPr b="1" lang="en" sz="1600"/>
              <a:t>nonfiction article </a:t>
            </a:r>
            <a:r>
              <a:rPr lang="en" sz="1600"/>
              <a:t>use narrative similarly to the monologues and plays we have been reading?</a:t>
            </a:r>
            <a:endParaRPr sz="1600"/>
          </a:p>
        </p:txBody>
      </p:sp>
      <p:sp>
        <p:nvSpPr>
          <p:cNvPr id="386" name="Google Shape;38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87" name="Google Shape;387;p49"/>
          <p:cNvPicPr preferRelativeResize="0"/>
          <p:nvPr/>
        </p:nvPicPr>
        <p:blipFill>
          <a:blip r:embed="rId3">
            <a:alphaModFix/>
          </a:blip>
          <a:stretch>
            <a:fillRect/>
          </a:stretch>
        </p:blipFill>
        <p:spPr>
          <a:xfrm>
            <a:off x="4995669" y="0"/>
            <a:ext cx="2024381" cy="5143500"/>
          </a:xfrm>
          <a:prstGeom prst="rect">
            <a:avLst/>
          </a:prstGeom>
          <a:noFill/>
          <a:ln>
            <a:noFill/>
          </a:ln>
        </p:spPr>
      </p:pic>
      <p:pic>
        <p:nvPicPr>
          <p:cNvPr id="388" name="Google Shape;388;p49"/>
          <p:cNvPicPr preferRelativeResize="0"/>
          <p:nvPr/>
        </p:nvPicPr>
        <p:blipFill>
          <a:blip r:embed="rId4">
            <a:alphaModFix/>
          </a:blip>
          <a:stretch>
            <a:fillRect/>
          </a:stretch>
        </p:blipFill>
        <p:spPr>
          <a:xfrm>
            <a:off x="7020050" y="0"/>
            <a:ext cx="2123950" cy="989977"/>
          </a:xfrm>
          <a:prstGeom prst="rect">
            <a:avLst/>
          </a:prstGeom>
          <a:noFill/>
          <a:ln>
            <a:noFill/>
          </a:ln>
        </p:spPr>
      </p:pic>
      <p:pic>
        <p:nvPicPr>
          <p:cNvPr id="389" name="Google Shape;389;p49"/>
          <p:cNvPicPr preferRelativeResize="0"/>
          <p:nvPr/>
        </p:nvPicPr>
        <p:blipFill>
          <a:blip r:embed="rId5">
            <a:alphaModFix/>
          </a:blip>
          <a:stretch>
            <a:fillRect/>
          </a:stretch>
        </p:blipFill>
        <p:spPr>
          <a:xfrm>
            <a:off x="7020050" y="913775"/>
            <a:ext cx="2123950" cy="2759331"/>
          </a:xfrm>
          <a:prstGeom prst="rect">
            <a:avLst/>
          </a:prstGeom>
          <a:noFill/>
          <a:ln>
            <a:noFill/>
          </a:ln>
        </p:spPr>
      </p:pic>
      <p:pic>
        <p:nvPicPr>
          <p:cNvPr id="390" name="Google Shape;390;p49"/>
          <p:cNvPicPr preferRelativeResize="0"/>
          <p:nvPr/>
        </p:nvPicPr>
        <p:blipFill rotWithShape="1">
          <a:blip r:embed="rId6">
            <a:alphaModFix/>
          </a:blip>
          <a:srcRect b="33230" l="0" r="0" t="0"/>
          <a:stretch/>
        </p:blipFill>
        <p:spPr>
          <a:xfrm>
            <a:off x="7005825" y="3623750"/>
            <a:ext cx="2123950" cy="15743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0"/>
          <p:cNvSpPr txBox="1"/>
          <p:nvPr>
            <p:ph idx="1" type="body"/>
          </p:nvPr>
        </p:nvSpPr>
        <p:spPr>
          <a:xfrm>
            <a:off x="311700" y="933750"/>
            <a:ext cx="2145000" cy="3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Do you feel that this text is restorative? Does it create a shared past, meaning, or understanding? </a:t>
            </a:r>
            <a:endParaRPr sz="1600"/>
          </a:p>
          <a:p>
            <a:pPr indent="0" lvl="0" marL="0" rtl="0" algn="l">
              <a:spcBef>
                <a:spcPts val="1200"/>
              </a:spcBef>
              <a:spcAft>
                <a:spcPts val="0"/>
              </a:spcAft>
              <a:buNone/>
            </a:pPr>
            <a:r>
              <a:rPr lang="en" sz="1600"/>
              <a:t>(Acknowledgement of harm, or empowerment through truth and/or validation)</a:t>
            </a:r>
            <a:endParaRPr sz="1600"/>
          </a:p>
          <a:p>
            <a:pPr indent="0" lvl="0" marL="0" rtl="0" algn="l">
              <a:spcBef>
                <a:spcPts val="1200"/>
              </a:spcBef>
              <a:spcAft>
                <a:spcPts val="0"/>
              </a:spcAft>
              <a:buNone/>
            </a:pPr>
            <a:r>
              <a:t/>
            </a:r>
            <a:endParaRPr sz="1600"/>
          </a:p>
          <a:p>
            <a:pPr indent="0" lvl="0" marL="0" rtl="0" algn="l">
              <a:spcBef>
                <a:spcPts val="1200"/>
              </a:spcBef>
              <a:spcAft>
                <a:spcPts val="1200"/>
              </a:spcAft>
              <a:buNone/>
            </a:pPr>
            <a:r>
              <a:t/>
            </a:r>
            <a:endParaRPr sz="1600"/>
          </a:p>
        </p:txBody>
      </p:sp>
      <p:sp>
        <p:nvSpPr>
          <p:cNvPr id="396" name="Google Shape;396;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7" name="Google Shape;397;p50"/>
          <p:cNvPicPr preferRelativeResize="0"/>
          <p:nvPr/>
        </p:nvPicPr>
        <p:blipFill>
          <a:blip r:embed="rId3">
            <a:alphaModFix/>
          </a:blip>
          <a:stretch>
            <a:fillRect/>
          </a:stretch>
        </p:blipFill>
        <p:spPr>
          <a:xfrm>
            <a:off x="6937650" y="152400"/>
            <a:ext cx="2173390" cy="4838700"/>
          </a:xfrm>
          <a:prstGeom prst="rect">
            <a:avLst/>
          </a:prstGeom>
          <a:noFill/>
          <a:ln>
            <a:noFill/>
          </a:ln>
        </p:spPr>
      </p:pic>
      <p:pic>
        <p:nvPicPr>
          <p:cNvPr id="398" name="Google Shape;398;p50"/>
          <p:cNvPicPr preferRelativeResize="0"/>
          <p:nvPr/>
        </p:nvPicPr>
        <p:blipFill>
          <a:blip r:embed="rId4">
            <a:alphaModFix/>
          </a:blip>
          <a:stretch>
            <a:fillRect/>
          </a:stretch>
        </p:blipFill>
        <p:spPr>
          <a:xfrm>
            <a:off x="4716450" y="698330"/>
            <a:ext cx="2145000" cy="3746845"/>
          </a:xfrm>
          <a:prstGeom prst="rect">
            <a:avLst/>
          </a:prstGeom>
          <a:noFill/>
          <a:ln>
            <a:noFill/>
          </a:ln>
        </p:spPr>
      </p:pic>
      <p:pic>
        <p:nvPicPr>
          <p:cNvPr id="399" name="Google Shape;399;p50"/>
          <p:cNvPicPr preferRelativeResize="0"/>
          <p:nvPr/>
        </p:nvPicPr>
        <p:blipFill>
          <a:blip r:embed="rId5">
            <a:alphaModFix/>
          </a:blip>
          <a:stretch>
            <a:fillRect/>
          </a:stretch>
        </p:blipFill>
        <p:spPr>
          <a:xfrm>
            <a:off x="2543050" y="1040496"/>
            <a:ext cx="2173400" cy="1893204"/>
          </a:xfrm>
          <a:prstGeom prst="rect">
            <a:avLst/>
          </a:prstGeom>
          <a:noFill/>
          <a:ln>
            <a:noFill/>
          </a:ln>
        </p:spPr>
      </p:pic>
      <p:pic>
        <p:nvPicPr>
          <p:cNvPr id="400" name="Google Shape;400;p50"/>
          <p:cNvPicPr preferRelativeResize="0"/>
          <p:nvPr/>
        </p:nvPicPr>
        <p:blipFill>
          <a:blip r:embed="rId6">
            <a:alphaModFix/>
          </a:blip>
          <a:stretch>
            <a:fillRect/>
          </a:stretch>
        </p:blipFill>
        <p:spPr>
          <a:xfrm>
            <a:off x="2587105" y="706275"/>
            <a:ext cx="2129345" cy="4008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Monologue Work Time</a:t>
            </a:r>
            <a:endParaRPr/>
          </a:p>
        </p:txBody>
      </p:sp>
      <p:sp>
        <p:nvSpPr>
          <p:cNvPr id="406" name="Google Shape;406;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main goal of adaptation is keeping the </a:t>
            </a:r>
            <a:r>
              <a:rPr i="1" lang="en" u="sng"/>
              <a:t>words and spirit</a:t>
            </a:r>
            <a:r>
              <a:rPr lang="en"/>
              <a:t> of the oral history </a:t>
            </a:r>
            <a:r>
              <a:rPr b="1" lang="en"/>
              <a:t>intact</a:t>
            </a:r>
            <a:endParaRPr b="1"/>
          </a:p>
          <a:p>
            <a:pPr indent="-342900" lvl="0" marL="457200" rtl="0" algn="l">
              <a:spcBef>
                <a:spcPts val="0"/>
              </a:spcBef>
              <a:spcAft>
                <a:spcPts val="0"/>
              </a:spcAft>
              <a:buSzPts val="1800"/>
              <a:buChar char="●"/>
            </a:pPr>
            <a:r>
              <a:rPr lang="en"/>
              <a:t>Elements that can be utilized to achieve said goal</a:t>
            </a:r>
            <a:endParaRPr/>
          </a:p>
          <a:p>
            <a:pPr indent="-317500" lvl="1" marL="914400" rtl="0" algn="l">
              <a:spcBef>
                <a:spcPts val="0"/>
              </a:spcBef>
              <a:spcAft>
                <a:spcPts val="0"/>
              </a:spcAft>
              <a:buSzPts val="1400"/>
              <a:buChar char="○"/>
            </a:pPr>
            <a:r>
              <a:rPr lang="en"/>
              <a:t>Dialect</a:t>
            </a:r>
            <a:endParaRPr/>
          </a:p>
          <a:p>
            <a:pPr indent="-317500" lvl="1" marL="914400" rtl="0" algn="l">
              <a:spcBef>
                <a:spcPts val="0"/>
              </a:spcBef>
              <a:spcAft>
                <a:spcPts val="0"/>
              </a:spcAft>
              <a:buSzPts val="1400"/>
              <a:buChar char="○"/>
            </a:pPr>
            <a:r>
              <a:rPr lang="en"/>
              <a:t>Ellipses (...)</a:t>
            </a:r>
            <a:endParaRPr/>
          </a:p>
          <a:p>
            <a:pPr indent="-317500" lvl="1" marL="914400" rtl="0" algn="l">
              <a:spcBef>
                <a:spcPts val="0"/>
              </a:spcBef>
              <a:spcAft>
                <a:spcPts val="0"/>
              </a:spcAft>
              <a:buSzPts val="1400"/>
              <a:buChar char="○"/>
            </a:pPr>
            <a:r>
              <a:rPr lang="en"/>
              <a:t>Dashes (--)</a:t>
            </a:r>
            <a:endParaRPr/>
          </a:p>
          <a:p>
            <a:pPr indent="-317500" lvl="1" marL="914400" rtl="0" algn="l">
              <a:spcBef>
                <a:spcPts val="0"/>
              </a:spcBef>
              <a:spcAft>
                <a:spcPts val="0"/>
              </a:spcAft>
              <a:buSzPts val="1400"/>
              <a:buChar char="○"/>
            </a:pPr>
            <a:r>
              <a:rPr lang="en"/>
              <a:t>Stage Directions (Before or during monologue)</a:t>
            </a:r>
            <a:endParaRPr/>
          </a:p>
          <a:p>
            <a:pPr indent="-317500" lvl="1" marL="914400" rtl="0" algn="l">
              <a:spcBef>
                <a:spcPts val="0"/>
              </a:spcBef>
              <a:spcAft>
                <a:spcPts val="0"/>
              </a:spcAft>
              <a:buSzPts val="1400"/>
              <a:buChar char="○"/>
            </a:pPr>
            <a:r>
              <a:rPr i="1" lang="en"/>
              <a:t>Italicized</a:t>
            </a:r>
            <a:r>
              <a:rPr lang="en"/>
              <a:t> text</a:t>
            </a:r>
            <a:endParaRPr/>
          </a:p>
          <a:p>
            <a:pPr indent="-342900" lvl="0" marL="457200" rtl="0" algn="l">
              <a:spcBef>
                <a:spcPts val="0"/>
              </a:spcBef>
              <a:spcAft>
                <a:spcPts val="0"/>
              </a:spcAft>
              <a:buSzPts val="1800"/>
              <a:buChar char="●"/>
            </a:pPr>
            <a:r>
              <a:rPr lang="en"/>
              <a:t>Work to create a </a:t>
            </a:r>
            <a:r>
              <a:rPr b="1" lang="en"/>
              <a:t>300-500 word monologue </a:t>
            </a:r>
            <a:r>
              <a:rPr lang="en"/>
              <a:t>with a </a:t>
            </a:r>
            <a:r>
              <a:rPr b="1" lang="en"/>
              <a:t>beginning, middle, and end.  </a:t>
            </a:r>
            <a:r>
              <a:rPr lang="en"/>
              <a:t>It should </a:t>
            </a:r>
            <a:r>
              <a:rPr b="1" lang="en"/>
              <a:t>reflect </a:t>
            </a:r>
            <a:r>
              <a:rPr lang="en"/>
              <a:t>on an event or inequity.</a:t>
            </a:r>
            <a:endParaRPr/>
          </a:p>
          <a:p>
            <a:pPr indent="0" lvl="0" marL="0" rtl="0" algn="l">
              <a:spcBef>
                <a:spcPts val="1200"/>
              </a:spcBef>
              <a:spcAft>
                <a:spcPts val="1200"/>
              </a:spcAft>
              <a:buNone/>
            </a:pPr>
            <a:r>
              <a:t/>
            </a:r>
            <a:endParaRPr/>
          </a:p>
        </p:txBody>
      </p:sp>
      <p:sp>
        <p:nvSpPr>
          <p:cNvPr id="407" name="Google Shape;407;p5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08" name="Google Shape;408;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414" name="Google Shape;414;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a:t>
            </a:r>
            <a:endParaRPr b="1"/>
          </a:p>
          <a:p>
            <a:pPr indent="-342900" lvl="0" marL="457200" rtl="0" algn="l">
              <a:spcBef>
                <a:spcPts val="1200"/>
              </a:spcBef>
              <a:spcAft>
                <a:spcPts val="0"/>
              </a:spcAft>
              <a:buSzPts val="1800"/>
              <a:buChar char="●"/>
            </a:pPr>
            <a:r>
              <a:rPr lang="en"/>
              <a:t>Read ‘A Tree Out of the Ground’ from </a:t>
            </a:r>
            <a:r>
              <a:rPr i="1" lang="en"/>
              <a:t>Notes From the Field</a:t>
            </a:r>
            <a:endParaRPr b="1" i="1"/>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Finish writing your monologue.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b="1"/>
          </a:p>
        </p:txBody>
      </p:sp>
      <p:sp>
        <p:nvSpPr>
          <p:cNvPr id="415" name="Google Shape;415;p5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416" name="Google Shape;416;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3"/>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15</a:t>
            </a:r>
            <a:endParaRPr sz="5600"/>
          </a:p>
        </p:txBody>
      </p:sp>
      <p:sp>
        <p:nvSpPr>
          <p:cNvPr id="422" name="Google Shape;42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sp>
        <p:nvSpPr>
          <p:cNvPr id="427" name="Google Shape;427;p54"/>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8" name="Google Shape;428;p54"/>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29" name="Google Shape;429;p54"/>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0" name="Google Shape;430;p54"/>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431" name="Google Shape;431;p54"/>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432" name="Google Shape;432;p54"/>
          <p:cNvSpPr txBox="1"/>
          <p:nvPr>
            <p:ph idx="1" type="body"/>
          </p:nvPr>
        </p:nvSpPr>
        <p:spPr>
          <a:xfrm>
            <a:off x="3751025" y="150420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learn and practice the process of adapting an oral history interview into a monologue.  </a:t>
            </a:r>
            <a:endParaRPr sz="2200">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1"/>
              </a:solidFill>
            </a:endParaRPr>
          </a:p>
          <a:p>
            <a:pPr indent="-63500" lvl="0" marL="177800" rtl="0" algn="l">
              <a:lnSpc>
                <a:spcPct val="90000"/>
              </a:lnSpc>
              <a:spcBef>
                <a:spcPts val="800"/>
              </a:spcBef>
              <a:spcAft>
                <a:spcPts val="1200"/>
              </a:spcAft>
              <a:buClr>
                <a:schemeClr val="dk1"/>
              </a:buClr>
              <a:buSzPts val="1800"/>
              <a:buNone/>
            </a:pPr>
            <a:r>
              <a:t/>
            </a:r>
            <a:endParaRPr sz="1800"/>
          </a:p>
        </p:txBody>
      </p:sp>
      <p:sp>
        <p:nvSpPr>
          <p:cNvPr id="433" name="Google Shape;433;p54"/>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8"/>
          <p:cNvSpPr txBox="1"/>
          <p:nvPr>
            <p:ph type="title"/>
          </p:nvPr>
        </p:nvSpPr>
        <p:spPr>
          <a:xfrm>
            <a:off x="510450" y="2057400"/>
            <a:ext cx="8123100" cy="778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600"/>
              <a:t>Lesson 13</a:t>
            </a:r>
            <a:endParaRPr sz="5600"/>
          </a:p>
        </p:txBody>
      </p:sp>
      <p:sp>
        <p:nvSpPr>
          <p:cNvPr id="143" name="Google Shape;14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55"/>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439" name="Google Shape;439;p55"/>
          <p:cNvSpPr txBox="1"/>
          <p:nvPr>
            <p:ph type="title"/>
          </p:nvPr>
        </p:nvSpPr>
        <p:spPr>
          <a:xfrm>
            <a:off x="1614438" y="44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440" name="Google Shape;440;p55"/>
          <p:cNvGrpSpPr/>
          <p:nvPr/>
        </p:nvGrpSpPr>
        <p:grpSpPr>
          <a:xfrm>
            <a:off x="628650" y="1369625"/>
            <a:ext cx="8065465" cy="3050681"/>
            <a:chOff x="0" y="531"/>
            <a:chExt cx="10515600" cy="3234738"/>
          </a:xfrm>
        </p:grpSpPr>
        <p:sp>
          <p:nvSpPr>
            <p:cNvPr id="441" name="Google Shape;441;p55"/>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2" name="Google Shape;442;p55"/>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3" name="Google Shape;443;p55"/>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4" name="Google Shape;444;p55"/>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the Word of the Day</a:t>
              </a:r>
              <a:endParaRPr sz="1100">
                <a:solidFill>
                  <a:schemeClr val="lt1"/>
                </a:solidFill>
                <a:latin typeface="Proxima Nova"/>
                <a:ea typeface="Proxima Nova"/>
                <a:cs typeface="Proxima Nova"/>
                <a:sym typeface="Proxima Nova"/>
              </a:endParaRPr>
            </a:p>
          </p:txBody>
        </p:sp>
        <p:sp>
          <p:nvSpPr>
            <p:cNvPr id="445" name="Google Shape;445;p55"/>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6" name="Google Shape;446;p55"/>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7" name="Google Shape;447;p55"/>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8" name="Google Shape;448;p55"/>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 the Elements of Adaptation and the Process of Adapting an Oral History into a Monologue</a:t>
              </a:r>
              <a:endParaRPr sz="1100">
                <a:solidFill>
                  <a:schemeClr val="lt1"/>
                </a:solidFill>
                <a:latin typeface="Proxima Nova"/>
                <a:ea typeface="Proxima Nova"/>
                <a:cs typeface="Proxima Nova"/>
                <a:sym typeface="Proxima Nova"/>
              </a:endParaRPr>
            </a:p>
          </p:txBody>
        </p:sp>
        <p:sp>
          <p:nvSpPr>
            <p:cNvPr id="449" name="Google Shape;449;p55"/>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0" name="Google Shape;450;p55"/>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1" name="Google Shape;451;p55"/>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2" name="Google Shape;452;p55"/>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Whole Group Analysis of Anna Deavere Smith’s ‘A Tree Out of the Ground’</a:t>
              </a:r>
              <a:endParaRPr sz="1100">
                <a:solidFill>
                  <a:schemeClr val="lt1"/>
                </a:solidFill>
                <a:latin typeface="Proxima Nova"/>
                <a:ea typeface="Proxima Nova"/>
                <a:cs typeface="Proxima Nova"/>
                <a:sym typeface="Proxima Nova"/>
              </a:endParaRPr>
            </a:p>
          </p:txBody>
        </p:sp>
        <p:sp>
          <p:nvSpPr>
            <p:cNvPr id="453" name="Google Shape;453;p55"/>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4" name="Google Shape;454;p55"/>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5" name="Google Shape;455;p55"/>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6" name="Google Shape;456;p55"/>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Small Group Analysis of Anna Deavere Smith’s ‘Brother’</a:t>
              </a:r>
              <a:endParaRPr i="1" sz="1100">
                <a:solidFill>
                  <a:schemeClr val="lt1"/>
                </a:solidFill>
                <a:latin typeface="Proxima Nova"/>
                <a:ea typeface="Proxima Nova"/>
                <a:cs typeface="Proxima Nova"/>
                <a:sym typeface="Proxima Nova"/>
              </a:endParaRPr>
            </a:p>
          </p:txBody>
        </p:sp>
        <p:sp>
          <p:nvSpPr>
            <p:cNvPr id="457" name="Google Shape;457;p55"/>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8" name="Google Shape;458;p55"/>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59" name="Google Shape;459;p55"/>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0" name="Google Shape;460;p55"/>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Formative 5 Revisions</a:t>
              </a:r>
              <a:endParaRPr i="1" sz="1100">
                <a:solidFill>
                  <a:schemeClr val="lt1"/>
                </a:solidFill>
                <a:latin typeface="Proxima Nova"/>
                <a:ea typeface="Proxima Nova"/>
                <a:cs typeface="Proxima Nova"/>
                <a:sym typeface="Proxima Nova"/>
              </a:endParaRPr>
            </a:p>
          </p:txBody>
        </p:sp>
        <p:sp>
          <p:nvSpPr>
            <p:cNvPr id="461" name="Google Shape;461;p55"/>
            <p:cNvSpPr/>
            <p:nvPr/>
          </p:nvSpPr>
          <p:spPr>
            <a:xfrm>
              <a:off x="0" y="2789169"/>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2" name="Google Shape;462;p55"/>
            <p:cNvSpPr/>
            <p:nvPr/>
          </p:nvSpPr>
          <p:spPr>
            <a:xfrm>
              <a:off x="134970" y="2889560"/>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3" name="Google Shape;463;p55"/>
            <p:cNvSpPr/>
            <p:nvPr/>
          </p:nvSpPr>
          <p:spPr>
            <a:xfrm>
              <a:off x="515340" y="2789169"/>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64" name="Google Shape;464;p55"/>
            <p:cNvSpPr txBox="1"/>
            <p:nvPr/>
          </p:nvSpPr>
          <p:spPr>
            <a:xfrm>
              <a:off x="515340" y="2789169"/>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Introduction to Journal Prompt #5</a:t>
              </a:r>
              <a:endParaRPr sz="1100">
                <a:solidFill>
                  <a:schemeClr val="lt1"/>
                </a:solidFill>
                <a:latin typeface="Proxima Nova"/>
                <a:ea typeface="Proxima Nova"/>
                <a:cs typeface="Proxima Nova"/>
                <a:sym typeface="Proxima Nova"/>
              </a:endParaRPr>
            </a:p>
          </p:txBody>
        </p:sp>
      </p:grpSp>
      <p:sp>
        <p:nvSpPr>
          <p:cNvPr id="465" name="Google Shape;465;p55"/>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466" name="Google Shape;466;p55"/>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0" name="Shape 470"/>
        <p:cNvGrpSpPr/>
        <p:nvPr/>
      </p:nvGrpSpPr>
      <p:grpSpPr>
        <a:xfrm>
          <a:off x="0" y="0"/>
          <a:ext cx="0" cy="0"/>
          <a:chOff x="0" y="0"/>
          <a:chExt cx="0" cy="0"/>
        </a:xfrm>
      </p:grpSpPr>
      <p:sp>
        <p:nvSpPr>
          <p:cNvPr id="471" name="Google Shape;471;p56"/>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472" name="Google Shape;472;p56"/>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473" name="Google Shape;473;p56"/>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474" name="Google Shape;474;p56"/>
          <p:cNvSpPr txBox="1"/>
          <p:nvPr/>
        </p:nvSpPr>
        <p:spPr>
          <a:xfrm>
            <a:off x="3679852" y="733350"/>
            <a:ext cx="2210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Between two different subject areas; using ideas, concepts, and skills from one area expertise in another</a:t>
            </a:r>
            <a:endParaRPr>
              <a:latin typeface="Proxima Nova"/>
              <a:ea typeface="Proxima Nova"/>
              <a:cs typeface="Proxima Nova"/>
              <a:sym typeface="Proxima Nova"/>
            </a:endParaRPr>
          </a:p>
        </p:txBody>
      </p:sp>
      <p:sp>
        <p:nvSpPr>
          <p:cNvPr id="475" name="Google Shape;475;p56"/>
          <p:cNvSpPr txBox="1"/>
          <p:nvPr/>
        </p:nvSpPr>
        <p:spPr>
          <a:xfrm>
            <a:off x="3679852" y="2991375"/>
            <a:ext cx="221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Example sentence</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In our interdisciplinary unit, we are using skills and work products from government as the basis for a dramatic monologue in English.</a:t>
            </a:r>
            <a:endParaRPr>
              <a:latin typeface="Proxima Nova"/>
              <a:ea typeface="Proxima Nova"/>
              <a:cs typeface="Proxima Nova"/>
              <a:sym typeface="Proxima Nova"/>
            </a:endParaRPr>
          </a:p>
        </p:txBody>
      </p:sp>
      <p:sp>
        <p:nvSpPr>
          <p:cNvPr id="476" name="Google Shape;476;p56"/>
          <p:cNvSpPr txBox="1"/>
          <p:nvPr/>
        </p:nvSpPr>
        <p:spPr>
          <a:xfrm>
            <a:off x="6276527" y="2991375"/>
            <a:ext cx="221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What skills have you used across disciplines?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What have you used in English from Social Studies?</a:t>
            </a:r>
            <a:endParaRPr>
              <a:latin typeface="Proxima Nova"/>
              <a:ea typeface="Proxima Nova"/>
              <a:cs typeface="Proxima Nova"/>
              <a:sym typeface="Proxima Nova"/>
            </a:endParaRPr>
          </a:p>
        </p:txBody>
      </p:sp>
      <p:sp>
        <p:nvSpPr>
          <p:cNvPr id="477" name="Google Shape;477;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78" name="Google Shape;478;p56"/>
          <p:cNvPicPr preferRelativeResize="0"/>
          <p:nvPr/>
        </p:nvPicPr>
        <p:blipFill>
          <a:blip r:embed="rId3">
            <a:alphaModFix/>
          </a:blip>
          <a:stretch>
            <a:fillRect/>
          </a:stretch>
        </p:blipFill>
        <p:spPr>
          <a:xfrm>
            <a:off x="6849300" y="425655"/>
            <a:ext cx="2104925" cy="2092883"/>
          </a:xfrm>
          <a:prstGeom prst="rect">
            <a:avLst/>
          </a:prstGeom>
          <a:noFill/>
          <a:ln>
            <a:noFill/>
          </a:ln>
        </p:spPr>
      </p:pic>
      <p:sp>
        <p:nvSpPr>
          <p:cNvPr id="479" name="Google Shape;479;p56"/>
          <p:cNvSpPr txBox="1"/>
          <p:nvPr/>
        </p:nvSpPr>
        <p:spPr>
          <a:xfrm>
            <a:off x="293275" y="1945025"/>
            <a:ext cx="3000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dk1"/>
                </a:solidFill>
                <a:latin typeface="Proxima Nova"/>
                <a:ea typeface="Proxima Nova"/>
                <a:cs typeface="Proxima Nova"/>
                <a:sym typeface="Proxima Nova"/>
              </a:rPr>
              <a:t>Word of the Day</a:t>
            </a:r>
            <a:endParaRPr/>
          </a:p>
        </p:txBody>
      </p:sp>
      <p:sp>
        <p:nvSpPr>
          <p:cNvPr id="480" name="Google Shape;480;p56"/>
          <p:cNvSpPr txBox="1"/>
          <p:nvPr/>
        </p:nvSpPr>
        <p:spPr>
          <a:xfrm>
            <a:off x="4925325" y="2345225"/>
            <a:ext cx="24297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Proxima Nova"/>
                <a:ea typeface="Proxima Nova"/>
                <a:cs typeface="Proxima Nova"/>
                <a:sym typeface="Proxima Nova"/>
              </a:rPr>
              <a:t>interdisciplinary</a:t>
            </a:r>
            <a:endParaRPr sz="2000">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7"/>
          <p:cNvSpPr txBox="1"/>
          <p:nvPr>
            <p:ph type="title"/>
          </p:nvPr>
        </p:nvSpPr>
        <p:spPr>
          <a:xfrm>
            <a:off x="311700" y="304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goes into adaptation? What decisions have to be made to transform an oral history into a monologue?</a:t>
            </a:r>
            <a:endParaRPr/>
          </a:p>
        </p:txBody>
      </p:sp>
      <p:sp>
        <p:nvSpPr>
          <p:cNvPr id="486" name="Google Shape;486;p57"/>
          <p:cNvSpPr txBox="1"/>
          <p:nvPr>
            <p:ph idx="1" type="body"/>
          </p:nvPr>
        </p:nvSpPr>
        <p:spPr>
          <a:xfrm>
            <a:off x="311700" y="13048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main goal of adaptation is keeping the </a:t>
            </a:r>
            <a:r>
              <a:rPr i="1" lang="en" u="sng"/>
              <a:t>words and spirit</a:t>
            </a:r>
            <a:r>
              <a:rPr lang="en"/>
              <a:t> of the oral history </a:t>
            </a:r>
            <a:r>
              <a:rPr b="1" lang="en"/>
              <a:t>intact</a:t>
            </a:r>
            <a:endParaRPr b="1"/>
          </a:p>
          <a:p>
            <a:pPr indent="-342900" lvl="0" marL="457200" rtl="0" algn="l">
              <a:spcBef>
                <a:spcPts val="0"/>
              </a:spcBef>
              <a:spcAft>
                <a:spcPts val="0"/>
              </a:spcAft>
              <a:buSzPts val="1800"/>
              <a:buChar char="●"/>
            </a:pPr>
            <a:r>
              <a:rPr lang="en"/>
              <a:t>Elements that can be utilized to achieve said goal</a:t>
            </a:r>
            <a:endParaRPr/>
          </a:p>
          <a:p>
            <a:pPr indent="-317500" lvl="1" marL="914400" rtl="0" algn="l">
              <a:spcBef>
                <a:spcPts val="0"/>
              </a:spcBef>
              <a:spcAft>
                <a:spcPts val="0"/>
              </a:spcAft>
              <a:buSzPts val="1400"/>
              <a:buChar char="○"/>
            </a:pPr>
            <a:r>
              <a:rPr lang="en"/>
              <a:t>Dialect</a:t>
            </a:r>
            <a:endParaRPr/>
          </a:p>
          <a:p>
            <a:pPr indent="-317500" lvl="1" marL="914400" rtl="0" algn="l">
              <a:spcBef>
                <a:spcPts val="0"/>
              </a:spcBef>
              <a:spcAft>
                <a:spcPts val="0"/>
              </a:spcAft>
              <a:buSzPts val="1400"/>
              <a:buChar char="○"/>
            </a:pPr>
            <a:r>
              <a:rPr lang="en"/>
              <a:t>Ellipses (...)</a:t>
            </a:r>
            <a:endParaRPr/>
          </a:p>
          <a:p>
            <a:pPr indent="-317500" lvl="1" marL="914400" rtl="0" algn="l">
              <a:spcBef>
                <a:spcPts val="0"/>
              </a:spcBef>
              <a:spcAft>
                <a:spcPts val="0"/>
              </a:spcAft>
              <a:buSzPts val="1400"/>
              <a:buChar char="○"/>
            </a:pPr>
            <a:r>
              <a:rPr lang="en"/>
              <a:t>Dashes (--)</a:t>
            </a:r>
            <a:endParaRPr/>
          </a:p>
          <a:p>
            <a:pPr indent="-317500" lvl="1" marL="914400" rtl="0" algn="l">
              <a:spcBef>
                <a:spcPts val="0"/>
              </a:spcBef>
              <a:spcAft>
                <a:spcPts val="0"/>
              </a:spcAft>
              <a:buSzPts val="1400"/>
              <a:buChar char="○"/>
            </a:pPr>
            <a:r>
              <a:rPr lang="en"/>
              <a:t>Stage Directions (Before or during monologue)</a:t>
            </a:r>
            <a:endParaRPr/>
          </a:p>
          <a:p>
            <a:pPr indent="-317500" lvl="1" marL="914400" rtl="0" algn="l">
              <a:spcBef>
                <a:spcPts val="0"/>
              </a:spcBef>
              <a:spcAft>
                <a:spcPts val="0"/>
              </a:spcAft>
              <a:buSzPts val="1400"/>
              <a:buChar char="○"/>
            </a:pPr>
            <a:r>
              <a:rPr i="1" lang="en"/>
              <a:t>Italicized</a:t>
            </a:r>
            <a:r>
              <a:rPr lang="en"/>
              <a:t> text</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What is the effect of each element? Why might you use each while adapting?</a:t>
            </a:r>
            <a:endParaRPr/>
          </a:p>
        </p:txBody>
      </p:sp>
      <p:pic>
        <p:nvPicPr>
          <p:cNvPr id="487" name="Google Shape;487;p57"/>
          <p:cNvPicPr preferRelativeResize="0"/>
          <p:nvPr/>
        </p:nvPicPr>
        <p:blipFill>
          <a:blip r:embed="rId3">
            <a:alphaModFix/>
          </a:blip>
          <a:stretch>
            <a:fillRect/>
          </a:stretch>
        </p:blipFill>
        <p:spPr>
          <a:xfrm>
            <a:off x="6817175" y="2151400"/>
            <a:ext cx="1418550" cy="1418550"/>
          </a:xfrm>
          <a:prstGeom prst="rect">
            <a:avLst/>
          </a:prstGeom>
          <a:noFill/>
          <a:ln>
            <a:noFill/>
          </a:ln>
        </p:spPr>
      </p:pic>
      <p:sp>
        <p:nvSpPr>
          <p:cNvPr id="488" name="Google Shape;488;p57"/>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Practice adapting this into a monologue, together.</a:t>
            </a:r>
            <a:endParaRPr/>
          </a:p>
        </p:txBody>
      </p:sp>
      <p:sp>
        <p:nvSpPr>
          <p:cNvPr id="494" name="Google Shape;494;p58"/>
          <p:cNvSpPr txBox="1"/>
          <p:nvPr>
            <p:ph idx="1" type="body"/>
          </p:nvPr>
        </p:nvSpPr>
        <p:spPr>
          <a:xfrm>
            <a:off x="311700" y="771475"/>
            <a:ext cx="6611400" cy="41769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Butler: In 1925 – how old were you in 1925? You were twenty years old?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And still going to school.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Butler: And still going to school. How many of your brothers and sister finished school?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I ain’t got but one sister no way, but Ethel and [Harley] finished school. And Lester, he didn’t finish [indiscernible].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Butler: Were you required to finish school in your family? Was that emphasized? Was school an important thing?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Well people then, you know, they stopped their children for - to do different kind of work - jobs, you know. Like – well, if Momma going to wash today she wants you to bring that water up and everything and it just kept you away from school maybe that day. Or maybe two days you might have to do something else. So, you know they did just like they wanted in other words.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Butler: You didn’t have to go to school? Nobody bothered you if you didn’t go?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No, but that came up later though that we had to go to school. It was later that they had to send their children to school. The whites continued, but the coloreds didn’t.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Butler: They continued going to school?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Yeah, white did, never stopped. But they had better conveniences than what we had, you see, for to keep that child in school. We had to stop to do this and do that, you know. Butler: [Indiscernible]?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Which the parents should have been doing - after later years, then they had to do it right on just the same because they made a change in the schools.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Butler: Right.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Uh huh. And so therefore – well, at that time then I was growing older and older and so I had to work.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Butler: You found time for – </a:t>
            </a:r>
            <a:endParaRPr sz="1052">
              <a:solidFill>
                <a:srgbClr val="000000"/>
              </a:solidFill>
              <a:latin typeface="Arial"/>
              <a:ea typeface="Arial"/>
              <a:cs typeface="Arial"/>
              <a:sym typeface="Arial"/>
            </a:endParaRPr>
          </a:p>
          <a:p>
            <a:pPr indent="0" lvl="0" marL="0" rtl="0" algn="l">
              <a:lnSpc>
                <a:spcPct val="105000"/>
              </a:lnSpc>
              <a:spcBef>
                <a:spcPts val="0"/>
              </a:spcBef>
              <a:spcAft>
                <a:spcPts val="0"/>
              </a:spcAft>
              <a:buSzPts val="852"/>
              <a:buNone/>
            </a:pPr>
            <a:r>
              <a:rPr lang="en" sz="1052">
                <a:solidFill>
                  <a:srgbClr val="000000"/>
                </a:solidFill>
                <a:latin typeface="Arial"/>
                <a:ea typeface="Arial"/>
                <a:cs typeface="Arial"/>
                <a:sym typeface="Arial"/>
              </a:rPr>
              <a:t>Mrs. Royster: Working. </a:t>
            </a:r>
            <a:endParaRPr sz="1595"/>
          </a:p>
        </p:txBody>
      </p:sp>
      <p:sp>
        <p:nvSpPr>
          <p:cNvPr id="495" name="Google Shape;495;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96" name="Google Shape;496;p58"/>
          <p:cNvSpPr txBox="1"/>
          <p:nvPr/>
        </p:nvSpPr>
        <p:spPr>
          <a:xfrm>
            <a:off x="6898625" y="1072575"/>
            <a:ext cx="2096400" cy="3130800"/>
          </a:xfrm>
          <a:prstGeom prst="rect">
            <a:avLst/>
          </a:prstGeom>
          <a:solidFill>
            <a:schemeClr val="lt2"/>
          </a:solidFill>
          <a:ln>
            <a:noFill/>
          </a:ln>
        </p:spPr>
        <p:txBody>
          <a:bodyPr anchorCtr="0" anchor="t" bIns="91425" lIns="91425" spcFirstLastPara="1" rIns="91425" wrap="square" tIns="91425">
            <a:spAutoFit/>
          </a:bodyPr>
          <a:lstStyle/>
          <a:p>
            <a:pPr indent="-304800" lvl="0" marL="342900" rtl="0" algn="l">
              <a:lnSpc>
                <a:spcPct val="115000"/>
              </a:lnSpc>
              <a:spcBef>
                <a:spcPts val="0"/>
              </a:spcBef>
              <a:spcAft>
                <a:spcPts val="0"/>
              </a:spcAft>
              <a:buClr>
                <a:schemeClr val="accent3"/>
              </a:buClr>
              <a:buSzPts val="1200"/>
              <a:buFont typeface="Proxima Nova"/>
              <a:buChar char="●"/>
            </a:pPr>
            <a:r>
              <a:rPr lang="en" sz="1200">
                <a:solidFill>
                  <a:schemeClr val="accent3"/>
                </a:solidFill>
                <a:latin typeface="Proxima Nova"/>
                <a:ea typeface="Proxima Nova"/>
                <a:cs typeface="Proxima Nova"/>
                <a:sym typeface="Proxima Nova"/>
              </a:rPr>
              <a:t>The main goal of adaptation is keeping the </a:t>
            </a:r>
            <a:r>
              <a:rPr i="1" lang="en" sz="1200" u="sng">
                <a:solidFill>
                  <a:schemeClr val="accent3"/>
                </a:solidFill>
                <a:latin typeface="Proxima Nova"/>
                <a:ea typeface="Proxima Nova"/>
                <a:cs typeface="Proxima Nova"/>
                <a:sym typeface="Proxima Nova"/>
              </a:rPr>
              <a:t>words and spirit</a:t>
            </a:r>
            <a:r>
              <a:rPr lang="en" sz="1200">
                <a:solidFill>
                  <a:schemeClr val="accent3"/>
                </a:solidFill>
                <a:latin typeface="Proxima Nova"/>
                <a:ea typeface="Proxima Nova"/>
                <a:cs typeface="Proxima Nova"/>
                <a:sym typeface="Proxima Nova"/>
              </a:rPr>
              <a:t> of the oral history </a:t>
            </a:r>
            <a:r>
              <a:rPr b="1" lang="en" sz="1200">
                <a:solidFill>
                  <a:schemeClr val="accent3"/>
                </a:solidFill>
                <a:latin typeface="Proxima Nova"/>
                <a:ea typeface="Proxima Nova"/>
                <a:cs typeface="Proxima Nova"/>
                <a:sym typeface="Proxima Nova"/>
              </a:rPr>
              <a:t>intact</a:t>
            </a:r>
            <a:endParaRPr b="1" sz="1200">
              <a:solidFill>
                <a:schemeClr val="accent3"/>
              </a:solidFill>
              <a:latin typeface="Proxima Nova"/>
              <a:ea typeface="Proxima Nova"/>
              <a:cs typeface="Proxima Nova"/>
              <a:sym typeface="Proxima Nova"/>
            </a:endParaRPr>
          </a:p>
          <a:p>
            <a:pPr indent="-304800" lvl="0" marL="342900" rtl="0" algn="l">
              <a:lnSpc>
                <a:spcPct val="115000"/>
              </a:lnSpc>
              <a:spcBef>
                <a:spcPts val="0"/>
              </a:spcBef>
              <a:spcAft>
                <a:spcPts val="0"/>
              </a:spcAft>
              <a:buClr>
                <a:schemeClr val="accent3"/>
              </a:buClr>
              <a:buSzPts val="1200"/>
              <a:buFont typeface="Proxima Nova"/>
              <a:buChar char="●"/>
            </a:pPr>
            <a:r>
              <a:rPr lang="en" sz="1200">
                <a:solidFill>
                  <a:schemeClr val="accent3"/>
                </a:solidFill>
                <a:latin typeface="Proxima Nova"/>
                <a:ea typeface="Proxima Nova"/>
                <a:cs typeface="Proxima Nova"/>
                <a:sym typeface="Proxima Nova"/>
              </a:rPr>
              <a:t>Elements that can be utilized to achieve said goal</a:t>
            </a:r>
            <a:endParaRPr sz="1200">
              <a:solidFill>
                <a:schemeClr val="accent3"/>
              </a:solidFill>
              <a:latin typeface="Proxima Nova"/>
              <a:ea typeface="Proxima Nova"/>
              <a:cs typeface="Proxima Nova"/>
              <a:sym typeface="Proxima Nova"/>
            </a:endParaRPr>
          </a:p>
          <a:p>
            <a:pPr indent="-304800" lvl="1" marL="685800" rtl="0" algn="l">
              <a:lnSpc>
                <a:spcPct val="115000"/>
              </a:lnSpc>
              <a:spcBef>
                <a:spcPts val="0"/>
              </a:spcBef>
              <a:spcAft>
                <a:spcPts val="0"/>
              </a:spcAft>
              <a:buClr>
                <a:schemeClr val="accent3"/>
              </a:buClr>
              <a:buSzPts val="1200"/>
              <a:buFont typeface="Proxima Nova"/>
              <a:buChar char="○"/>
            </a:pPr>
            <a:r>
              <a:rPr lang="en" sz="1200">
                <a:solidFill>
                  <a:schemeClr val="accent3"/>
                </a:solidFill>
                <a:latin typeface="Proxima Nova"/>
                <a:ea typeface="Proxima Nova"/>
                <a:cs typeface="Proxima Nova"/>
                <a:sym typeface="Proxima Nova"/>
              </a:rPr>
              <a:t>Dialect</a:t>
            </a:r>
            <a:endParaRPr sz="1200">
              <a:solidFill>
                <a:schemeClr val="accent3"/>
              </a:solidFill>
              <a:latin typeface="Proxima Nova"/>
              <a:ea typeface="Proxima Nova"/>
              <a:cs typeface="Proxima Nova"/>
              <a:sym typeface="Proxima Nova"/>
            </a:endParaRPr>
          </a:p>
          <a:p>
            <a:pPr indent="-304800" lvl="1" marL="685800" rtl="0" algn="l">
              <a:lnSpc>
                <a:spcPct val="115000"/>
              </a:lnSpc>
              <a:spcBef>
                <a:spcPts val="0"/>
              </a:spcBef>
              <a:spcAft>
                <a:spcPts val="0"/>
              </a:spcAft>
              <a:buClr>
                <a:schemeClr val="accent3"/>
              </a:buClr>
              <a:buSzPts val="1200"/>
              <a:buFont typeface="Proxima Nova"/>
              <a:buChar char="○"/>
            </a:pPr>
            <a:r>
              <a:rPr lang="en" sz="1200">
                <a:solidFill>
                  <a:schemeClr val="accent3"/>
                </a:solidFill>
                <a:latin typeface="Proxima Nova"/>
                <a:ea typeface="Proxima Nova"/>
                <a:cs typeface="Proxima Nova"/>
                <a:sym typeface="Proxima Nova"/>
              </a:rPr>
              <a:t>Ellipses (...)</a:t>
            </a:r>
            <a:endParaRPr sz="1200">
              <a:solidFill>
                <a:schemeClr val="accent3"/>
              </a:solidFill>
              <a:latin typeface="Proxima Nova"/>
              <a:ea typeface="Proxima Nova"/>
              <a:cs typeface="Proxima Nova"/>
              <a:sym typeface="Proxima Nova"/>
            </a:endParaRPr>
          </a:p>
          <a:p>
            <a:pPr indent="-304800" lvl="1" marL="685800" rtl="0" algn="l">
              <a:lnSpc>
                <a:spcPct val="115000"/>
              </a:lnSpc>
              <a:spcBef>
                <a:spcPts val="0"/>
              </a:spcBef>
              <a:spcAft>
                <a:spcPts val="0"/>
              </a:spcAft>
              <a:buClr>
                <a:schemeClr val="accent3"/>
              </a:buClr>
              <a:buSzPts val="1200"/>
              <a:buFont typeface="Proxima Nova"/>
              <a:buChar char="○"/>
            </a:pPr>
            <a:r>
              <a:rPr lang="en" sz="1200">
                <a:solidFill>
                  <a:schemeClr val="accent3"/>
                </a:solidFill>
                <a:latin typeface="Proxima Nova"/>
                <a:ea typeface="Proxima Nova"/>
                <a:cs typeface="Proxima Nova"/>
                <a:sym typeface="Proxima Nova"/>
              </a:rPr>
              <a:t>Dashes (--)</a:t>
            </a:r>
            <a:endParaRPr sz="1200">
              <a:solidFill>
                <a:schemeClr val="accent3"/>
              </a:solidFill>
              <a:latin typeface="Proxima Nova"/>
              <a:ea typeface="Proxima Nova"/>
              <a:cs typeface="Proxima Nova"/>
              <a:sym typeface="Proxima Nova"/>
            </a:endParaRPr>
          </a:p>
          <a:p>
            <a:pPr indent="-304800" lvl="1" marL="685800" rtl="0" algn="l">
              <a:lnSpc>
                <a:spcPct val="115000"/>
              </a:lnSpc>
              <a:spcBef>
                <a:spcPts val="0"/>
              </a:spcBef>
              <a:spcAft>
                <a:spcPts val="0"/>
              </a:spcAft>
              <a:buClr>
                <a:schemeClr val="accent3"/>
              </a:buClr>
              <a:buSzPts val="1200"/>
              <a:buFont typeface="Proxima Nova"/>
              <a:buChar char="○"/>
            </a:pPr>
            <a:r>
              <a:rPr lang="en" sz="1200">
                <a:solidFill>
                  <a:schemeClr val="accent3"/>
                </a:solidFill>
                <a:latin typeface="Proxima Nova"/>
                <a:ea typeface="Proxima Nova"/>
                <a:cs typeface="Proxima Nova"/>
                <a:sym typeface="Proxima Nova"/>
              </a:rPr>
              <a:t>Stage Directions (Before or during monologue)</a:t>
            </a:r>
            <a:endParaRPr sz="1200">
              <a:solidFill>
                <a:schemeClr val="accent3"/>
              </a:solidFill>
              <a:latin typeface="Proxima Nova"/>
              <a:ea typeface="Proxima Nova"/>
              <a:cs typeface="Proxima Nova"/>
              <a:sym typeface="Proxima Nova"/>
            </a:endParaRPr>
          </a:p>
          <a:p>
            <a:pPr indent="-304800" lvl="1" marL="685800" rtl="0" algn="l">
              <a:lnSpc>
                <a:spcPct val="115000"/>
              </a:lnSpc>
              <a:spcBef>
                <a:spcPts val="0"/>
              </a:spcBef>
              <a:spcAft>
                <a:spcPts val="0"/>
              </a:spcAft>
              <a:buClr>
                <a:schemeClr val="accent3"/>
              </a:buClr>
              <a:buSzPts val="1200"/>
              <a:buFont typeface="Proxima Nova"/>
              <a:buChar char="○"/>
            </a:pPr>
            <a:r>
              <a:rPr i="1" lang="en" sz="1200">
                <a:solidFill>
                  <a:schemeClr val="accent3"/>
                </a:solidFill>
                <a:latin typeface="Proxima Nova"/>
                <a:ea typeface="Proxima Nova"/>
                <a:cs typeface="Proxima Nova"/>
                <a:sym typeface="Proxima Nova"/>
              </a:rPr>
              <a:t>Italicized</a:t>
            </a:r>
            <a:r>
              <a:rPr lang="en" sz="1200">
                <a:solidFill>
                  <a:schemeClr val="accent3"/>
                </a:solidFill>
                <a:latin typeface="Proxima Nova"/>
                <a:ea typeface="Proxima Nova"/>
                <a:cs typeface="Proxima Nova"/>
                <a:sym typeface="Proxima Nova"/>
              </a:rPr>
              <a:t> text</a:t>
            </a:r>
            <a:endParaRPr sz="1200">
              <a:latin typeface="Proxima Nova"/>
              <a:ea typeface="Proxima Nova"/>
              <a:cs typeface="Proxima Nova"/>
              <a:sym typeface="Proxima Nova"/>
            </a:endParaRPr>
          </a:p>
        </p:txBody>
      </p:sp>
      <p:sp>
        <p:nvSpPr>
          <p:cNvPr id="497" name="Google Shape;497;p58"/>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9"/>
          <p:cNvSpPr txBox="1"/>
          <p:nvPr>
            <p:ph type="title"/>
          </p:nvPr>
        </p:nvSpPr>
        <p:spPr>
          <a:xfrm>
            <a:off x="-12" y="274875"/>
            <a:ext cx="9144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return to Deavere Smith’s </a:t>
            </a:r>
            <a:r>
              <a:rPr i="1" lang="en"/>
              <a:t>Notes from the Field</a:t>
            </a:r>
            <a:r>
              <a:rPr lang="en"/>
              <a:t> to consider creative choices in adaptation</a:t>
            </a:r>
            <a:endParaRPr/>
          </a:p>
        </p:txBody>
      </p:sp>
      <p:pic>
        <p:nvPicPr>
          <p:cNvPr id="503" name="Google Shape;503;p59"/>
          <p:cNvPicPr preferRelativeResize="0"/>
          <p:nvPr/>
        </p:nvPicPr>
        <p:blipFill>
          <a:blip r:embed="rId3">
            <a:alphaModFix/>
          </a:blip>
          <a:stretch>
            <a:fillRect/>
          </a:stretch>
        </p:blipFill>
        <p:spPr>
          <a:xfrm>
            <a:off x="4633312" y="847575"/>
            <a:ext cx="4435825" cy="3939275"/>
          </a:xfrm>
          <a:prstGeom prst="rect">
            <a:avLst/>
          </a:prstGeom>
          <a:noFill/>
          <a:ln>
            <a:noFill/>
          </a:ln>
        </p:spPr>
      </p:pic>
      <p:sp>
        <p:nvSpPr>
          <p:cNvPr id="504" name="Google Shape;504;p59"/>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0"/>
          <p:cNvSpPr txBox="1"/>
          <p:nvPr>
            <p:ph type="title"/>
          </p:nvPr>
        </p:nvSpPr>
        <p:spPr>
          <a:xfrm>
            <a:off x="155850" y="260650"/>
            <a:ext cx="8832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analyze the choices Deavere Smith made in </a:t>
            </a:r>
            <a:r>
              <a:rPr i="1" lang="en"/>
              <a:t>adaptation</a:t>
            </a:r>
            <a:endParaRPr i="1"/>
          </a:p>
        </p:txBody>
      </p:sp>
      <p:pic>
        <p:nvPicPr>
          <p:cNvPr id="510" name="Google Shape;510;p60"/>
          <p:cNvPicPr preferRelativeResize="0"/>
          <p:nvPr/>
        </p:nvPicPr>
        <p:blipFill>
          <a:blip r:embed="rId3">
            <a:alphaModFix/>
          </a:blip>
          <a:stretch>
            <a:fillRect/>
          </a:stretch>
        </p:blipFill>
        <p:spPr>
          <a:xfrm>
            <a:off x="71900" y="979725"/>
            <a:ext cx="5510750" cy="3969875"/>
          </a:xfrm>
          <a:prstGeom prst="rect">
            <a:avLst/>
          </a:prstGeom>
          <a:noFill/>
          <a:ln>
            <a:noFill/>
          </a:ln>
        </p:spPr>
      </p:pic>
      <p:sp>
        <p:nvSpPr>
          <p:cNvPr id="511" name="Google Shape;511;p60"/>
          <p:cNvSpPr txBox="1"/>
          <p:nvPr/>
        </p:nvSpPr>
        <p:spPr>
          <a:xfrm>
            <a:off x="6300100" y="1061350"/>
            <a:ext cx="2622900" cy="3417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Proxima Nova"/>
                <a:ea typeface="Proxima Nova"/>
                <a:cs typeface="Proxima Nova"/>
                <a:sym typeface="Proxima Nova"/>
              </a:rPr>
              <a:t>How does Deavere Smith use stage directions? Why?</a:t>
            </a:r>
            <a:endParaRPr sz="1500">
              <a:latin typeface="Proxima Nova"/>
              <a:ea typeface="Proxima Nova"/>
              <a:cs typeface="Proxima Nova"/>
              <a:sym typeface="Proxima Nova"/>
            </a:endParaRPr>
          </a:p>
          <a:p>
            <a:pPr indent="0" lvl="0" marL="0" rtl="0" algn="l">
              <a:spcBef>
                <a:spcPts val="0"/>
              </a:spcBef>
              <a:spcAft>
                <a:spcPts val="0"/>
              </a:spcAft>
              <a:buNone/>
            </a:pPr>
            <a:r>
              <a:t/>
            </a:r>
            <a:endParaRPr sz="1500">
              <a:latin typeface="Proxima Nova"/>
              <a:ea typeface="Proxima Nova"/>
              <a:cs typeface="Proxima Nova"/>
              <a:sym typeface="Proxima Nova"/>
            </a:endParaRPr>
          </a:p>
          <a:p>
            <a:pPr indent="0" lvl="0" marL="0" rtl="0" algn="l">
              <a:spcBef>
                <a:spcPts val="0"/>
              </a:spcBef>
              <a:spcAft>
                <a:spcPts val="0"/>
              </a:spcAft>
              <a:buNone/>
            </a:pPr>
            <a:r>
              <a:rPr lang="en" sz="1500">
                <a:latin typeface="Proxima Nova"/>
                <a:ea typeface="Proxima Nova"/>
                <a:cs typeface="Proxima Nova"/>
                <a:sym typeface="Proxima Nova"/>
              </a:rPr>
              <a:t>How do you learn about Stephanie Williams directly and indirectly?</a:t>
            </a:r>
            <a:endParaRPr sz="1500">
              <a:latin typeface="Proxima Nova"/>
              <a:ea typeface="Proxima Nova"/>
              <a:cs typeface="Proxima Nova"/>
              <a:sym typeface="Proxima Nova"/>
            </a:endParaRPr>
          </a:p>
          <a:p>
            <a:pPr indent="0" lvl="0" marL="0" rtl="0" algn="l">
              <a:spcBef>
                <a:spcPts val="0"/>
              </a:spcBef>
              <a:spcAft>
                <a:spcPts val="0"/>
              </a:spcAft>
              <a:buNone/>
            </a:pPr>
            <a:r>
              <a:t/>
            </a:r>
            <a:endParaRPr sz="1500">
              <a:latin typeface="Proxima Nova"/>
              <a:ea typeface="Proxima Nova"/>
              <a:cs typeface="Proxima Nova"/>
              <a:sym typeface="Proxima Nova"/>
            </a:endParaRPr>
          </a:p>
          <a:p>
            <a:pPr indent="0" lvl="0" marL="0" rtl="0" algn="l">
              <a:spcBef>
                <a:spcPts val="0"/>
              </a:spcBef>
              <a:spcAft>
                <a:spcPts val="0"/>
              </a:spcAft>
              <a:buNone/>
            </a:pPr>
            <a:r>
              <a:rPr lang="en" sz="1500">
                <a:latin typeface="Proxima Nova"/>
                <a:ea typeface="Proxima Nova"/>
                <a:cs typeface="Proxima Nova"/>
                <a:sym typeface="Proxima Nova"/>
              </a:rPr>
              <a:t>What do you notice about the way sentences are constructed? How are you able to figure out Deavere Smith’s delivery? (Remember, the monologue text is a script for performance!)</a:t>
            </a:r>
            <a:endParaRPr sz="1500">
              <a:latin typeface="Proxima Nova"/>
              <a:ea typeface="Proxima Nova"/>
              <a:cs typeface="Proxima Nova"/>
              <a:sym typeface="Proxima Nova"/>
            </a:endParaRPr>
          </a:p>
        </p:txBody>
      </p:sp>
      <p:sp>
        <p:nvSpPr>
          <p:cNvPr id="512" name="Google Shape;512;p60"/>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1"/>
          <p:cNvSpPr txBox="1"/>
          <p:nvPr>
            <p:ph type="title"/>
          </p:nvPr>
        </p:nvSpPr>
        <p:spPr>
          <a:xfrm>
            <a:off x="311700" y="281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Continue analyzing Deavere Smith’s choices in </a:t>
            </a:r>
            <a:r>
              <a:rPr i="1" lang="en"/>
              <a:t>adaptation</a:t>
            </a:r>
            <a:endParaRPr i="1"/>
          </a:p>
        </p:txBody>
      </p:sp>
      <p:pic>
        <p:nvPicPr>
          <p:cNvPr id="518" name="Google Shape;518;p61"/>
          <p:cNvPicPr preferRelativeResize="0"/>
          <p:nvPr/>
        </p:nvPicPr>
        <p:blipFill>
          <a:blip r:embed="rId3">
            <a:alphaModFix/>
          </a:blip>
          <a:stretch>
            <a:fillRect/>
          </a:stretch>
        </p:blipFill>
        <p:spPr>
          <a:xfrm>
            <a:off x="122975" y="1243450"/>
            <a:ext cx="6021024" cy="3479499"/>
          </a:xfrm>
          <a:prstGeom prst="rect">
            <a:avLst/>
          </a:prstGeom>
          <a:noFill/>
          <a:ln>
            <a:noFill/>
          </a:ln>
        </p:spPr>
      </p:pic>
      <p:sp>
        <p:nvSpPr>
          <p:cNvPr id="519" name="Google Shape;519;p61"/>
          <p:cNvSpPr txBox="1"/>
          <p:nvPr/>
        </p:nvSpPr>
        <p:spPr>
          <a:xfrm>
            <a:off x="6251700" y="1274700"/>
            <a:ext cx="2724900" cy="3417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Proxima Nova"/>
                <a:ea typeface="Proxima Nova"/>
                <a:cs typeface="Proxima Nova"/>
                <a:sym typeface="Proxima Nova"/>
              </a:rPr>
              <a:t>How does Deavere Smith use stage directions? Why?</a:t>
            </a:r>
            <a:endParaRPr sz="1500">
              <a:latin typeface="Proxima Nova"/>
              <a:ea typeface="Proxima Nova"/>
              <a:cs typeface="Proxima Nova"/>
              <a:sym typeface="Proxima Nova"/>
            </a:endParaRPr>
          </a:p>
          <a:p>
            <a:pPr indent="0" lvl="0" marL="0" rtl="0" algn="l">
              <a:spcBef>
                <a:spcPts val="0"/>
              </a:spcBef>
              <a:spcAft>
                <a:spcPts val="0"/>
              </a:spcAft>
              <a:buNone/>
            </a:pPr>
            <a:r>
              <a:t/>
            </a:r>
            <a:endParaRPr sz="1500">
              <a:latin typeface="Proxima Nova"/>
              <a:ea typeface="Proxima Nova"/>
              <a:cs typeface="Proxima Nova"/>
              <a:sym typeface="Proxima Nova"/>
            </a:endParaRPr>
          </a:p>
          <a:p>
            <a:pPr indent="0" lvl="0" marL="0" rtl="0" algn="l">
              <a:spcBef>
                <a:spcPts val="0"/>
              </a:spcBef>
              <a:spcAft>
                <a:spcPts val="0"/>
              </a:spcAft>
              <a:buNone/>
            </a:pPr>
            <a:r>
              <a:rPr lang="en" sz="1500">
                <a:latin typeface="Proxima Nova"/>
                <a:ea typeface="Proxima Nova"/>
                <a:cs typeface="Proxima Nova"/>
                <a:sym typeface="Proxima Nova"/>
              </a:rPr>
              <a:t>How do you learn about Stephanie Williams directly and indirectly?</a:t>
            </a:r>
            <a:endParaRPr sz="1500">
              <a:latin typeface="Proxima Nova"/>
              <a:ea typeface="Proxima Nova"/>
              <a:cs typeface="Proxima Nova"/>
              <a:sym typeface="Proxima Nova"/>
            </a:endParaRPr>
          </a:p>
          <a:p>
            <a:pPr indent="0" lvl="0" marL="0" rtl="0" algn="l">
              <a:spcBef>
                <a:spcPts val="0"/>
              </a:spcBef>
              <a:spcAft>
                <a:spcPts val="0"/>
              </a:spcAft>
              <a:buNone/>
            </a:pPr>
            <a:r>
              <a:t/>
            </a:r>
            <a:endParaRPr sz="1500">
              <a:latin typeface="Proxima Nova"/>
              <a:ea typeface="Proxima Nova"/>
              <a:cs typeface="Proxima Nova"/>
              <a:sym typeface="Proxima Nova"/>
            </a:endParaRPr>
          </a:p>
          <a:p>
            <a:pPr indent="0" lvl="0" marL="0" rtl="0" algn="l">
              <a:spcBef>
                <a:spcPts val="0"/>
              </a:spcBef>
              <a:spcAft>
                <a:spcPts val="0"/>
              </a:spcAft>
              <a:buNone/>
            </a:pPr>
            <a:r>
              <a:rPr lang="en" sz="1500">
                <a:latin typeface="Proxima Nova"/>
                <a:ea typeface="Proxima Nova"/>
                <a:cs typeface="Proxima Nova"/>
                <a:sym typeface="Proxima Nova"/>
              </a:rPr>
              <a:t>What do you notice about the way sentences are constructed? How are you able to figure out Deavere Smith’s delivery? (Remember, the monologue text is a script for performance!)</a:t>
            </a:r>
            <a:endParaRPr sz="1500">
              <a:latin typeface="Proxima Nova"/>
              <a:ea typeface="Proxima Nova"/>
              <a:cs typeface="Proxima Nova"/>
              <a:sym typeface="Proxima Nova"/>
            </a:endParaRPr>
          </a:p>
        </p:txBody>
      </p:sp>
      <p:sp>
        <p:nvSpPr>
          <p:cNvPr id="520" name="Google Shape;520;p61"/>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2"/>
          <p:cNvSpPr txBox="1"/>
          <p:nvPr>
            <p:ph type="title"/>
          </p:nvPr>
        </p:nvSpPr>
        <p:spPr>
          <a:xfrm>
            <a:off x="0" y="199425"/>
            <a:ext cx="914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t>Congressman John Lewis “Brother” from Deavere Smith’s </a:t>
            </a:r>
            <a:r>
              <a:rPr i="1" lang="en" sz="2020"/>
              <a:t>Notes from the Field</a:t>
            </a:r>
            <a:endParaRPr i="1" sz="2020"/>
          </a:p>
        </p:txBody>
      </p:sp>
      <p:pic>
        <p:nvPicPr>
          <p:cNvPr id="526" name="Google Shape;526;p62"/>
          <p:cNvPicPr preferRelativeResize="0"/>
          <p:nvPr/>
        </p:nvPicPr>
        <p:blipFill>
          <a:blip r:embed="rId3">
            <a:alphaModFix/>
          </a:blip>
          <a:stretch>
            <a:fillRect/>
          </a:stretch>
        </p:blipFill>
        <p:spPr>
          <a:xfrm>
            <a:off x="0" y="827100"/>
            <a:ext cx="5490474" cy="2771575"/>
          </a:xfrm>
          <a:prstGeom prst="rect">
            <a:avLst/>
          </a:prstGeom>
          <a:noFill/>
          <a:ln>
            <a:noFill/>
          </a:ln>
        </p:spPr>
      </p:pic>
      <p:sp>
        <p:nvSpPr>
          <p:cNvPr id="527" name="Google Shape;527;p62"/>
          <p:cNvSpPr txBox="1"/>
          <p:nvPr/>
        </p:nvSpPr>
        <p:spPr>
          <a:xfrm>
            <a:off x="91888" y="3730400"/>
            <a:ext cx="5306700" cy="12621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roxima Nova"/>
                <a:ea typeface="Proxima Nova"/>
                <a:cs typeface="Proxima Nova"/>
                <a:sym typeface="Proxima Nova"/>
              </a:rPr>
              <a:t>Read </a:t>
            </a:r>
            <a:r>
              <a:rPr lang="en">
                <a:latin typeface="Proxima Nova"/>
                <a:ea typeface="Proxima Nova"/>
                <a:cs typeface="Proxima Nova"/>
                <a:sym typeface="Proxima Nova"/>
              </a:rPr>
              <a:t>the excerpt and notice how Deavere Smith adapts an oral history/interview</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What specific, textual decisions does she make in her adaptation?</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What effect do said decisions have on you, the audience?</a:t>
            </a:r>
            <a:endParaRPr>
              <a:latin typeface="Proxima Nova"/>
              <a:ea typeface="Proxima Nova"/>
              <a:cs typeface="Proxima Nova"/>
              <a:sym typeface="Proxima Nova"/>
            </a:endParaRPr>
          </a:p>
        </p:txBody>
      </p:sp>
      <p:sp>
        <p:nvSpPr>
          <p:cNvPr id="528" name="Google Shape;528;p62"/>
          <p:cNvSpPr txBox="1"/>
          <p:nvPr/>
        </p:nvSpPr>
        <p:spPr>
          <a:xfrm>
            <a:off x="5612950" y="841600"/>
            <a:ext cx="3347400" cy="1477500"/>
          </a:xfrm>
          <a:prstGeom prst="rect">
            <a:avLst/>
          </a:prstGeom>
          <a:solidFill>
            <a:schemeClr val="accent6"/>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roxima Nova"/>
                <a:ea typeface="Proxima Nova"/>
                <a:cs typeface="Proxima Nova"/>
                <a:sym typeface="Proxima Nova"/>
              </a:rPr>
              <a:t>Watch</a:t>
            </a:r>
            <a:r>
              <a:rPr lang="en">
                <a:latin typeface="Proxima Nova"/>
                <a:ea typeface="Proxima Nova"/>
                <a:cs typeface="Proxima Nova"/>
                <a:sym typeface="Proxima Nova"/>
              </a:rPr>
              <a:t> the clip of Deavere Smith performing this excerpt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How does she utilize the monologue as a script?</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How does she follow the choices in adaptation while performing?</a:t>
            </a:r>
            <a:endParaRPr>
              <a:latin typeface="Proxima Nova"/>
              <a:ea typeface="Proxima Nova"/>
              <a:cs typeface="Proxima Nova"/>
              <a:sym typeface="Proxima Nova"/>
            </a:endParaRPr>
          </a:p>
        </p:txBody>
      </p:sp>
      <p:sp>
        <p:nvSpPr>
          <p:cNvPr id="529" name="Google Shape;529;p6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pic>
        <p:nvPicPr>
          <p:cNvPr descr="Anna Deavere Smith as Congressman John Lewis, recounting a moment of reconciliation with a law enforcement officer who beat him during the Civil Rights Movement. An excerpt from Smith's solo performance piece, Notes From The Field" id="530" name="Google Shape;530;p62" title="Anna Deavere Smith as Congressman John Lewis">
            <a:hlinkClick r:id="rId4"/>
          </p:cNvPr>
          <p:cNvPicPr preferRelativeResize="0"/>
          <p:nvPr/>
        </p:nvPicPr>
        <p:blipFill>
          <a:blip r:embed="rId5">
            <a:alphaModFix/>
          </a:blip>
          <a:stretch>
            <a:fillRect/>
          </a:stretch>
        </p:blipFill>
        <p:spPr>
          <a:xfrm>
            <a:off x="5565663" y="2505850"/>
            <a:ext cx="3441975" cy="2269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1000"/>
                                        <p:tgtEl>
                                          <p:spTgt spid="5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220"/>
              <a:t>Use what you have learned!</a:t>
            </a:r>
            <a:endParaRPr i="1" sz="2720"/>
          </a:p>
        </p:txBody>
      </p:sp>
      <p:pic>
        <p:nvPicPr>
          <p:cNvPr id="536" name="Google Shape;536;p63"/>
          <p:cNvPicPr preferRelativeResize="0"/>
          <p:nvPr/>
        </p:nvPicPr>
        <p:blipFill>
          <a:blip r:embed="rId3">
            <a:alphaModFix/>
          </a:blip>
          <a:stretch>
            <a:fillRect/>
          </a:stretch>
        </p:blipFill>
        <p:spPr>
          <a:xfrm>
            <a:off x="6495200" y="1284550"/>
            <a:ext cx="2505925" cy="1877775"/>
          </a:xfrm>
          <a:prstGeom prst="rect">
            <a:avLst/>
          </a:prstGeom>
          <a:noFill/>
          <a:ln>
            <a:noFill/>
          </a:ln>
        </p:spPr>
      </p:pic>
      <p:sp>
        <p:nvSpPr>
          <p:cNvPr id="537" name="Google Shape;537;p63"/>
          <p:cNvSpPr txBox="1"/>
          <p:nvPr>
            <p:ph idx="1" type="body"/>
          </p:nvPr>
        </p:nvSpPr>
        <p:spPr>
          <a:xfrm>
            <a:off x="311700" y="1228675"/>
            <a:ext cx="57825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Return to Formative 4.  If you submitted it, you have received feedback and it has been unsubmitted back to you so that you can continue to work on it.</a:t>
            </a:r>
            <a:endParaRPr/>
          </a:p>
          <a:p>
            <a:pPr indent="0" lvl="0" marL="0" rtl="0" algn="l">
              <a:spcBef>
                <a:spcPts val="1200"/>
              </a:spcBef>
              <a:spcAft>
                <a:spcPts val="0"/>
              </a:spcAft>
              <a:buNone/>
            </a:pPr>
            <a:r>
              <a:rPr lang="en"/>
              <a:t>Add to/edit your work to include specific elements of adaptation that we have discussed. </a:t>
            </a:r>
            <a:endParaRPr/>
          </a:p>
          <a:p>
            <a:pPr indent="0" lvl="0" marL="0" rtl="0" algn="l">
              <a:spcBef>
                <a:spcPts val="1200"/>
              </a:spcBef>
              <a:spcAft>
                <a:spcPts val="0"/>
              </a:spcAft>
              <a:buNone/>
            </a:pPr>
            <a:r>
              <a:rPr lang="en"/>
              <a:t>I will walk around and check in on you!</a:t>
            </a:r>
            <a:endParaRPr/>
          </a:p>
          <a:p>
            <a:pPr indent="0" lvl="0" marL="0" rtl="0" algn="l">
              <a:spcBef>
                <a:spcPts val="1200"/>
              </a:spcBef>
              <a:spcAft>
                <a:spcPts val="1200"/>
              </a:spcAft>
              <a:buNone/>
            </a:pPr>
            <a:r>
              <a:rPr lang="en"/>
              <a:t>When we come back together, I will call on you to talk through decisions you are making in your adaptation. Be intentional!</a:t>
            </a:r>
            <a:endParaRPr/>
          </a:p>
        </p:txBody>
      </p:sp>
      <p:sp>
        <p:nvSpPr>
          <p:cNvPr id="538" name="Google Shape;538;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39" name="Google Shape;539;p63"/>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6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Journal #5</a:t>
            </a:r>
            <a:endParaRPr/>
          </a:p>
        </p:txBody>
      </p:sp>
      <p:sp>
        <p:nvSpPr>
          <p:cNvPr id="545" name="Google Shape;545;p6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What have you already learned in your classes that will help you adapt your oral history into a monologue and make it a restorative narrative? Think about the content and/or the process that you will use or are using to complete your oral history. Name specific class activities, readings, and formatives you’ve done that will help. </a:t>
            </a:r>
            <a:endParaRPr/>
          </a:p>
        </p:txBody>
      </p:sp>
      <p:sp>
        <p:nvSpPr>
          <p:cNvPr id="546" name="Google Shape;546;p64"/>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47" name="Google Shape;547;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29"/>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49" name="Google Shape;149;p29"/>
          <p:cNvSpPr/>
          <p:nvPr/>
        </p:nvSpPr>
        <p:spPr>
          <a:xfrm flipH="1">
            <a:off x="6432420" y="2501900"/>
            <a:ext cx="2469000" cy="2400300"/>
          </a:xfrm>
          <a:prstGeom prst="rtTriangle">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0" name="Google Shape;150;p29"/>
          <p:cNvSpPr/>
          <p:nvPr/>
        </p:nvSpPr>
        <p:spPr>
          <a:xfrm>
            <a:off x="481331" y="467456"/>
            <a:ext cx="8178900" cy="4206000"/>
          </a:xfrm>
          <a:prstGeom prst="rect">
            <a:avLst/>
          </a:prstGeom>
          <a:noFill/>
          <a:ln cap="flat" cmpd="sng" w="19050">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1" name="Google Shape;151;p29"/>
          <p:cNvSpPr txBox="1"/>
          <p:nvPr>
            <p:ph type="title"/>
          </p:nvPr>
        </p:nvSpPr>
        <p:spPr>
          <a:xfrm>
            <a:off x="640225" y="756100"/>
            <a:ext cx="2590200" cy="33606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dk1"/>
              </a:buClr>
              <a:buSzPts val="4200"/>
              <a:buFont typeface="Play"/>
              <a:buNone/>
            </a:pPr>
            <a:r>
              <a:rPr b="1" lang="en" sz="4200"/>
              <a:t>Objective</a:t>
            </a:r>
            <a:endParaRPr b="1"/>
          </a:p>
        </p:txBody>
      </p:sp>
      <p:cxnSp>
        <p:nvCxnSpPr>
          <p:cNvPr id="152" name="Google Shape;152;p29"/>
          <p:cNvCxnSpPr/>
          <p:nvPr/>
        </p:nvCxnSpPr>
        <p:spPr>
          <a:xfrm>
            <a:off x="3490722" y="1389647"/>
            <a:ext cx="0" cy="2427300"/>
          </a:xfrm>
          <a:prstGeom prst="straightConnector1">
            <a:avLst/>
          </a:prstGeom>
          <a:noFill/>
          <a:ln cap="sq" cmpd="sng" w="19050">
            <a:solidFill>
              <a:schemeClr val="accent1"/>
            </a:solidFill>
            <a:prstDash val="solid"/>
            <a:miter lim="800000"/>
            <a:headEnd len="sm" w="sm" type="none"/>
            <a:tailEnd len="sm" w="sm" type="none"/>
          </a:ln>
        </p:spPr>
      </p:cxnSp>
      <p:sp>
        <p:nvSpPr>
          <p:cNvPr id="153" name="Google Shape;153;p29"/>
          <p:cNvSpPr txBox="1"/>
          <p:nvPr>
            <p:ph idx="1" type="body"/>
          </p:nvPr>
        </p:nvSpPr>
        <p:spPr>
          <a:xfrm>
            <a:off x="3751025" y="1268150"/>
            <a:ext cx="4414800" cy="2670300"/>
          </a:xfrm>
          <a:prstGeom prst="rect">
            <a:avLst/>
          </a:prstGeom>
          <a:noFill/>
          <a:ln>
            <a:noFill/>
          </a:ln>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sz="2200">
                <a:solidFill>
                  <a:schemeClr val="accent1"/>
                </a:solidFill>
              </a:rPr>
              <a:t>You will </a:t>
            </a:r>
            <a:r>
              <a:rPr lang="en" sz="2200">
                <a:solidFill>
                  <a:schemeClr val="accent1"/>
                </a:solidFill>
              </a:rPr>
              <a:t>analyze a monologue for diction and perspective through annotation and paired discussion.</a:t>
            </a:r>
            <a:endParaRPr sz="1800"/>
          </a:p>
        </p:txBody>
      </p:sp>
      <p:sp>
        <p:nvSpPr>
          <p:cNvPr id="154" name="Google Shape;154;p29"/>
          <p:cNvSpPr txBox="1"/>
          <p:nvPr>
            <p:ph idx="12" type="sldNum"/>
          </p:nvPr>
        </p:nvSpPr>
        <p:spPr>
          <a:xfrm>
            <a:off x="6432425" y="4902188"/>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Homework</a:t>
            </a:r>
            <a:endParaRPr/>
          </a:p>
        </p:txBody>
      </p:sp>
      <p:sp>
        <p:nvSpPr>
          <p:cNvPr id="553" name="Google Shape;553;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Read: </a:t>
            </a:r>
            <a:endParaRPr/>
          </a:p>
          <a:p>
            <a:pPr indent="-342900" lvl="0" marL="457200" rtl="0" algn="l">
              <a:spcBef>
                <a:spcPts val="1200"/>
              </a:spcBef>
              <a:spcAft>
                <a:spcPts val="0"/>
              </a:spcAft>
              <a:buSzPts val="1800"/>
              <a:buChar char="-"/>
            </a:pPr>
            <a:r>
              <a:rPr lang="en"/>
              <a:t>No New Reading</a:t>
            </a:r>
            <a:endParaRPr/>
          </a:p>
          <a:p>
            <a:pPr indent="0" lvl="0" marL="0" rtl="0" algn="l">
              <a:spcBef>
                <a:spcPts val="1200"/>
              </a:spcBef>
              <a:spcAft>
                <a:spcPts val="0"/>
              </a:spcAft>
              <a:buNone/>
            </a:pPr>
            <a:r>
              <a:rPr b="1" lang="en"/>
              <a:t>Write: </a:t>
            </a:r>
            <a:endParaRPr/>
          </a:p>
          <a:p>
            <a:pPr indent="-342900" lvl="0" marL="457200" rtl="0" algn="l">
              <a:spcBef>
                <a:spcPts val="1200"/>
              </a:spcBef>
              <a:spcAft>
                <a:spcPts val="0"/>
              </a:spcAft>
              <a:buSzPts val="1800"/>
              <a:buChar char="-"/>
            </a:pPr>
            <a:r>
              <a:rPr lang="en"/>
              <a:t>Complete Journal #5</a:t>
            </a:r>
            <a:endParaRPr/>
          </a:p>
        </p:txBody>
      </p:sp>
      <p:sp>
        <p:nvSpPr>
          <p:cNvPr id="554" name="Google Shape;554;p65"/>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sp>
        <p:nvSpPr>
          <p:cNvPr id="555" name="Google Shape;555;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30"/>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60" name="Google Shape;160;p30"/>
          <p:cNvSpPr txBox="1"/>
          <p:nvPr>
            <p:ph type="title"/>
          </p:nvPr>
        </p:nvSpPr>
        <p:spPr>
          <a:xfrm>
            <a:off x="1614438" y="444858"/>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a:t>
            </a:r>
            <a:endParaRPr b="1" sz="4800"/>
          </a:p>
        </p:txBody>
      </p:sp>
      <p:grpSp>
        <p:nvGrpSpPr>
          <p:cNvPr id="161" name="Google Shape;161;p30"/>
          <p:cNvGrpSpPr/>
          <p:nvPr/>
        </p:nvGrpSpPr>
        <p:grpSpPr>
          <a:xfrm>
            <a:off x="628650" y="1369625"/>
            <a:ext cx="8141178" cy="2953010"/>
            <a:chOff x="0" y="531"/>
            <a:chExt cx="10515600" cy="2677010"/>
          </a:xfrm>
        </p:grpSpPr>
        <p:sp>
          <p:nvSpPr>
            <p:cNvPr id="162" name="Google Shape;162;p30"/>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3" name="Google Shape;163;p30"/>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4" name="Google Shape;164;p30"/>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 name="Google Shape;165;p30"/>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Word of the Day: Consciousness</a:t>
              </a:r>
              <a:endParaRPr sz="1100">
                <a:solidFill>
                  <a:schemeClr val="lt1"/>
                </a:solidFill>
                <a:latin typeface="Proxima Nova"/>
                <a:ea typeface="Proxima Nova"/>
                <a:cs typeface="Proxima Nova"/>
                <a:sym typeface="Proxima Nova"/>
              </a:endParaRPr>
            </a:p>
          </p:txBody>
        </p:sp>
        <p:sp>
          <p:nvSpPr>
            <p:cNvPr id="166" name="Google Shape;166;p30"/>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7" name="Google Shape;167;p30"/>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8" name="Google Shape;168;p30"/>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9" name="Google Shape;169;p30"/>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Introduction to </a:t>
              </a:r>
              <a:r>
                <a:rPr i="1" lang="en" sz="1200">
                  <a:solidFill>
                    <a:schemeClr val="lt1"/>
                  </a:solidFill>
                  <a:latin typeface="Proxima Nova"/>
                  <a:ea typeface="Proxima Nova"/>
                  <a:cs typeface="Proxima Nova"/>
                  <a:sym typeface="Proxima Nova"/>
                </a:rPr>
                <a:t>Twilight </a:t>
              </a:r>
              <a:r>
                <a:rPr lang="en" sz="1200">
                  <a:solidFill>
                    <a:schemeClr val="lt1"/>
                  </a:solidFill>
                  <a:latin typeface="Proxima Nova"/>
                  <a:ea typeface="Proxima Nova"/>
                  <a:cs typeface="Proxima Nova"/>
                  <a:sym typeface="Proxima Nova"/>
                </a:rPr>
                <a:t>by Anna </a:t>
              </a:r>
              <a:r>
                <a:rPr lang="en" sz="1200">
                  <a:solidFill>
                    <a:schemeClr val="lt1"/>
                  </a:solidFill>
                  <a:latin typeface="Proxima Nova"/>
                  <a:ea typeface="Proxima Nova"/>
                  <a:cs typeface="Proxima Nova"/>
                  <a:sym typeface="Proxima Nova"/>
                </a:rPr>
                <a:t>Deavere</a:t>
              </a:r>
              <a:r>
                <a:rPr lang="en" sz="1200">
                  <a:solidFill>
                    <a:schemeClr val="lt1"/>
                  </a:solidFill>
                  <a:latin typeface="Proxima Nova"/>
                  <a:ea typeface="Proxima Nova"/>
                  <a:cs typeface="Proxima Nova"/>
                  <a:sym typeface="Proxima Nova"/>
                </a:rPr>
                <a:t> Smith</a:t>
              </a:r>
              <a:endParaRPr sz="1100">
                <a:solidFill>
                  <a:schemeClr val="lt1"/>
                </a:solidFill>
                <a:latin typeface="Proxima Nova"/>
                <a:ea typeface="Proxima Nova"/>
                <a:cs typeface="Proxima Nova"/>
                <a:sym typeface="Proxima Nova"/>
              </a:endParaRPr>
            </a:p>
          </p:txBody>
        </p:sp>
        <p:sp>
          <p:nvSpPr>
            <p:cNvPr id="170" name="Google Shape;170;p30"/>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1" name="Google Shape;171;p30"/>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2" name="Google Shape;172;p30"/>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3" name="Google Shape;173;p30"/>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i="1" lang="en" sz="1200">
                  <a:solidFill>
                    <a:schemeClr val="lt1"/>
                  </a:solidFill>
                  <a:latin typeface="Proxima Nova"/>
                  <a:ea typeface="Proxima Nova"/>
                  <a:cs typeface="Proxima Nova"/>
                  <a:sym typeface="Proxima Nova"/>
                </a:rPr>
                <a:t>Twilight </a:t>
              </a:r>
              <a:r>
                <a:rPr lang="en" sz="1200">
                  <a:solidFill>
                    <a:schemeClr val="lt1"/>
                  </a:solidFill>
                  <a:latin typeface="Proxima Nova"/>
                  <a:ea typeface="Proxima Nova"/>
                  <a:cs typeface="Proxima Nova"/>
                  <a:sym typeface="Proxima Nova"/>
                </a:rPr>
                <a:t>Monologue Reading and Discussion</a:t>
              </a:r>
              <a:endParaRPr sz="1100">
                <a:solidFill>
                  <a:schemeClr val="lt1"/>
                </a:solidFill>
                <a:latin typeface="Proxima Nova"/>
                <a:ea typeface="Proxima Nova"/>
                <a:cs typeface="Proxima Nova"/>
                <a:sym typeface="Proxima Nova"/>
              </a:endParaRPr>
            </a:p>
          </p:txBody>
        </p:sp>
        <p:sp>
          <p:nvSpPr>
            <p:cNvPr id="174" name="Google Shape;174;p30"/>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5" name="Google Shape;175;p30"/>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6" name="Google Shape;176;p30"/>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7" name="Google Shape;177;p30"/>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Review of Summative 2</a:t>
              </a:r>
              <a:endParaRPr i="1" sz="1100">
                <a:solidFill>
                  <a:schemeClr val="lt1"/>
                </a:solidFill>
                <a:latin typeface="Proxima Nova"/>
                <a:ea typeface="Proxima Nova"/>
                <a:cs typeface="Proxima Nova"/>
                <a:sym typeface="Proxima Nova"/>
              </a:endParaRPr>
            </a:p>
          </p:txBody>
        </p:sp>
        <p:sp>
          <p:nvSpPr>
            <p:cNvPr id="178" name="Google Shape;178;p30"/>
            <p:cNvSpPr/>
            <p:nvPr/>
          </p:nvSpPr>
          <p:spPr>
            <a:xfrm>
              <a:off x="0" y="223144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79" name="Google Shape;179;p30"/>
            <p:cNvSpPr/>
            <p:nvPr/>
          </p:nvSpPr>
          <p:spPr>
            <a:xfrm>
              <a:off x="134970" y="233183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0" name="Google Shape;180;p30"/>
            <p:cNvSpPr/>
            <p:nvPr/>
          </p:nvSpPr>
          <p:spPr>
            <a:xfrm>
              <a:off x="515340" y="223144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81" name="Google Shape;181;p30"/>
            <p:cNvSpPr txBox="1"/>
            <p:nvPr/>
          </p:nvSpPr>
          <p:spPr>
            <a:xfrm>
              <a:off x="515340" y="223144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Notes on Diction and Perspective</a:t>
              </a:r>
              <a:endParaRPr i="1" sz="1100">
                <a:solidFill>
                  <a:schemeClr val="lt1"/>
                </a:solidFill>
                <a:latin typeface="Proxima Nova"/>
                <a:ea typeface="Proxima Nova"/>
                <a:cs typeface="Proxima Nova"/>
                <a:sym typeface="Proxima Nova"/>
              </a:endParaRPr>
            </a:p>
          </p:txBody>
        </p:sp>
      </p:grpSp>
      <p:sp>
        <p:nvSpPr>
          <p:cNvPr id="182" name="Google Shape;182;p30"/>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183" name="Google Shape;183;p30"/>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31"/>
          <p:cNvSpPr/>
          <p:nvPr/>
        </p:nvSpPr>
        <p:spPr>
          <a:xfrm>
            <a:off x="0" y="0"/>
            <a:ext cx="9144000" cy="51435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0000"/>
              </a:buClr>
              <a:buFont typeface="Arial"/>
              <a:buNone/>
            </a:pPr>
            <a:r>
              <a:t/>
            </a:r>
            <a:endParaRPr b="0" i="0" sz="1400" u="none" cap="none" strike="noStrike">
              <a:solidFill>
                <a:schemeClr val="lt1"/>
              </a:solidFill>
              <a:latin typeface="Arial"/>
              <a:ea typeface="Arial"/>
              <a:cs typeface="Arial"/>
              <a:sym typeface="Arial"/>
            </a:endParaRPr>
          </a:p>
        </p:txBody>
      </p:sp>
      <p:sp>
        <p:nvSpPr>
          <p:cNvPr id="189" name="Google Shape;189;p31"/>
          <p:cNvSpPr txBox="1"/>
          <p:nvPr>
            <p:ph type="title"/>
          </p:nvPr>
        </p:nvSpPr>
        <p:spPr>
          <a:xfrm>
            <a:off x="1719975" y="520820"/>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sz="4800"/>
              <a:t>Agenda Cont.</a:t>
            </a:r>
            <a:endParaRPr b="1" sz="4800"/>
          </a:p>
        </p:txBody>
      </p:sp>
      <p:grpSp>
        <p:nvGrpSpPr>
          <p:cNvPr id="190" name="Google Shape;190;p31"/>
          <p:cNvGrpSpPr/>
          <p:nvPr/>
        </p:nvGrpSpPr>
        <p:grpSpPr>
          <a:xfrm>
            <a:off x="606950" y="1521550"/>
            <a:ext cx="8141178" cy="2410261"/>
            <a:chOff x="0" y="531"/>
            <a:chExt cx="10515600" cy="2119283"/>
          </a:xfrm>
        </p:grpSpPr>
        <p:sp>
          <p:nvSpPr>
            <p:cNvPr id="191" name="Google Shape;191;p31"/>
            <p:cNvSpPr/>
            <p:nvPr/>
          </p:nvSpPr>
          <p:spPr>
            <a:xfrm>
              <a:off x="0" y="531"/>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2" name="Google Shape;192;p31"/>
            <p:cNvSpPr/>
            <p:nvPr/>
          </p:nvSpPr>
          <p:spPr>
            <a:xfrm>
              <a:off x="134970" y="100922"/>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3" name="Google Shape;193;p31"/>
            <p:cNvSpPr/>
            <p:nvPr/>
          </p:nvSpPr>
          <p:spPr>
            <a:xfrm>
              <a:off x="515340" y="531"/>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4" name="Google Shape;194;p31"/>
            <p:cNvSpPr txBox="1"/>
            <p:nvPr/>
          </p:nvSpPr>
          <p:spPr>
            <a:xfrm>
              <a:off x="515340" y="531"/>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Discussion on the Relationship Between Diction and Perspective</a:t>
              </a:r>
              <a:endParaRPr sz="1100">
                <a:solidFill>
                  <a:schemeClr val="lt1"/>
                </a:solidFill>
                <a:latin typeface="Proxima Nova"/>
                <a:ea typeface="Proxima Nova"/>
                <a:cs typeface="Proxima Nova"/>
                <a:sym typeface="Proxima Nova"/>
              </a:endParaRPr>
            </a:p>
          </p:txBody>
        </p:sp>
        <p:sp>
          <p:nvSpPr>
            <p:cNvPr id="195" name="Google Shape;195;p31"/>
            <p:cNvSpPr/>
            <p:nvPr/>
          </p:nvSpPr>
          <p:spPr>
            <a:xfrm>
              <a:off x="0" y="558258"/>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6" name="Google Shape;196;p31"/>
            <p:cNvSpPr/>
            <p:nvPr/>
          </p:nvSpPr>
          <p:spPr>
            <a:xfrm>
              <a:off x="134970" y="658649"/>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7" name="Google Shape;197;p31"/>
            <p:cNvSpPr/>
            <p:nvPr/>
          </p:nvSpPr>
          <p:spPr>
            <a:xfrm>
              <a:off x="515340" y="558258"/>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8" name="Google Shape;198;p31"/>
            <p:cNvSpPr txBox="1"/>
            <p:nvPr/>
          </p:nvSpPr>
          <p:spPr>
            <a:xfrm>
              <a:off x="515340" y="558258"/>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Close Reading of Excerpts of ‘Injury’ for Diction and Perspective </a:t>
              </a:r>
              <a:endParaRPr sz="1100">
                <a:solidFill>
                  <a:schemeClr val="lt1"/>
                </a:solidFill>
                <a:latin typeface="Proxima Nova"/>
                <a:ea typeface="Proxima Nova"/>
                <a:cs typeface="Proxima Nova"/>
                <a:sym typeface="Proxima Nova"/>
              </a:endParaRPr>
            </a:p>
          </p:txBody>
        </p:sp>
        <p:sp>
          <p:nvSpPr>
            <p:cNvPr id="199" name="Google Shape;199;p31"/>
            <p:cNvSpPr/>
            <p:nvPr/>
          </p:nvSpPr>
          <p:spPr>
            <a:xfrm>
              <a:off x="0" y="1115986"/>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0" name="Google Shape;200;p31"/>
            <p:cNvSpPr/>
            <p:nvPr/>
          </p:nvSpPr>
          <p:spPr>
            <a:xfrm>
              <a:off x="134970" y="1216377"/>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1" name="Google Shape;201;p31"/>
            <p:cNvSpPr/>
            <p:nvPr/>
          </p:nvSpPr>
          <p:spPr>
            <a:xfrm>
              <a:off x="515340" y="1115986"/>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2" name="Google Shape;202;p31"/>
            <p:cNvSpPr txBox="1"/>
            <p:nvPr/>
          </p:nvSpPr>
          <p:spPr>
            <a:xfrm>
              <a:off x="515340" y="1115986"/>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Independent Monologue Reading Exercise</a:t>
              </a:r>
              <a:endParaRPr sz="1100">
                <a:solidFill>
                  <a:schemeClr val="lt1"/>
                </a:solidFill>
                <a:latin typeface="Proxima Nova"/>
                <a:ea typeface="Proxima Nova"/>
                <a:cs typeface="Proxima Nova"/>
                <a:sym typeface="Proxima Nova"/>
              </a:endParaRPr>
            </a:p>
          </p:txBody>
        </p:sp>
        <p:sp>
          <p:nvSpPr>
            <p:cNvPr id="203" name="Google Shape;203;p31"/>
            <p:cNvSpPr/>
            <p:nvPr/>
          </p:nvSpPr>
          <p:spPr>
            <a:xfrm>
              <a:off x="0" y="1673714"/>
              <a:ext cx="10515600" cy="446100"/>
            </a:xfrm>
            <a:prstGeom prst="roundRect">
              <a:avLst>
                <a:gd fmla="val 10000" name="adj"/>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4" name="Google Shape;204;p31"/>
            <p:cNvSpPr/>
            <p:nvPr/>
          </p:nvSpPr>
          <p:spPr>
            <a:xfrm>
              <a:off x="134970" y="1774105"/>
              <a:ext cx="245400" cy="245400"/>
            </a:xfrm>
            <a:prstGeom prst="rect">
              <a:avLst/>
            </a:prstGeom>
            <a:solidFill>
              <a:schemeClr val="accent1"/>
            </a:solidFill>
            <a:ln>
              <a:noFill/>
            </a:ln>
            <a:effectLst>
              <a:outerShdw blurRad="57150" rotWithShape="0" algn="ctr" dir="5400000" dist="19050">
                <a:srgbClr val="000000">
                  <a:alpha val="62750"/>
                </a:srgbClr>
              </a:outerShdw>
            </a:effectLst>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5" name="Google Shape;205;p31"/>
            <p:cNvSpPr/>
            <p:nvPr/>
          </p:nvSpPr>
          <p:spPr>
            <a:xfrm>
              <a:off x="515340" y="1673714"/>
              <a:ext cx="10000200" cy="4461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6" name="Google Shape;206;p31"/>
            <p:cNvSpPr txBox="1"/>
            <p:nvPr/>
          </p:nvSpPr>
          <p:spPr>
            <a:xfrm>
              <a:off x="515340" y="1673714"/>
              <a:ext cx="10000200" cy="446100"/>
            </a:xfrm>
            <a:prstGeom prst="rect">
              <a:avLst/>
            </a:prstGeom>
            <a:solidFill>
              <a:schemeClr val="accent1"/>
            </a:solidFill>
            <a:ln>
              <a:noFill/>
            </a:ln>
          </p:spPr>
          <p:txBody>
            <a:bodyPr anchorCtr="0" anchor="ctr" bIns="35400" lIns="35400" spcFirstLastPara="1" rIns="35400" wrap="square" tIns="35400">
              <a:noAutofit/>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lt1"/>
                  </a:solidFill>
                  <a:latin typeface="Proxima Nova"/>
                  <a:ea typeface="Proxima Nova"/>
                  <a:cs typeface="Proxima Nova"/>
                  <a:sym typeface="Proxima Nova"/>
                </a:rPr>
                <a:t>Restorative Narrative Discussion and Debrief</a:t>
              </a:r>
              <a:endParaRPr i="1" sz="1100">
                <a:solidFill>
                  <a:schemeClr val="lt1"/>
                </a:solidFill>
                <a:latin typeface="Proxima Nova"/>
                <a:ea typeface="Proxima Nova"/>
                <a:cs typeface="Proxima Nova"/>
                <a:sym typeface="Proxima Nova"/>
              </a:endParaRPr>
            </a:p>
          </p:txBody>
        </p:sp>
      </p:grpSp>
      <p:sp>
        <p:nvSpPr>
          <p:cNvPr id="207" name="Google Shape;207;p31"/>
          <p:cNvSpPr txBox="1"/>
          <p:nvPr/>
        </p:nvSpPr>
        <p:spPr>
          <a:xfrm>
            <a:off x="0" y="-27525"/>
            <a:ext cx="9144000" cy="293400"/>
          </a:xfrm>
          <a:prstGeom prst="rect">
            <a:avLst/>
          </a:prstGeom>
          <a:noFill/>
          <a:ln>
            <a:noFill/>
          </a:ln>
        </p:spPr>
        <p:txBody>
          <a:bodyPr anchorCtr="0" anchor="t" bIns="91425" lIns="91425" spcFirstLastPara="1" rIns="91425" wrap="square" tIns="91425">
            <a:noAutofit/>
          </a:bodyPr>
          <a:lstStyle/>
          <a:p>
            <a:pPr indent="0" lvl="0" marL="0" rtl="0" algn="ctr">
              <a:lnSpc>
                <a:spcPct val="95000"/>
              </a:lnSpc>
              <a:spcBef>
                <a:spcPts val="0"/>
              </a:spcBef>
              <a:spcAft>
                <a:spcPts val="0"/>
              </a:spcAft>
              <a:buClr>
                <a:srgbClr val="000000"/>
              </a:buClr>
              <a:buSzPts val="770"/>
              <a:buFont typeface="Arial"/>
              <a:buNone/>
            </a:pPr>
            <a:r>
              <a:rPr lang="en" sz="1200">
                <a:solidFill>
                  <a:srgbClr val="0000FF"/>
                </a:solidFill>
                <a:latin typeface="Proxima Nova"/>
                <a:ea typeface="Proxima Nova"/>
                <a:cs typeface="Proxima Nova"/>
                <a:sym typeface="Proxima Nova"/>
              </a:rPr>
              <a:t>Government policy </a:t>
            </a:r>
            <a:r>
              <a:rPr lang="en" sz="1200">
                <a:solidFill>
                  <a:srgbClr val="980000"/>
                </a:solidFill>
                <a:latin typeface="Proxima Nova"/>
                <a:ea typeface="Proxima Nova"/>
                <a:cs typeface="Proxima Nova"/>
                <a:sym typeface="Proxima Nova"/>
              </a:rPr>
              <a:t>directly and indirectly impacts communities and individuals,</a:t>
            </a:r>
            <a:r>
              <a:rPr lang="en" sz="1200">
                <a:solidFill>
                  <a:schemeClr val="accent3"/>
                </a:solidFill>
                <a:latin typeface="Proxima Nova"/>
                <a:ea typeface="Proxima Nova"/>
                <a:cs typeface="Proxima Nova"/>
                <a:sym typeface="Proxima Nova"/>
              </a:rPr>
              <a:t> </a:t>
            </a:r>
            <a:r>
              <a:rPr lang="en" sz="1200">
                <a:solidFill>
                  <a:srgbClr val="38761D"/>
                </a:solidFill>
                <a:latin typeface="Proxima Nova"/>
                <a:ea typeface="Proxima Nova"/>
                <a:cs typeface="Proxima Nova"/>
                <a:sym typeface="Proxima Nova"/>
              </a:rPr>
              <a:t>which can be discovered through personal narrative.</a:t>
            </a:r>
            <a:endParaRPr sz="1200">
              <a:solidFill>
                <a:srgbClr val="38761D"/>
              </a:solidFill>
              <a:latin typeface="Proxima Nova"/>
              <a:ea typeface="Proxima Nova"/>
              <a:cs typeface="Proxima Nova"/>
              <a:sym typeface="Proxima Nova"/>
            </a:endParaRPr>
          </a:p>
          <a:p>
            <a:pPr indent="0" lvl="0" marL="0" rtl="0" algn="ctr">
              <a:spcBef>
                <a:spcPts val="1200"/>
              </a:spcBef>
              <a:spcAft>
                <a:spcPts val="0"/>
              </a:spcAft>
              <a:buNone/>
            </a:pPr>
            <a:r>
              <a:t/>
            </a:r>
            <a:endParaRPr sz="1800">
              <a:solidFill>
                <a:schemeClr val="accent3"/>
              </a:solidFill>
              <a:latin typeface="Proxima Nova"/>
              <a:ea typeface="Proxima Nova"/>
              <a:cs typeface="Proxima Nova"/>
              <a:sym typeface="Proxima Nova"/>
            </a:endParaRPr>
          </a:p>
        </p:txBody>
      </p:sp>
      <p:sp>
        <p:nvSpPr>
          <p:cNvPr id="208" name="Google Shape;208;p31"/>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2" name="Shape 212"/>
        <p:cNvGrpSpPr/>
        <p:nvPr/>
      </p:nvGrpSpPr>
      <p:grpSpPr>
        <a:xfrm>
          <a:off x="0" y="0"/>
          <a:ext cx="0" cy="0"/>
          <a:chOff x="0" y="0"/>
          <a:chExt cx="0" cy="0"/>
        </a:xfrm>
      </p:grpSpPr>
      <p:sp>
        <p:nvSpPr>
          <p:cNvPr id="213" name="Google Shape;213;p32"/>
          <p:cNvSpPr txBox="1"/>
          <p:nvPr>
            <p:ph type="title"/>
          </p:nvPr>
        </p:nvSpPr>
        <p:spPr>
          <a:xfrm>
            <a:off x="333400" y="2213675"/>
            <a:ext cx="28080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t>Word of the Day</a:t>
            </a:r>
            <a:endParaRPr b="1" sz="3600"/>
          </a:p>
        </p:txBody>
      </p:sp>
      <p:sp>
        <p:nvSpPr>
          <p:cNvPr id="214" name="Google Shape;214;p32"/>
          <p:cNvSpPr txBox="1"/>
          <p:nvPr>
            <p:ph idx="1" type="body"/>
          </p:nvPr>
        </p:nvSpPr>
        <p:spPr>
          <a:xfrm>
            <a:off x="0" y="0"/>
            <a:ext cx="9144000" cy="444900"/>
          </a:xfrm>
          <a:prstGeom prst="rect">
            <a:avLst/>
          </a:prstGeom>
        </p:spPr>
        <p:txBody>
          <a:bodyPr anchorCtr="0" anchor="t" bIns="91425" lIns="91425" spcFirstLastPara="1" rIns="91425" wrap="square" tIns="91425">
            <a:normAutofit/>
          </a:bodyPr>
          <a:lstStyle/>
          <a:p>
            <a:pPr indent="0" lvl="0" marL="0" rtl="0" algn="ctr">
              <a:lnSpc>
                <a:spcPct val="95000"/>
              </a:lnSpc>
              <a:spcBef>
                <a:spcPts val="0"/>
              </a:spcBef>
              <a:spcAft>
                <a:spcPts val="1200"/>
              </a:spcAft>
              <a:buSzPts val="770"/>
              <a:buNone/>
            </a:pPr>
            <a:r>
              <a:rPr lang="en" sz="1200">
                <a:solidFill>
                  <a:srgbClr val="0000FF"/>
                </a:solidFill>
              </a:rPr>
              <a:t>Government policy </a:t>
            </a:r>
            <a:r>
              <a:rPr lang="en" sz="1200">
                <a:solidFill>
                  <a:srgbClr val="980000"/>
                </a:solidFill>
              </a:rPr>
              <a:t>directly and indirectly impacts communities and individuals,</a:t>
            </a:r>
            <a:r>
              <a:rPr lang="en" sz="1200"/>
              <a:t> </a:t>
            </a:r>
            <a:r>
              <a:rPr lang="en" sz="1200">
                <a:solidFill>
                  <a:srgbClr val="38761D"/>
                </a:solidFill>
              </a:rPr>
              <a:t>which can be discovered through personal narrative.</a:t>
            </a:r>
            <a:endParaRPr sz="1200">
              <a:solidFill>
                <a:srgbClr val="38761D"/>
              </a:solidFill>
            </a:endParaRPr>
          </a:p>
        </p:txBody>
      </p:sp>
      <p:cxnSp>
        <p:nvCxnSpPr>
          <p:cNvPr id="215" name="Google Shape;215;p32"/>
          <p:cNvCxnSpPr/>
          <p:nvPr/>
        </p:nvCxnSpPr>
        <p:spPr>
          <a:xfrm>
            <a:off x="6115875" y="618425"/>
            <a:ext cx="14700" cy="4196400"/>
          </a:xfrm>
          <a:prstGeom prst="straightConnector1">
            <a:avLst/>
          </a:prstGeom>
          <a:noFill/>
          <a:ln cap="flat" cmpd="sng" w="9525">
            <a:solidFill>
              <a:schemeClr val="dk2"/>
            </a:solidFill>
            <a:prstDash val="solid"/>
            <a:round/>
            <a:headEnd len="med" w="med" type="none"/>
            <a:tailEnd len="med" w="med" type="none"/>
          </a:ln>
        </p:spPr>
      </p:cxnSp>
      <p:cxnSp>
        <p:nvCxnSpPr>
          <p:cNvPr id="216" name="Google Shape;216;p32"/>
          <p:cNvCxnSpPr/>
          <p:nvPr/>
        </p:nvCxnSpPr>
        <p:spPr>
          <a:xfrm>
            <a:off x="3725325" y="2591525"/>
            <a:ext cx="4829700" cy="0"/>
          </a:xfrm>
          <a:prstGeom prst="straightConnector1">
            <a:avLst/>
          </a:prstGeom>
          <a:noFill/>
          <a:ln cap="flat" cmpd="sng" w="9525">
            <a:solidFill>
              <a:schemeClr val="dk2"/>
            </a:solidFill>
            <a:prstDash val="solid"/>
            <a:round/>
            <a:headEnd len="med" w="med" type="none"/>
            <a:tailEnd len="med" w="med" type="none"/>
          </a:ln>
        </p:spPr>
      </p:cxnSp>
      <p:sp>
        <p:nvSpPr>
          <p:cNvPr id="217" name="Google Shape;217;p32"/>
          <p:cNvSpPr txBox="1"/>
          <p:nvPr/>
        </p:nvSpPr>
        <p:spPr>
          <a:xfrm>
            <a:off x="4992575" y="2345225"/>
            <a:ext cx="2210100" cy="492600"/>
          </a:xfrm>
          <a:prstGeom prst="rect">
            <a:avLst/>
          </a:prstGeom>
          <a:solidFill>
            <a:schemeClr val="lt1"/>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Proxima Nova"/>
                <a:ea typeface="Proxima Nova"/>
                <a:cs typeface="Proxima Nova"/>
                <a:sym typeface="Proxima Nova"/>
              </a:rPr>
              <a:t>Consciousness</a:t>
            </a:r>
            <a:endParaRPr sz="2000">
              <a:latin typeface="Proxima Nova"/>
              <a:ea typeface="Proxima Nova"/>
              <a:cs typeface="Proxima Nova"/>
              <a:sym typeface="Proxima Nova"/>
            </a:endParaRPr>
          </a:p>
        </p:txBody>
      </p:sp>
      <p:sp>
        <p:nvSpPr>
          <p:cNvPr id="218" name="Google Shape;218;p32"/>
          <p:cNvSpPr txBox="1"/>
          <p:nvPr/>
        </p:nvSpPr>
        <p:spPr>
          <a:xfrm>
            <a:off x="3679852" y="733350"/>
            <a:ext cx="22101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Definition</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Noun; the awareness or perception of something by a person.</a:t>
            </a:r>
            <a:endParaRPr>
              <a:latin typeface="Proxima Nova"/>
              <a:ea typeface="Proxima Nova"/>
              <a:cs typeface="Proxima Nova"/>
              <a:sym typeface="Proxima Nova"/>
            </a:endParaRPr>
          </a:p>
          <a:p>
            <a:pPr indent="0" lvl="0" marL="0" rtl="0" algn="l">
              <a:spcBef>
                <a:spcPts val="0"/>
              </a:spcBef>
              <a:spcAft>
                <a:spcPts val="0"/>
              </a:spcAft>
              <a:buNone/>
            </a:pPr>
            <a:r>
              <a:rPr lang="en">
                <a:latin typeface="Proxima Nova"/>
                <a:ea typeface="Proxima Nova"/>
                <a:cs typeface="Proxima Nova"/>
                <a:sym typeface="Proxima Nova"/>
              </a:rPr>
              <a:t>the state of being awake and aware of one's surroundings.</a:t>
            </a:r>
            <a:endParaRPr>
              <a:latin typeface="Proxima Nova"/>
              <a:ea typeface="Proxima Nova"/>
              <a:cs typeface="Proxima Nova"/>
              <a:sym typeface="Proxima Nova"/>
            </a:endParaRPr>
          </a:p>
        </p:txBody>
      </p:sp>
      <p:sp>
        <p:nvSpPr>
          <p:cNvPr id="219" name="Google Shape;219;p32"/>
          <p:cNvSpPr txBox="1"/>
          <p:nvPr/>
        </p:nvSpPr>
        <p:spPr>
          <a:xfrm>
            <a:off x="3679850" y="2917200"/>
            <a:ext cx="24297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Example sentence: “But you can’t have a memory like that without it creating a kind of injury. A kind of consciousness of wrongfulness. A consciousness of hurt. That’s what I mean when I say I’m broken, right?” (136)</a:t>
            </a:r>
            <a:endParaRPr>
              <a:latin typeface="Proxima Nova"/>
              <a:ea typeface="Proxima Nova"/>
              <a:cs typeface="Proxima Nova"/>
              <a:sym typeface="Proxima Nova"/>
            </a:endParaRPr>
          </a:p>
        </p:txBody>
      </p:sp>
      <p:sp>
        <p:nvSpPr>
          <p:cNvPr id="220" name="Google Shape;220;p32"/>
          <p:cNvSpPr txBox="1"/>
          <p:nvPr/>
        </p:nvSpPr>
        <p:spPr>
          <a:xfrm>
            <a:off x="6276525" y="2898975"/>
            <a:ext cx="22101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Notes</a:t>
            </a:r>
            <a:endParaRPr>
              <a:latin typeface="Proxima Nova"/>
              <a:ea typeface="Proxima Nova"/>
              <a:cs typeface="Proxima Nova"/>
              <a:sym typeface="Proxima Nova"/>
            </a:endParaRPr>
          </a:p>
          <a:p>
            <a:pPr indent="-317500" lvl="0" marL="457200" rtl="0" algn="l">
              <a:spcBef>
                <a:spcPts val="0"/>
              </a:spcBef>
              <a:spcAft>
                <a:spcPts val="0"/>
              </a:spcAft>
              <a:buSzPts val="1400"/>
              <a:buFont typeface="Proxima Nova"/>
              <a:buChar char="-"/>
            </a:pPr>
            <a:r>
              <a:rPr lang="en">
                <a:latin typeface="Proxima Nova"/>
                <a:ea typeface="Proxima Nova"/>
                <a:cs typeface="Proxima Nova"/>
                <a:sym typeface="Proxima Nova"/>
              </a:rPr>
              <a:t>Common mistake: conscience is NOT the same as “conscious” or “consciousness.”</a:t>
            </a:r>
            <a:endParaRPr>
              <a:latin typeface="Proxima Nova"/>
              <a:ea typeface="Proxima Nova"/>
              <a:cs typeface="Proxima Nova"/>
              <a:sym typeface="Proxima Nova"/>
            </a:endParaRPr>
          </a:p>
        </p:txBody>
      </p:sp>
      <p:sp>
        <p:nvSpPr>
          <p:cNvPr id="221" name="Google Shape;221;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2" name="Google Shape;222;p32"/>
          <p:cNvPicPr preferRelativeResize="0"/>
          <p:nvPr/>
        </p:nvPicPr>
        <p:blipFill>
          <a:blip r:embed="rId3">
            <a:alphaModFix/>
          </a:blip>
          <a:stretch>
            <a:fillRect/>
          </a:stretch>
        </p:blipFill>
        <p:spPr>
          <a:xfrm>
            <a:off x="6282975" y="597300"/>
            <a:ext cx="2708625" cy="15846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6" name="Shape 226"/>
        <p:cNvGrpSpPr/>
        <p:nvPr/>
      </p:nvGrpSpPr>
      <p:grpSpPr>
        <a:xfrm>
          <a:off x="0" y="0"/>
          <a:ext cx="0" cy="0"/>
          <a:chOff x="0" y="0"/>
          <a:chExt cx="0" cy="0"/>
        </a:xfrm>
      </p:grpSpPr>
      <p:sp>
        <p:nvSpPr>
          <p:cNvPr id="227" name="Google Shape;227;p33"/>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id="228" name="Google Shape;228;p33"/>
          <p:cNvPicPr preferRelativeResize="0"/>
          <p:nvPr/>
        </p:nvPicPr>
        <p:blipFill rotWithShape="1">
          <a:blip r:embed="rId3">
            <a:alphaModFix/>
          </a:blip>
          <a:srcRect b="0" l="2837" r="1961" t="0"/>
          <a:stretch/>
        </p:blipFill>
        <p:spPr>
          <a:xfrm>
            <a:off x="521073" y="514349"/>
            <a:ext cx="2536450" cy="4114801"/>
          </a:xfrm>
          <a:prstGeom prst="rect">
            <a:avLst/>
          </a:prstGeom>
          <a:noFill/>
          <a:ln>
            <a:noFill/>
          </a:ln>
        </p:spPr>
      </p:pic>
      <p:sp>
        <p:nvSpPr>
          <p:cNvPr id="229" name="Google Shape;229;p33"/>
          <p:cNvSpPr/>
          <p:nvPr/>
        </p:nvSpPr>
        <p:spPr>
          <a:xfrm>
            <a:off x="3545541" y="0"/>
            <a:ext cx="5598600" cy="51435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30" name="Google Shape;230;p33"/>
          <p:cNvSpPr/>
          <p:nvPr/>
        </p:nvSpPr>
        <p:spPr>
          <a:xfrm>
            <a:off x="4086225" y="514350"/>
            <a:ext cx="4536600" cy="41148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231" name="Google Shape;231;p33"/>
          <p:cNvSpPr txBox="1"/>
          <p:nvPr>
            <p:ph type="title"/>
          </p:nvPr>
        </p:nvSpPr>
        <p:spPr>
          <a:xfrm>
            <a:off x="4349450" y="821375"/>
            <a:ext cx="4107000" cy="7989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595959"/>
              </a:buClr>
              <a:buSzPts val="2400"/>
              <a:buFont typeface="Play"/>
              <a:buNone/>
            </a:pPr>
            <a:r>
              <a:rPr b="1" i="1" lang="en" sz="2400">
                <a:solidFill>
                  <a:srgbClr val="595959"/>
                </a:solidFill>
              </a:rPr>
              <a:t>Twilight: Los Angeles, 1992</a:t>
            </a:r>
            <a:endParaRPr b="1"/>
          </a:p>
        </p:txBody>
      </p:sp>
      <p:sp>
        <p:nvSpPr>
          <p:cNvPr id="232" name="Google Shape;232;p33"/>
          <p:cNvSpPr txBox="1"/>
          <p:nvPr>
            <p:ph idx="1" type="body"/>
          </p:nvPr>
        </p:nvSpPr>
        <p:spPr>
          <a:xfrm>
            <a:off x="4572001" y="1835503"/>
            <a:ext cx="3580200" cy="23061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1200"/>
              </a:spcAft>
              <a:buClr>
                <a:srgbClr val="595959"/>
              </a:buClr>
              <a:buSzPts val="1500"/>
              <a:buNone/>
            </a:pPr>
            <a:r>
              <a:rPr lang="en" sz="1500">
                <a:solidFill>
                  <a:srgbClr val="595959"/>
                </a:solidFill>
              </a:rPr>
              <a:t>Twilight is a one-woman play written and performed by Anna Deavere Smith. It explores the Rodney King beating in 1991, the violent aftermath of the 1992 verdict, and the enduring impact of these events on Los Angeles and the nation. The play’s monologues are based on oral histories Smith collected from individuals affected by these events.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34"/>
          <p:cNvSpPr txBox="1"/>
          <p:nvPr>
            <p:ph type="title"/>
          </p:nvPr>
        </p:nvSpPr>
        <p:spPr>
          <a:xfrm>
            <a:off x="4853171" y="367904"/>
            <a:ext cx="3968700" cy="7005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00000"/>
              <a:buFont typeface="Play"/>
              <a:buNone/>
            </a:pPr>
            <a:r>
              <a:rPr b="1" lang="en" sz="2100"/>
              <a:t>Who Was Rodney King and What Happened to Him?: A Brief History</a:t>
            </a:r>
            <a:endParaRPr b="1"/>
          </a:p>
        </p:txBody>
      </p:sp>
      <p:pic>
        <p:nvPicPr>
          <p:cNvPr descr="Rodney G. King at a book signing in April." id="238" name="Google Shape;238;p34"/>
          <p:cNvPicPr preferRelativeResize="0"/>
          <p:nvPr/>
        </p:nvPicPr>
        <p:blipFill rotWithShape="1">
          <a:blip r:embed="rId3">
            <a:alphaModFix/>
          </a:blip>
          <a:srcRect b="0" l="19422" r="31677" t="0"/>
          <a:stretch/>
        </p:blipFill>
        <p:spPr>
          <a:xfrm>
            <a:off x="1" y="1190"/>
            <a:ext cx="4571812" cy="5142310"/>
          </a:xfrm>
          <a:custGeom>
            <a:rect b="b" l="l" r="r" t="t"/>
            <a:pathLst>
              <a:path extrusionOk="0" h="6856413" w="6649908">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239" name="Google Shape;239;p34"/>
          <p:cNvSpPr txBox="1"/>
          <p:nvPr>
            <p:ph idx="1" type="body"/>
          </p:nvPr>
        </p:nvSpPr>
        <p:spPr>
          <a:xfrm>
            <a:off x="4813301" y="1176227"/>
            <a:ext cx="3968700" cy="3867600"/>
          </a:xfrm>
          <a:prstGeom prst="rect">
            <a:avLst/>
          </a:prstGeom>
          <a:noFill/>
          <a:ln>
            <a:noFill/>
          </a:ln>
        </p:spPr>
        <p:txBody>
          <a:bodyPr anchorCtr="0" anchor="t" bIns="34275" lIns="68575" spcFirstLastPara="1" rIns="68575" wrap="square" tIns="34275">
            <a:normAutofit fontScale="77500" lnSpcReduction="10000"/>
          </a:bodyPr>
          <a:lstStyle/>
          <a:p>
            <a:pPr indent="0" lvl="0" marL="0" rtl="0" algn="l">
              <a:lnSpc>
                <a:spcPct val="90000"/>
              </a:lnSpc>
              <a:spcBef>
                <a:spcPts val="0"/>
              </a:spcBef>
              <a:spcAft>
                <a:spcPts val="0"/>
              </a:spcAft>
              <a:buClr>
                <a:schemeClr val="dk1"/>
              </a:buClr>
              <a:buSzPct val="100000"/>
              <a:buNone/>
            </a:pPr>
            <a:r>
              <a:rPr b="1" i="0" lang="en" sz="1700" u="sng">
                <a:solidFill>
                  <a:schemeClr val="dk1"/>
                </a:solidFill>
              </a:rPr>
              <a:t>Rodney King  (1965 - 2012)</a:t>
            </a:r>
            <a:endParaRPr sz="1700">
              <a:solidFill>
                <a:schemeClr val="dk1"/>
              </a:solidFill>
            </a:endParaRPr>
          </a:p>
          <a:p>
            <a:pPr indent="0" lvl="0" marL="0" rtl="0" algn="l">
              <a:lnSpc>
                <a:spcPct val="90000"/>
              </a:lnSpc>
              <a:spcBef>
                <a:spcPts val="500"/>
              </a:spcBef>
              <a:spcAft>
                <a:spcPts val="0"/>
              </a:spcAft>
              <a:buClr>
                <a:schemeClr val="dk1"/>
              </a:buClr>
              <a:buSzPct val="100000"/>
              <a:buNone/>
            </a:pPr>
            <a:r>
              <a:rPr i="0" lang="en" sz="1700" u="none" strike="noStrike">
                <a:solidFill>
                  <a:schemeClr val="dk1"/>
                </a:solidFill>
              </a:rPr>
              <a:t>Rodney King, a native to Sacramento, California, was a victim of police brutality in 1991. </a:t>
            </a:r>
            <a:endParaRPr sz="1700">
              <a:solidFill>
                <a:schemeClr val="dk1"/>
              </a:solidFill>
            </a:endParaRPr>
          </a:p>
          <a:p>
            <a:pPr indent="0" lvl="0" marL="0" rtl="0" algn="l">
              <a:lnSpc>
                <a:spcPct val="90000"/>
              </a:lnSpc>
              <a:spcBef>
                <a:spcPts val="500"/>
              </a:spcBef>
              <a:spcAft>
                <a:spcPts val="0"/>
              </a:spcAft>
              <a:buClr>
                <a:schemeClr val="dk1"/>
              </a:buClr>
              <a:buSzPct val="100000"/>
              <a:buNone/>
            </a:pPr>
            <a:r>
              <a:t/>
            </a:r>
            <a:endParaRPr sz="1700" u="sng">
              <a:solidFill>
                <a:schemeClr val="dk1"/>
              </a:solidFill>
            </a:endParaRPr>
          </a:p>
          <a:p>
            <a:pPr indent="0" lvl="0" marL="0" rtl="0" algn="l">
              <a:lnSpc>
                <a:spcPct val="90000"/>
              </a:lnSpc>
              <a:spcBef>
                <a:spcPts val="500"/>
              </a:spcBef>
              <a:spcAft>
                <a:spcPts val="0"/>
              </a:spcAft>
              <a:buClr>
                <a:schemeClr val="dk1"/>
              </a:buClr>
              <a:buSzPct val="100000"/>
              <a:buNone/>
            </a:pPr>
            <a:r>
              <a:rPr b="1" i="0" lang="en" sz="1700" u="sng">
                <a:solidFill>
                  <a:schemeClr val="dk1"/>
                </a:solidFill>
              </a:rPr>
              <a:t>Overview:</a:t>
            </a:r>
            <a:r>
              <a:rPr i="0" lang="en" sz="1700" u="none" strike="noStrike">
                <a:solidFill>
                  <a:schemeClr val="dk1"/>
                </a:solidFill>
              </a:rPr>
              <a:t> In March 1991, Rodney King was involved in a high-speed chase with the Los Angeles Police Department. After being stopped, King was brutally beaten by four officers: Stacey C. Koon, Theodore J. Briseno, Timothy E. Wind, and Laurence Powell. The assault was captured on video by George Holliday, who recorded the incident from his apartment balcony.</a:t>
            </a:r>
            <a:endParaRPr sz="1700">
              <a:solidFill>
                <a:schemeClr val="dk1"/>
              </a:solidFill>
            </a:endParaRPr>
          </a:p>
          <a:p>
            <a:pPr indent="0" lvl="0" marL="0" rtl="0" algn="l">
              <a:lnSpc>
                <a:spcPct val="90000"/>
              </a:lnSpc>
              <a:spcBef>
                <a:spcPts val="500"/>
              </a:spcBef>
              <a:spcAft>
                <a:spcPts val="0"/>
              </a:spcAft>
              <a:buClr>
                <a:schemeClr val="dk1"/>
              </a:buClr>
              <a:buSzPct val="100000"/>
              <a:buNone/>
            </a:pPr>
            <a:br>
              <a:rPr lang="en" sz="1700">
                <a:solidFill>
                  <a:schemeClr val="dk1"/>
                </a:solidFill>
              </a:rPr>
            </a:br>
            <a:r>
              <a:rPr b="1" i="0" lang="en" sz="1700" u="sng">
                <a:solidFill>
                  <a:schemeClr val="dk1"/>
                </a:solidFill>
              </a:rPr>
              <a:t>Results and Aftermath:</a:t>
            </a:r>
            <a:r>
              <a:rPr i="0" lang="en" sz="1700" u="none" strike="noStrike">
                <a:solidFill>
                  <a:schemeClr val="dk1"/>
                </a:solidFill>
              </a:rPr>
              <a:t> The four officers were tried for excessive force, but all were acquitted. This verdict sparked the "Rodney King riots" in Los Angeles, driven by widespread frustration over racial injustice and police misconduct. The riots, which lasted six days, resulted in 63 deaths and over 2,000 injuries, and were quelled only after the California National Guard was deployed.</a:t>
            </a:r>
            <a:endParaRPr sz="8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