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y="5143500" cx="9144000"/>
  <p:notesSz cx="6858000" cy="9144000"/>
  <p:embeddedFontLst>
    <p:embeddedFont>
      <p:font typeface="Proxima Nova"/>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E07EB68-6B80-4250-843F-A0DCAD766357}">
  <a:tblStyle styleId="{4E07EB68-6B80-4250-843F-A0DCAD76635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ProximaNova-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ProximaNova-italic.fntdata"/><Relationship Id="rId70" Type="http://schemas.openxmlformats.org/officeDocument/2006/relationships/font" Target="fonts/ProximaNova-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ProximaNova-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yXcyR1fp1IC7uhFgH8ONH_0zNXvoC__4g4oRwTLfhI/edit?usp=sharing" TargetMode="External"/><Relationship Id="rId3" Type="http://schemas.openxmlformats.org/officeDocument/2006/relationships/hyperlink" Target="https://archive.org/details/R0014_BNHP_S07_002_Royster_Inez" TargetMode="External"/><Relationship Id="rId4" Type="http://schemas.openxmlformats.org/officeDocument/2006/relationships/hyperlink" Target="https://archivesspace.ubalt.edu/repositories/2/archival_objects/18106"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parisreview.org/interviews/2994/the-art-of-fiction-no-78-james-baldwi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parisreview.org/interviews/2994/the-art-of-fiction-no-78-james-baldwi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efc7d923c6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efc7d923c6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efc7d923c6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efc7d923c6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efc7d923c6_0_1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efc7d923c6_0_1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doc with oral history practice for whole group (this is in their Formative 4, and you can make a copy of this doc for your class as a teaching material) </a:t>
            </a:r>
            <a:r>
              <a:rPr lang="en" u="sng">
                <a:solidFill>
                  <a:schemeClr val="hlink"/>
                </a:solidFill>
                <a:hlinkClick r:id="rId2"/>
              </a:rPr>
              <a:t>https://docs.google.com/document/d/1KyXcyR1fp1IC7uhFgH8ONH_0zNXvoC__4g4oRwTLfhI/edit?usp=sharing</a:t>
            </a:r>
            <a:r>
              <a:rPr lang="en"/>
              <a:t> </a:t>
            </a:r>
            <a:endParaRPr/>
          </a:p>
          <a:p>
            <a:pPr indent="0" lvl="0" marL="0" rtl="0" algn="l">
              <a:spcBef>
                <a:spcPts val="0"/>
              </a:spcBef>
              <a:spcAft>
                <a:spcPts val="0"/>
              </a:spcAft>
              <a:buNone/>
            </a:pPr>
            <a:r>
              <a:rPr lang="en"/>
              <a:t>Audio: </a:t>
            </a:r>
            <a:r>
              <a:rPr lang="en" u="sng">
                <a:solidFill>
                  <a:schemeClr val="hlink"/>
                </a:solidFill>
                <a:hlinkClick r:id="rId3"/>
              </a:rPr>
              <a:t>https://archive.org/details/R0014_BNHP_S07_002_Royster_Inez</a:t>
            </a:r>
            <a:r>
              <a:rPr lang="en"/>
              <a:t>? </a:t>
            </a:r>
            <a:endParaRPr/>
          </a:p>
          <a:p>
            <a:pPr indent="0" lvl="0" marL="0" rtl="0" algn="l">
              <a:spcBef>
                <a:spcPts val="0"/>
              </a:spcBef>
              <a:spcAft>
                <a:spcPts val="0"/>
              </a:spcAft>
              <a:buNone/>
            </a:pPr>
            <a:r>
              <a:rPr lang="en"/>
              <a:t>Site: </a:t>
            </a:r>
            <a:r>
              <a:rPr lang="en" u="sng">
                <a:solidFill>
                  <a:schemeClr val="hlink"/>
                </a:solidFill>
                <a:hlinkClick r:id="rId4"/>
              </a:rPr>
              <a:t>https://archivesspace.ubalt.edu/repositories/2/archival_objects/18106</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efc7d923c6_0_1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efc7d923c6_0_1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efc7d923c6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efc7d923c6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fc7d923c6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efc7d923c6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efc7d923c6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fc7d923c6_0_4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efc7d923c6_0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efc7d923c6_0_7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efcae44845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efcae44845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fcae44845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efcae44845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efcae44845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efcae44845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fc7d923c6_0_1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efc7d923c6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efcae44845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efcae44845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fcae44845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efcae44845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efcae44845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efcae44845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efcae44845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efcae44845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efcae44845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efcae44845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efc7d923c6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efc7d923c6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efc7d923c6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efc7d923c6_0_4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efc7d923c6_0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efc7d923c6_0_8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efcae44845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efcae44845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efcae44845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efcae44845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fc7d923c6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efc7d923c6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efcae44845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efcae44845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efcae44845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efcae44845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efcae44845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efcae44845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efcae44845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efcae44845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fc7d923c6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efc7d923c6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fc7d923c6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efc7d923c6_0_5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efc7d923c6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efc7d923c6_0_8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f64c9217b4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f64c9217b4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f64c9217b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f64c9217b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f64c9217b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f64c9217b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fc7d923c6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efc7d923c6_0_3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f64c9217b4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f64c9217b4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f64c9217b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f64c9217b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f64c9217b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f64c9217b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800">
                <a:solidFill>
                  <a:srgbClr val="616161"/>
                </a:solidFill>
                <a:latin typeface="Proxima Nova"/>
                <a:ea typeface="Proxima Nova"/>
                <a:cs typeface="Proxima Nova"/>
                <a:sym typeface="Proxima Nova"/>
              </a:rPr>
              <a:t>“That, </a:t>
            </a:r>
            <a:r>
              <a:rPr i="1" lang="en" sz="1800">
                <a:solidFill>
                  <a:srgbClr val="616161"/>
                </a:solidFill>
                <a:latin typeface="Proxima Nova"/>
                <a:ea typeface="Proxima Nova"/>
                <a:cs typeface="Proxima Nova"/>
                <a:sym typeface="Proxima Nova"/>
              </a:rPr>
              <a:t>That </a:t>
            </a:r>
            <a:r>
              <a:rPr lang="en" sz="1800">
                <a:solidFill>
                  <a:srgbClr val="616161"/>
                </a:solidFill>
                <a:latin typeface="Proxima Nova"/>
                <a:ea typeface="Proxima Nova"/>
                <a:cs typeface="Proxima Nova"/>
                <a:sym typeface="Proxima Nova"/>
              </a:rPr>
              <a:t>Was It, and That Was </a:t>
            </a:r>
            <a:r>
              <a:rPr i="1" lang="en" sz="1800">
                <a:solidFill>
                  <a:srgbClr val="616161"/>
                </a:solidFill>
                <a:latin typeface="Proxima Nova"/>
                <a:ea typeface="Proxima Nova"/>
                <a:cs typeface="Proxima Nova"/>
                <a:sym typeface="Proxima Nova"/>
              </a:rPr>
              <a:t>All,</a:t>
            </a:r>
            <a:r>
              <a:rPr lang="en" sz="1800">
                <a:solidFill>
                  <a:srgbClr val="616161"/>
                </a:solidFill>
                <a:latin typeface="Proxima Nova"/>
                <a:ea typeface="Proxima Nova"/>
                <a:cs typeface="Proxima Nova"/>
                <a:sym typeface="Proxima Nova"/>
              </a:rPr>
              <a:t>” Denise Dodson, 0:52:25 of </a:t>
            </a:r>
            <a:r>
              <a:rPr i="1" lang="en" sz="1800">
                <a:solidFill>
                  <a:srgbClr val="616161"/>
                </a:solidFill>
                <a:latin typeface="Proxima Nova"/>
                <a:ea typeface="Proxima Nova"/>
                <a:cs typeface="Proxima Nova"/>
                <a:sym typeface="Proxima Nova"/>
              </a:rPr>
              <a:t>Notes From the Field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f64c9217b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f64c9217b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f64c9217b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f64c9217b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f64c9217b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f64c9217b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f64c9217b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f64c9217b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16161"/>
                </a:solidFill>
                <a:latin typeface="Proxima Nova"/>
                <a:ea typeface="Proxima Nova"/>
                <a:cs typeface="Proxima Nova"/>
                <a:sym typeface="Proxima Nova"/>
              </a:rPr>
              <a:t>“DNA,” Dr. Victor Carrion, minute 1:03:02 of </a:t>
            </a:r>
            <a:r>
              <a:rPr i="1" lang="en" sz="1800">
                <a:solidFill>
                  <a:srgbClr val="616161"/>
                </a:solidFill>
                <a:latin typeface="Proxima Nova"/>
                <a:ea typeface="Proxima Nova"/>
                <a:cs typeface="Proxima Nova"/>
                <a:sym typeface="Proxima Nova"/>
              </a:rPr>
              <a:t>Notes From the Field</a:t>
            </a:r>
            <a:endParaRPr i="1" sz="1800">
              <a:solidFill>
                <a:srgbClr val="616161"/>
              </a:solidFill>
              <a:latin typeface="Proxima Nova"/>
              <a:ea typeface="Proxima Nova"/>
              <a:cs typeface="Proxima Nova"/>
              <a:sym typeface="Proxima Nova"/>
            </a:endParaRPr>
          </a:p>
          <a:p>
            <a:pPr indent="0" lvl="0" marL="0" rtl="0" algn="l">
              <a:lnSpc>
                <a:spcPct val="115000"/>
              </a:lnSpc>
              <a:spcBef>
                <a:spcPts val="1200"/>
              </a:spcBef>
              <a:spcAft>
                <a:spcPts val="1200"/>
              </a:spcAft>
              <a:buNone/>
            </a:pPr>
            <a:r>
              <a:rPr lang="en" sz="1800">
                <a:solidFill>
                  <a:srgbClr val="616161"/>
                </a:solidFill>
                <a:latin typeface="Proxima Nova"/>
                <a:ea typeface="Proxima Nova"/>
                <a:cs typeface="Proxima Nova"/>
                <a:sym typeface="Proxima Nova"/>
              </a:rPr>
              <a:t>3 minute video</a:t>
            </a:r>
            <a:endParaRPr sz="1800">
              <a:solidFill>
                <a:srgbClr val="616161"/>
              </a:solidFill>
              <a:latin typeface="Proxima Nova"/>
              <a:ea typeface="Proxima Nova"/>
              <a:cs typeface="Proxima Nova"/>
              <a:sym typeface="Proxima Nov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f64c9217b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f64c9217b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f64c9217b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f64c9217b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f64c9217b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f64c9217b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fc7d923c6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efc7d923c6_0_6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f64c9217b4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f64c9217b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f64c9217b4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f64c9217b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rgbClr val="616161"/>
                </a:solidFill>
                <a:latin typeface="Proxima Nova"/>
                <a:ea typeface="Proxima Nova"/>
                <a:cs typeface="Proxima Nova"/>
                <a:sym typeface="Proxima Nova"/>
              </a:rPr>
              <a:t>“That, </a:t>
            </a:r>
            <a:r>
              <a:rPr i="1" lang="en" sz="1800">
                <a:solidFill>
                  <a:srgbClr val="616161"/>
                </a:solidFill>
                <a:latin typeface="Proxima Nova"/>
                <a:ea typeface="Proxima Nova"/>
                <a:cs typeface="Proxima Nova"/>
                <a:sym typeface="Proxima Nova"/>
              </a:rPr>
              <a:t>That </a:t>
            </a:r>
            <a:r>
              <a:rPr lang="en" sz="1800">
                <a:solidFill>
                  <a:srgbClr val="616161"/>
                </a:solidFill>
                <a:latin typeface="Proxima Nova"/>
                <a:ea typeface="Proxima Nova"/>
                <a:cs typeface="Proxima Nova"/>
                <a:sym typeface="Proxima Nova"/>
              </a:rPr>
              <a:t>Was It, and That Was </a:t>
            </a:r>
            <a:r>
              <a:rPr i="1" lang="en" sz="1800">
                <a:solidFill>
                  <a:srgbClr val="616161"/>
                </a:solidFill>
                <a:latin typeface="Proxima Nova"/>
                <a:ea typeface="Proxima Nova"/>
                <a:cs typeface="Proxima Nova"/>
                <a:sym typeface="Proxima Nova"/>
              </a:rPr>
              <a:t>All,</a:t>
            </a:r>
            <a:r>
              <a:rPr lang="en" sz="1800">
                <a:solidFill>
                  <a:srgbClr val="616161"/>
                </a:solidFill>
                <a:latin typeface="Proxima Nova"/>
                <a:ea typeface="Proxima Nova"/>
                <a:cs typeface="Proxima Nova"/>
                <a:sym typeface="Proxima Nova"/>
              </a:rPr>
              <a:t>” Denise Dodson, 0:52:25 of </a:t>
            </a:r>
            <a:r>
              <a:rPr i="1" lang="en" sz="1800">
                <a:solidFill>
                  <a:srgbClr val="616161"/>
                </a:solidFill>
                <a:latin typeface="Proxima Nova"/>
                <a:ea typeface="Proxima Nova"/>
                <a:cs typeface="Proxima Nova"/>
                <a:sym typeface="Proxima Nova"/>
              </a:rPr>
              <a:t>Notes From the Field</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f64c9217b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f64c9217b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f64c9217b4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f64c9217b4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f64c9217b4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f64c9217b4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f64c9217b4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f64c9217b4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f64c9217b4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f64c9217b4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f64c9217b4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f64c9217b4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f64c9217b4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f64c9217b4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f64c9217b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f64c9217b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fc7d923c6_0_1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efc7d923c6_0_1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f64c9217b4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f64c9217b4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f64c9217b4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f64c9217b4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fcae44845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fcae44845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 the </a:t>
            </a:r>
            <a:r>
              <a:rPr lang="en"/>
              <a:t>interview</a:t>
            </a:r>
            <a:r>
              <a:rPr lang="en"/>
              <a:t> here: </a:t>
            </a:r>
            <a:r>
              <a:rPr lang="en" u="sng">
                <a:solidFill>
                  <a:schemeClr val="hlink"/>
                </a:solidFill>
                <a:hlinkClick r:id="rId2"/>
              </a:rPr>
              <a:t>https://www.theparisreview.org/interviews/2994/the-art-of-fiction-no-78-james-baldwin</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efc7d923c6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efc7d923c6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students to read these quotations aloud, and ask if they have any reactions.  What does it mean to be a writer and storyteller?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u="sng">
                <a:solidFill>
                  <a:schemeClr val="hlink"/>
                </a:solidFill>
                <a:hlinkClick r:id="rId2"/>
              </a:rPr>
              <a:t>https://www.theparisreview.org/interviews/2994/the-art-of-fiction-no-78-james-baldwin</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fc7d923c6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efc7d923c6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cxnSp>
        <p:nvCxnSpPr>
          <p:cNvPr id="55" name="Google Shape;55;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56" name="Google Shape;56;p14"/>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7" name="Google Shape;57;p14"/>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cxnSp>
        <p:nvCxnSpPr>
          <p:cNvPr id="60" name="Google Shape;60;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1" name="Google Shape;61;p1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86" name="Google Shape;86;p21"/>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03" name="Google Shape;103;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4" name="Google Shape;104;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5" name="Google Shape;105;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hyperlink" Target="https://archive.org/details/R0014_BNHP_S07_002_Royster_Ine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1" Type="http://schemas.openxmlformats.org/officeDocument/2006/relationships/slide" Target="/ppt/slides/slide34.xml"/><Relationship Id="rId10" Type="http://schemas.openxmlformats.org/officeDocument/2006/relationships/slide" Target="/ppt/slides/slide34.xml"/><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3.xml"/><Relationship Id="rId9" Type="http://schemas.openxmlformats.org/officeDocument/2006/relationships/slide" Target="/ppt/slides/slide25.xml"/><Relationship Id="rId5" Type="http://schemas.openxmlformats.org/officeDocument/2006/relationships/slide" Target="/ppt/slides/slide3.xml"/><Relationship Id="rId6" Type="http://schemas.openxmlformats.org/officeDocument/2006/relationships/slide" Target="/ppt/slides/slide14.xml"/><Relationship Id="rId7" Type="http://schemas.openxmlformats.org/officeDocument/2006/relationships/slide" Target="/ppt/slides/slide14.xml"/><Relationship Id="rId8" Type="http://schemas.openxmlformats.org/officeDocument/2006/relationships/slide" Target="/ppt/slides/slide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18.png"/><Relationship Id="rId4" Type="http://schemas.openxmlformats.org/officeDocument/2006/relationships/hyperlink" Target="http://drive.google.com/file/d/1Z5aBc8c5qRVYBz1NAGFiNkoe-a5l4CT7/view" TargetMode="External"/><Relationship Id="rId5"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13.png"/><Relationship Id="rId4" Type="http://schemas.openxmlformats.org/officeDocument/2006/relationships/hyperlink" Target="http://drive.google.com/file/d/1Z5aBc8c5qRVYBz1NAGFiNkoe-a5l4CT7/view" TargetMode="External"/><Relationship Id="rId5"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14.png"/><Relationship Id="rId4" Type="http://schemas.openxmlformats.org/officeDocument/2006/relationships/hyperlink" Target="http://drive.google.com/file/d/1Z5aBc8c5qRVYBz1NAGFiNkoe-a5l4CT7/view" TargetMode="External"/><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15.png"/><Relationship Id="rId4" Type="http://schemas.openxmlformats.org/officeDocument/2006/relationships/hyperlink" Target="http://drive.google.com/file/d/1Z5aBc8c5qRVYBz1NAGFiNkoe-a5l4CT7/view" TargetMode="External"/><Relationship Id="rId5"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17.png"/><Relationship Id="rId4" Type="http://schemas.openxmlformats.org/officeDocument/2006/relationships/hyperlink" Target="http://drive.google.com/file/d/1Z5aBc8c5qRVYBz1NAGFiNkoe-a5l4CT7/view" TargetMode="External"/><Relationship Id="rId5"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 Id="rId3" Type="http://schemas.openxmlformats.org/officeDocument/2006/relationships/hyperlink" Target="http://drive.google.com/file/d/1Z5aBc8c5qRVYBz1NAGFiNkoe-a5l4CT7/view"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hyperlink" Target="https://www.theparisreview.org/interviews/2994/the-art-of-fiction-no-78-james-baldwi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6"/>
          <p:cNvSpPr txBox="1"/>
          <p:nvPr>
            <p:ph type="ctrTitle"/>
          </p:nvPr>
        </p:nvSpPr>
        <p:spPr>
          <a:xfrm>
            <a:off x="510450" y="1257300"/>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
              <a:t>Notes From the Field</a:t>
            </a:r>
            <a:r>
              <a:rPr lang="en"/>
              <a:t> &amp; </a:t>
            </a:r>
            <a:r>
              <a:rPr i="1" lang="en"/>
              <a:t>The 1619 Project</a:t>
            </a:r>
            <a:endParaRPr i="1"/>
          </a:p>
        </p:txBody>
      </p:sp>
      <p:sp>
        <p:nvSpPr>
          <p:cNvPr id="111" name="Google Shape;111;p26"/>
          <p:cNvSpPr txBox="1"/>
          <p:nvPr>
            <p:ph idx="1" type="subTitle"/>
          </p:nvPr>
        </p:nvSpPr>
        <p:spPr>
          <a:xfrm>
            <a:off x="671250" y="3174875"/>
            <a:ext cx="7801500" cy="112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Interdisciplinary Unit</a:t>
            </a:r>
            <a:endParaRPr sz="2000"/>
          </a:p>
          <a:p>
            <a:pPr indent="0" lvl="0" marL="0" rtl="0" algn="l">
              <a:spcBef>
                <a:spcPts val="0"/>
              </a:spcBef>
              <a:spcAft>
                <a:spcPts val="0"/>
              </a:spcAft>
              <a:buNone/>
            </a:pPr>
            <a:r>
              <a:rPr lang="en" sz="2000"/>
              <a:t>English Daily Slides</a:t>
            </a:r>
            <a:endParaRPr sz="2000"/>
          </a:p>
          <a:p>
            <a:pPr indent="0" lvl="0" marL="0" rtl="0" algn="l">
              <a:spcBef>
                <a:spcPts val="0"/>
              </a:spcBef>
              <a:spcAft>
                <a:spcPts val="0"/>
              </a:spcAft>
              <a:buNone/>
            </a:pPr>
            <a:r>
              <a:rPr lang="en" sz="2000"/>
              <a:t>Week 3</a:t>
            </a:r>
            <a:endParaRPr sz="2000"/>
          </a:p>
        </p:txBody>
      </p:sp>
      <p:pic>
        <p:nvPicPr>
          <p:cNvPr id="112" name="Google Shape;112;p26"/>
          <p:cNvPicPr preferRelativeResize="0"/>
          <p:nvPr/>
        </p:nvPicPr>
        <p:blipFill>
          <a:blip r:embed="rId3">
            <a:alphaModFix/>
          </a:blip>
          <a:stretch>
            <a:fillRect/>
          </a:stretch>
        </p:blipFill>
        <p:spPr>
          <a:xfrm>
            <a:off x="7463350" y="2766575"/>
            <a:ext cx="1295400" cy="1943100"/>
          </a:xfrm>
          <a:prstGeom prst="rect">
            <a:avLst/>
          </a:prstGeom>
          <a:noFill/>
          <a:ln>
            <a:noFill/>
          </a:ln>
        </p:spPr>
      </p:pic>
      <p:pic>
        <p:nvPicPr>
          <p:cNvPr id="113" name="Google Shape;113;p26"/>
          <p:cNvPicPr preferRelativeResize="0"/>
          <p:nvPr/>
        </p:nvPicPr>
        <p:blipFill>
          <a:blip r:embed="rId4">
            <a:alphaModFix/>
          </a:blip>
          <a:stretch>
            <a:fillRect/>
          </a:stretch>
        </p:blipFill>
        <p:spPr>
          <a:xfrm>
            <a:off x="5754900" y="2785625"/>
            <a:ext cx="1238250" cy="1905000"/>
          </a:xfrm>
          <a:prstGeom prst="rect">
            <a:avLst/>
          </a:prstGeom>
          <a:noFill/>
          <a:ln>
            <a:noFill/>
          </a:ln>
        </p:spPr>
      </p:pic>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4832325" y="445025"/>
            <a:ext cx="3999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Check out this adaptation:</a:t>
            </a:r>
            <a:endParaRPr/>
          </a:p>
        </p:txBody>
      </p:sp>
      <p:sp>
        <p:nvSpPr>
          <p:cNvPr id="232" name="Google Shape;232;p35"/>
          <p:cNvSpPr txBox="1"/>
          <p:nvPr>
            <p:ph idx="1" type="body"/>
          </p:nvPr>
        </p:nvSpPr>
        <p:spPr>
          <a:xfrm>
            <a:off x="311700" y="445025"/>
            <a:ext cx="4520700" cy="4698600"/>
          </a:xfrm>
          <a:prstGeom prst="rect">
            <a:avLst/>
          </a:prstGeom>
        </p:spPr>
        <p:txBody>
          <a:bodyPr anchorCtr="0" anchor="t" bIns="91425" lIns="91425" spcFirstLastPara="1" rIns="91425" wrap="square" tIns="91425">
            <a:normAutofit fontScale="70000" lnSpcReduction="10000"/>
          </a:bodyPr>
          <a:lstStyle/>
          <a:p>
            <a:pPr indent="0" lvl="0" marL="0" rtl="0" algn="l">
              <a:lnSpc>
                <a:spcPct val="100000"/>
              </a:lnSpc>
              <a:spcBef>
                <a:spcPts val="0"/>
              </a:spcBef>
              <a:spcAft>
                <a:spcPts val="0"/>
              </a:spcAft>
              <a:buNone/>
            </a:pPr>
            <a:r>
              <a:rPr b="1" lang="en"/>
              <a:t>Oral History Interview:</a:t>
            </a:r>
            <a:endParaRPr b="1"/>
          </a:p>
          <a:p>
            <a:pPr indent="-290830" lvl="0" marL="457200" rtl="0" algn="l">
              <a:lnSpc>
                <a:spcPct val="100000"/>
              </a:lnSpc>
              <a:spcBef>
                <a:spcPts val="1200"/>
              </a:spcBef>
              <a:spcAft>
                <a:spcPts val="0"/>
              </a:spcAft>
              <a:buSzPct val="100000"/>
              <a:buChar char="●"/>
            </a:pPr>
            <a:r>
              <a:rPr lang="en"/>
              <a:t>Butler: Were you allowed to dance?</a:t>
            </a:r>
            <a:endParaRPr/>
          </a:p>
          <a:p>
            <a:pPr indent="-290830" lvl="0" marL="457200" rtl="0" algn="l">
              <a:lnSpc>
                <a:spcPct val="100000"/>
              </a:lnSpc>
              <a:spcBef>
                <a:spcPts val="0"/>
              </a:spcBef>
              <a:spcAft>
                <a:spcPts val="0"/>
              </a:spcAft>
              <a:buSzPct val="100000"/>
              <a:buChar char="●"/>
            </a:pPr>
            <a:r>
              <a:rPr lang="en"/>
              <a:t>Mrs. Royster: No.</a:t>
            </a:r>
            <a:endParaRPr/>
          </a:p>
          <a:p>
            <a:pPr indent="-290830" lvl="0" marL="457200" rtl="0" algn="l">
              <a:lnSpc>
                <a:spcPct val="100000"/>
              </a:lnSpc>
              <a:spcBef>
                <a:spcPts val="0"/>
              </a:spcBef>
              <a:spcAft>
                <a:spcPts val="0"/>
              </a:spcAft>
              <a:buSzPct val="100000"/>
              <a:buChar char="●"/>
            </a:pPr>
            <a:r>
              <a:rPr lang="en"/>
              <a:t>Butler: No dancing?</a:t>
            </a:r>
            <a:endParaRPr/>
          </a:p>
          <a:p>
            <a:pPr indent="-290830" lvl="0" marL="457200" rtl="0" algn="l">
              <a:lnSpc>
                <a:spcPct val="100000"/>
              </a:lnSpc>
              <a:spcBef>
                <a:spcPts val="0"/>
              </a:spcBef>
              <a:spcAft>
                <a:spcPts val="0"/>
              </a:spcAft>
              <a:buSzPct val="100000"/>
              <a:buChar char="●"/>
            </a:pPr>
            <a:r>
              <a:rPr lang="en"/>
              <a:t>Mrs. Royster: Nuh uh.</a:t>
            </a:r>
            <a:endParaRPr/>
          </a:p>
          <a:p>
            <a:pPr indent="-290830" lvl="0" marL="457200" rtl="0" algn="l">
              <a:lnSpc>
                <a:spcPct val="100000"/>
              </a:lnSpc>
              <a:spcBef>
                <a:spcPts val="0"/>
              </a:spcBef>
              <a:spcAft>
                <a:spcPts val="0"/>
              </a:spcAft>
              <a:buSzPct val="100000"/>
              <a:buChar char="●"/>
            </a:pPr>
            <a:r>
              <a:rPr lang="en"/>
              <a:t>Butler: No dancing?</a:t>
            </a:r>
            <a:endParaRPr/>
          </a:p>
          <a:p>
            <a:pPr indent="-290830" lvl="0" marL="457200" rtl="0" algn="l">
              <a:lnSpc>
                <a:spcPct val="100000"/>
              </a:lnSpc>
              <a:spcBef>
                <a:spcPts val="0"/>
              </a:spcBef>
              <a:spcAft>
                <a:spcPts val="0"/>
              </a:spcAft>
              <a:buSzPct val="100000"/>
              <a:buChar char="●"/>
            </a:pPr>
            <a:r>
              <a:rPr lang="en"/>
              <a:t>Mrs. Royster: Nuh uh. No dancing. Then it would be on the sly.</a:t>
            </a:r>
            <a:endParaRPr/>
          </a:p>
          <a:p>
            <a:pPr indent="-290830" lvl="0" marL="457200" rtl="0" algn="l">
              <a:lnSpc>
                <a:spcPct val="100000"/>
              </a:lnSpc>
              <a:spcBef>
                <a:spcPts val="0"/>
              </a:spcBef>
              <a:spcAft>
                <a:spcPts val="0"/>
              </a:spcAft>
              <a:buSzPct val="100000"/>
              <a:buChar char="●"/>
            </a:pPr>
            <a:r>
              <a:rPr lang="en"/>
              <a:t>Butler: In the back behind the barn, huh?</a:t>
            </a:r>
            <a:endParaRPr/>
          </a:p>
          <a:p>
            <a:pPr indent="-290830" lvl="0" marL="457200" rtl="0" algn="l">
              <a:lnSpc>
                <a:spcPct val="100000"/>
              </a:lnSpc>
              <a:spcBef>
                <a:spcPts val="0"/>
              </a:spcBef>
              <a:spcAft>
                <a:spcPts val="0"/>
              </a:spcAft>
              <a:buSzPct val="100000"/>
              <a:buChar char="●"/>
            </a:pPr>
            <a:r>
              <a:rPr lang="en"/>
              <a:t>Mrs. Royster: Yes, indeed. And not before the old parents.</a:t>
            </a:r>
            <a:endParaRPr/>
          </a:p>
          <a:p>
            <a:pPr indent="-290830" lvl="0" marL="457200" rtl="0" algn="l">
              <a:lnSpc>
                <a:spcPct val="100000"/>
              </a:lnSpc>
              <a:spcBef>
                <a:spcPts val="0"/>
              </a:spcBef>
              <a:spcAft>
                <a:spcPts val="0"/>
              </a:spcAft>
              <a:buSzPct val="100000"/>
              <a:buChar char="●"/>
            </a:pPr>
            <a:r>
              <a:rPr lang="en"/>
              <a:t>Butler: They didn’t let you dance?</a:t>
            </a:r>
            <a:endParaRPr/>
          </a:p>
          <a:p>
            <a:pPr indent="-290830" lvl="0" marL="457200" rtl="0" algn="l">
              <a:lnSpc>
                <a:spcPct val="100000"/>
              </a:lnSpc>
              <a:spcBef>
                <a:spcPts val="0"/>
              </a:spcBef>
              <a:spcAft>
                <a:spcPts val="0"/>
              </a:spcAft>
              <a:buSzPct val="100000"/>
              <a:buChar char="●"/>
            </a:pPr>
            <a:r>
              <a:rPr lang="en"/>
              <a:t>Mrs. Royster: Nuh uh. No, we didn’t dance.</a:t>
            </a:r>
            <a:endParaRPr/>
          </a:p>
          <a:p>
            <a:pPr indent="-290830" lvl="0" marL="457200" rtl="0" algn="l">
              <a:lnSpc>
                <a:spcPct val="100000"/>
              </a:lnSpc>
              <a:spcBef>
                <a:spcPts val="0"/>
              </a:spcBef>
              <a:spcAft>
                <a:spcPts val="0"/>
              </a:spcAft>
              <a:buSzPct val="100000"/>
              <a:buChar char="●"/>
            </a:pPr>
            <a:r>
              <a:rPr lang="en"/>
              <a:t>Butler: Was there a time – when - what was it – a holiday or a time when it was so special that you could almost dance? I mean, you know, when you could –</a:t>
            </a:r>
            <a:endParaRPr/>
          </a:p>
          <a:p>
            <a:pPr indent="-290830" lvl="0" marL="457200" rtl="0" algn="l">
              <a:lnSpc>
                <a:spcPct val="100000"/>
              </a:lnSpc>
              <a:spcBef>
                <a:spcPts val="0"/>
              </a:spcBef>
              <a:spcAft>
                <a:spcPts val="0"/>
              </a:spcAft>
              <a:buSzPct val="100000"/>
              <a:buChar char="●"/>
            </a:pPr>
            <a:r>
              <a:rPr lang="en"/>
              <a:t>Mrs. Royster: Well, we used to go to – you know, school closed in May and holidays probably. And holidays we used to have entertainments at schools. You’d have nice – what you would call a party now but then we didn’t call them parties. We just had school entertainments, they called it. And the parents would go too along with us to school. We carried dinners and put it out on the table, you know, after. [Indiscernible] dialogues at school, you know.</a:t>
            </a:r>
            <a:endParaRPr/>
          </a:p>
          <a:p>
            <a:pPr indent="-290830" lvl="0" marL="457200" rtl="0" algn="l">
              <a:lnSpc>
                <a:spcPct val="100000"/>
              </a:lnSpc>
              <a:spcBef>
                <a:spcPts val="0"/>
              </a:spcBef>
              <a:spcAft>
                <a:spcPts val="0"/>
              </a:spcAft>
              <a:buSzPct val="100000"/>
              <a:buChar char="●"/>
            </a:pPr>
            <a:r>
              <a:rPr lang="en"/>
              <a:t>Butler: Recite dialogues?</a:t>
            </a:r>
            <a:endParaRPr/>
          </a:p>
          <a:p>
            <a:pPr indent="-290830" lvl="0" marL="457200" rtl="0" algn="l">
              <a:lnSpc>
                <a:spcPct val="100000"/>
              </a:lnSpc>
              <a:spcBef>
                <a:spcPts val="0"/>
              </a:spcBef>
              <a:spcAft>
                <a:spcPts val="0"/>
              </a:spcAft>
              <a:buSzPct val="100000"/>
              <a:buChar char="●"/>
            </a:pPr>
            <a:r>
              <a:rPr lang="en"/>
              <a:t>Mrs. Royster: Yeah. Recite. Recite – more reciting than anything, you know. And some of them had dialogue poems or the Bible. And some had other things, you know, like poems and books.</a:t>
            </a:r>
            <a:endParaRPr/>
          </a:p>
          <a:p>
            <a:pPr indent="-290830" lvl="0" marL="457200" rtl="0" algn="l">
              <a:lnSpc>
                <a:spcPct val="100000"/>
              </a:lnSpc>
              <a:spcBef>
                <a:spcPts val="0"/>
              </a:spcBef>
              <a:spcAft>
                <a:spcPts val="0"/>
              </a:spcAft>
              <a:buSzPct val="100000"/>
              <a:buChar char="●"/>
            </a:pPr>
            <a:r>
              <a:rPr lang="en"/>
              <a:t>Butler: Right.</a:t>
            </a:r>
            <a:endParaRPr/>
          </a:p>
          <a:p>
            <a:pPr indent="-290830" lvl="0" marL="457200" rtl="0" algn="l">
              <a:lnSpc>
                <a:spcPct val="100000"/>
              </a:lnSpc>
              <a:spcBef>
                <a:spcPts val="0"/>
              </a:spcBef>
              <a:spcAft>
                <a:spcPts val="0"/>
              </a:spcAft>
              <a:buSzPct val="100000"/>
              <a:buChar char="●"/>
            </a:pPr>
            <a:r>
              <a:rPr lang="en"/>
              <a:t>Mrs. Royster: And everything like that.</a:t>
            </a:r>
            <a:endParaRPr/>
          </a:p>
          <a:p>
            <a:pPr indent="-290830" lvl="0" marL="457200" rtl="0" algn="l">
              <a:lnSpc>
                <a:spcPct val="100000"/>
              </a:lnSpc>
              <a:spcBef>
                <a:spcPts val="0"/>
              </a:spcBef>
              <a:spcAft>
                <a:spcPts val="0"/>
              </a:spcAft>
              <a:buSzPct val="100000"/>
              <a:buChar char="●"/>
            </a:pPr>
            <a:r>
              <a:rPr lang="en"/>
              <a:t>Butler: Things people had written?</a:t>
            </a:r>
            <a:endParaRPr/>
          </a:p>
          <a:p>
            <a:pPr indent="-290830" lvl="0" marL="457200" rtl="0" algn="l">
              <a:lnSpc>
                <a:spcPct val="100000"/>
              </a:lnSpc>
              <a:spcBef>
                <a:spcPts val="0"/>
              </a:spcBef>
              <a:spcAft>
                <a:spcPts val="0"/>
              </a:spcAft>
              <a:buSzPct val="100000"/>
              <a:buChar char="●"/>
            </a:pPr>
            <a:r>
              <a:rPr lang="en"/>
              <a:t>Mrs. Royster: Yeah. And maybe ten or twelve children would get up on the stand and say them dialogues. One would say one thing; one would say another and on and on, you know, like that until they finished like that. It was a lot of fun, though. </a:t>
            </a:r>
            <a:endParaRPr/>
          </a:p>
        </p:txBody>
      </p:sp>
      <p:sp>
        <p:nvSpPr>
          <p:cNvPr id="233" name="Google Shape;233;p35"/>
          <p:cNvSpPr txBox="1"/>
          <p:nvPr>
            <p:ph idx="2" type="body"/>
          </p:nvPr>
        </p:nvSpPr>
        <p:spPr>
          <a:xfrm>
            <a:off x="5112800" y="1152475"/>
            <a:ext cx="3719400" cy="37608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a:t>Dramatic Monologue excerpt:</a:t>
            </a:r>
            <a:endParaRPr b="1"/>
          </a:p>
          <a:p>
            <a:pPr indent="0" lvl="0" marL="0" rtl="0" algn="l">
              <a:lnSpc>
                <a:spcPct val="100000"/>
              </a:lnSpc>
              <a:spcBef>
                <a:spcPts val="1200"/>
              </a:spcBef>
              <a:spcAft>
                <a:spcPts val="0"/>
              </a:spcAft>
              <a:buNone/>
            </a:pPr>
            <a:r>
              <a:rPr lang="en"/>
              <a:t>There was no dancing... it would be on the sly. And not before the old parents. No, we didn’t dance. Well, we used to go to – you know, school closed in May and holidays probably. And holidays we used to have entertainments at schools. You’d have nice – what you would call a party now but then we didn’t call them parties. We just had school entertainments, they called it. And the parents would go too along with us to school. We carried dinners and put it out on the table, you know, after. </a:t>
            </a:r>
            <a:endParaRPr/>
          </a:p>
          <a:p>
            <a:pPr indent="0" lvl="0" marL="0" rtl="0" algn="l">
              <a:lnSpc>
                <a:spcPct val="100000"/>
              </a:lnSpc>
              <a:spcBef>
                <a:spcPts val="1200"/>
              </a:spcBef>
              <a:spcAft>
                <a:spcPts val="1200"/>
              </a:spcAft>
              <a:buNone/>
            </a:pPr>
            <a:r>
              <a:rPr lang="en"/>
              <a:t>Reciting dialogues at school, you know.  Recite – more reciting than anything, you know. And some of them had dialogue poems or the Bible. And some had other things, you know, like poems and books.  And everything like that.  And maybe ten or twelve children would get up on the stand and say them dialogues. One would say one thing; one would say another and on and on, you know, like that until they finished like that. It was a lot of fun, though. </a:t>
            </a:r>
            <a:endParaRPr/>
          </a:p>
        </p:txBody>
      </p:sp>
      <p:sp>
        <p:nvSpPr>
          <p:cNvPr id="234" name="Google Shape;234;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5" name="Google Shape;235;p3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Practice</a:t>
            </a:r>
            <a:endParaRPr/>
          </a:p>
        </p:txBody>
      </p:sp>
      <p:sp>
        <p:nvSpPr>
          <p:cNvPr id="241" name="Google Shape;241;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rabicPeriod"/>
            </a:pPr>
            <a:r>
              <a:rPr lang="en"/>
              <a:t>Everybody open the practice doc on your screen.</a:t>
            </a:r>
            <a:endParaRPr/>
          </a:p>
          <a:p>
            <a:pPr indent="-342900" lvl="0" marL="457200" rtl="0" algn="l">
              <a:spcBef>
                <a:spcPts val="0"/>
              </a:spcBef>
              <a:spcAft>
                <a:spcPts val="0"/>
              </a:spcAft>
              <a:buSzPts val="1800"/>
              <a:buAutoNum type="arabicPeriod"/>
            </a:pPr>
            <a:r>
              <a:rPr lang="en"/>
              <a:t>Using headphones, </a:t>
            </a:r>
            <a:r>
              <a:rPr lang="en" u="sng">
                <a:solidFill>
                  <a:schemeClr val="hlink"/>
                </a:solidFill>
                <a:hlinkClick r:id="rId3"/>
              </a:rPr>
              <a:t>listen</a:t>
            </a:r>
            <a:r>
              <a:rPr lang="en"/>
              <a:t> once through to the section we are going to edit.</a:t>
            </a:r>
            <a:endParaRPr/>
          </a:p>
          <a:p>
            <a:pPr indent="-342900" lvl="0" marL="457200" rtl="0" algn="l">
              <a:spcBef>
                <a:spcPts val="0"/>
              </a:spcBef>
              <a:spcAft>
                <a:spcPts val="0"/>
              </a:spcAft>
              <a:buSzPts val="1800"/>
              <a:buAutoNum type="arabicPeriod"/>
            </a:pPr>
            <a:r>
              <a:rPr lang="en"/>
              <a:t>In your monologue practice, please highlight in yellow the sections </a:t>
            </a:r>
            <a:r>
              <a:rPr b="1" lang="en"/>
              <a:t>you</a:t>
            </a:r>
            <a:r>
              <a:rPr lang="en"/>
              <a:t> would delete, and highlight in green the sections you </a:t>
            </a:r>
            <a:r>
              <a:rPr b="1" lang="en"/>
              <a:t>know </a:t>
            </a:r>
            <a:r>
              <a:rPr lang="en"/>
              <a:t>you would keep.</a:t>
            </a:r>
            <a:endParaRPr/>
          </a:p>
          <a:p>
            <a:pPr indent="-317500" lvl="1" marL="914400" rtl="0" algn="l">
              <a:spcBef>
                <a:spcPts val="0"/>
              </a:spcBef>
              <a:spcAft>
                <a:spcPts val="0"/>
              </a:spcAft>
              <a:buSzPts val="1400"/>
              <a:buAutoNum type="alphaLcPeriod"/>
            </a:pPr>
            <a:r>
              <a:rPr lang="en"/>
              <a:t>Start by identifying any patterns in the diction that you want to emphasize.</a:t>
            </a:r>
            <a:endParaRPr/>
          </a:p>
          <a:p>
            <a:pPr indent="-317500" lvl="1" marL="914400" rtl="0" algn="l">
              <a:spcBef>
                <a:spcPts val="0"/>
              </a:spcBef>
              <a:spcAft>
                <a:spcPts val="0"/>
              </a:spcAft>
              <a:buSzPts val="1400"/>
              <a:buAutoNum type="alphaLcPeriod"/>
            </a:pPr>
            <a:r>
              <a:rPr lang="en"/>
              <a:t>Then, highlight the parts you definitely want to keep.</a:t>
            </a:r>
            <a:endParaRPr/>
          </a:p>
          <a:p>
            <a:pPr indent="-317500" lvl="1" marL="914400" rtl="0" algn="l">
              <a:spcBef>
                <a:spcPts val="0"/>
              </a:spcBef>
              <a:spcAft>
                <a:spcPts val="0"/>
              </a:spcAft>
              <a:buSzPts val="1400"/>
              <a:buAutoNum type="alphaLcPeriod"/>
            </a:pPr>
            <a:r>
              <a:rPr lang="en"/>
              <a:t>Decide what story you are telling.  What societal inequity does this respond to?</a:t>
            </a:r>
            <a:endParaRPr/>
          </a:p>
          <a:p>
            <a:pPr indent="-317500" lvl="1" marL="914400" rtl="0" algn="l">
              <a:spcBef>
                <a:spcPts val="0"/>
              </a:spcBef>
              <a:spcAft>
                <a:spcPts val="0"/>
              </a:spcAft>
              <a:buSzPts val="1400"/>
              <a:buAutoNum type="alphaLcPeriod"/>
            </a:pPr>
            <a:r>
              <a:rPr lang="en"/>
              <a:t>You will have to delete parts, especially the interview questions.  You will have to be creative with stage directions to cover those gaps, but you are creating a performable monologue, so that is important.</a:t>
            </a:r>
            <a:endParaRPr/>
          </a:p>
          <a:p>
            <a:pPr indent="-317500" lvl="1" marL="914400" rtl="0" algn="l">
              <a:spcBef>
                <a:spcPts val="0"/>
              </a:spcBef>
              <a:spcAft>
                <a:spcPts val="0"/>
              </a:spcAft>
              <a:buSzPts val="1400"/>
              <a:buAutoNum type="alphaLcPeriod"/>
            </a:pPr>
            <a:r>
              <a:rPr lang="en"/>
              <a:t>You cannot change the meaning of the oral history.  You must make it concise enough to tell a story in no more than 3 single spaced pages.</a:t>
            </a:r>
            <a:endParaRPr/>
          </a:p>
          <a:p>
            <a:pPr indent="0" lvl="0" marL="0" rtl="0" algn="l">
              <a:spcBef>
                <a:spcPts val="1200"/>
              </a:spcBef>
              <a:spcAft>
                <a:spcPts val="1200"/>
              </a:spcAft>
              <a:buNone/>
            </a:pPr>
            <a:r>
              <a:t/>
            </a:r>
            <a:endParaRPr/>
          </a:p>
        </p:txBody>
      </p:sp>
      <p:sp>
        <p:nvSpPr>
          <p:cNvPr id="242" name="Google Shape;242;p3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43" name="Google Shape;243;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Formative 4: Practice Monologue</a:t>
            </a:r>
            <a:endParaRPr/>
          </a:p>
        </p:txBody>
      </p:sp>
      <p:sp>
        <p:nvSpPr>
          <p:cNvPr id="249" name="Google Shape;249;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Use the sample oral history </a:t>
            </a:r>
            <a:r>
              <a:rPr b="1" lang="en"/>
              <a:t>or your own</a:t>
            </a:r>
            <a:r>
              <a:rPr lang="en"/>
              <a:t> to edit an oral history transcript into a monologue.  Use at least two of the principles of dramatic texts that we have discussed so far: </a:t>
            </a:r>
            <a:r>
              <a:rPr b="1" lang="en"/>
              <a:t>characterization, diction, perspective.</a:t>
            </a:r>
            <a:endParaRPr b="1"/>
          </a:p>
          <a:p>
            <a:pPr indent="0" lvl="0" marL="0" rtl="0" algn="l">
              <a:spcBef>
                <a:spcPts val="1200"/>
              </a:spcBef>
              <a:spcAft>
                <a:spcPts val="0"/>
              </a:spcAft>
              <a:buNone/>
            </a:pPr>
            <a:r>
              <a:rPr lang="en"/>
              <a:t>If you have already conducted your oral history, you can use this time to turn part of it into a monologue and get formative feedback. </a:t>
            </a:r>
            <a:endParaRPr/>
          </a:p>
          <a:p>
            <a:pPr indent="0" lvl="0" marL="0" rtl="0" algn="l">
              <a:spcBef>
                <a:spcPts val="1200"/>
              </a:spcBef>
              <a:spcAft>
                <a:spcPts val="1200"/>
              </a:spcAft>
              <a:buNone/>
            </a:pPr>
            <a:r>
              <a:rPr b="1" lang="en"/>
              <a:t>You have the rest of the class period to work.  You only need about 100 words for this practice.  You should turn this in by the end of the day.</a:t>
            </a:r>
            <a:endParaRPr b="1"/>
          </a:p>
        </p:txBody>
      </p:sp>
      <p:sp>
        <p:nvSpPr>
          <p:cNvPr id="250" name="Google Shape;250;p3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51" name="Google Shape;25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257" name="Google Shape;257;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i="1"/>
          </a:p>
          <a:p>
            <a:pPr indent="-342900" lvl="0" marL="457200" rtl="0" algn="l">
              <a:spcBef>
                <a:spcPts val="1200"/>
              </a:spcBef>
              <a:spcAft>
                <a:spcPts val="0"/>
              </a:spcAft>
              <a:buSzPts val="1800"/>
              <a:buChar char="●"/>
            </a:pPr>
            <a:r>
              <a:rPr lang="en"/>
              <a:t>Read the </a:t>
            </a:r>
            <a:r>
              <a:rPr lang="en"/>
              <a:t>Photo Essay from </a:t>
            </a:r>
            <a:r>
              <a:rPr i="1" lang="en"/>
              <a:t>The 1619 Project</a:t>
            </a:r>
            <a:endParaRPr i="1"/>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Complete Formative 4</a:t>
            </a:r>
            <a:endParaRPr/>
          </a:p>
          <a:p>
            <a:pPr indent="-342900" lvl="0" marL="457200" rtl="0" algn="l">
              <a:spcBef>
                <a:spcPts val="0"/>
              </a:spcBef>
              <a:spcAft>
                <a:spcPts val="0"/>
              </a:spcAft>
              <a:buSzPts val="1800"/>
              <a:buChar char="●"/>
            </a:pPr>
            <a:r>
              <a:rPr lang="en"/>
              <a:t>Complete Journal 4</a:t>
            </a:r>
            <a:endParaRPr/>
          </a:p>
        </p:txBody>
      </p:sp>
      <p:sp>
        <p:nvSpPr>
          <p:cNvPr id="258" name="Google Shape;258;p3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59" name="Google Shape;25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10</a:t>
            </a:r>
            <a:endParaRPr sz="5600"/>
          </a:p>
        </p:txBody>
      </p:sp>
      <p:sp>
        <p:nvSpPr>
          <p:cNvPr id="265" name="Google Shape;26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40"/>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 name="Google Shape;271;p40"/>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2" name="Google Shape;272;p40"/>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 name="Google Shape;273;p40"/>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274" name="Google Shape;274;p40"/>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275" name="Google Shape;275;p40"/>
          <p:cNvSpPr txBox="1"/>
          <p:nvPr>
            <p:ph idx="1" type="body"/>
          </p:nvPr>
        </p:nvSpPr>
        <p:spPr>
          <a:xfrm>
            <a:off x="3751025" y="1582125"/>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a:t>
            </a:r>
            <a:r>
              <a:rPr lang="en" sz="2200">
                <a:solidFill>
                  <a:schemeClr val="accent1"/>
                </a:solidFill>
              </a:rPr>
              <a:t>complete an image analysis and discuss the different ideas that images and imagery can communicate.</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276" name="Google Shape;276;p40"/>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41"/>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82" name="Google Shape;282;p41"/>
          <p:cNvSpPr txBox="1"/>
          <p:nvPr>
            <p:ph type="title"/>
          </p:nvPr>
        </p:nvSpPr>
        <p:spPr>
          <a:xfrm>
            <a:off x="1614438" y="673145"/>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283" name="Google Shape;283;p41"/>
          <p:cNvGrpSpPr/>
          <p:nvPr/>
        </p:nvGrpSpPr>
        <p:grpSpPr>
          <a:xfrm>
            <a:off x="620850" y="1826201"/>
            <a:ext cx="8037073" cy="1832756"/>
            <a:chOff x="0" y="531"/>
            <a:chExt cx="10515600" cy="2119283"/>
          </a:xfrm>
        </p:grpSpPr>
        <p:sp>
          <p:nvSpPr>
            <p:cNvPr id="284" name="Google Shape;284;p41"/>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5" name="Google Shape;285;p41"/>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6" name="Google Shape;286;p41"/>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7" name="Google Shape;287;p41"/>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Word of the Day: Contrast</a:t>
              </a:r>
              <a:endParaRPr sz="1100">
                <a:solidFill>
                  <a:schemeClr val="lt1"/>
                </a:solidFill>
                <a:latin typeface="Proxima Nova"/>
                <a:ea typeface="Proxima Nova"/>
                <a:cs typeface="Proxima Nova"/>
                <a:sym typeface="Proxima Nova"/>
              </a:endParaRPr>
            </a:p>
          </p:txBody>
        </p:sp>
        <p:sp>
          <p:nvSpPr>
            <p:cNvPr id="288" name="Google Shape;288;p41"/>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9" name="Google Shape;289;p41"/>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0" name="Google Shape;290;p41"/>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1" name="Google Shape;291;p41"/>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Elements of Photo Analysis</a:t>
              </a:r>
              <a:endParaRPr sz="1100">
                <a:solidFill>
                  <a:schemeClr val="lt1"/>
                </a:solidFill>
                <a:latin typeface="Proxima Nova"/>
                <a:ea typeface="Proxima Nova"/>
                <a:cs typeface="Proxima Nova"/>
                <a:sym typeface="Proxima Nova"/>
              </a:endParaRPr>
            </a:p>
          </p:txBody>
        </p:sp>
        <p:sp>
          <p:nvSpPr>
            <p:cNvPr id="292" name="Google Shape;292;p41"/>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3" name="Google Shape;293;p41"/>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4" name="Google Shape;294;p41"/>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5" name="Google Shape;295;p41"/>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Photo Analysis Activity</a:t>
              </a:r>
              <a:endParaRPr sz="1100">
                <a:solidFill>
                  <a:schemeClr val="lt1"/>
                </a:solidFill>
                <a:latin typeface="Proxima Nova"/>
                <a:ea typeface="Proxima Nova"/>
                <a:cs typeface="Proxima Nova"/>
                <a:sym typeface="Proxima Nova"/>
              </a:endParaRPr>
            </a:p>
          </p:txBody>
        </p:sp>
        <p:sp>
          <p:nvSpPr>
            <p:cNvPr id="296" name="Google Shape;296;p41"/>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7" name="Google Shape;297;p41"/>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8" name="Google Shape;298;p41"/>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9" name="Google Shape;299;p41"/>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a:t>
              </a:r>
              <a:r>
                <a:rPr lang="en" sz="1200">
                  <a:solidFill>
                    <a:schemeClr val="lt1"/>
                  </a:solidFill>
                  <a:latin typeface="Proxima Nova"/>
                  <a:ea typeface="Proxima Nova"/>
                  <a:cs typeface="Proxima Nova"/>
                  <a:sym typeface="Proxima Nova"/>
                </a:rPr>
                <a:t> of Photographic and Literary Imagery</a:t>
              </a:r>
              <a:endParaRPr i="1" sz="1100">
                <a:solidFill>
                  <a:schemeClr val="lt1"/>
                </a:solidFill>
                <a:latin typeface="Proxima Nova"/>
                <a:ea typeface="Proxima Nova"/>
                <a:cs typeface="Proxima Nova"/>
                <a:sym typeface="Proxima Nova"/>
              </a:endParaRPr>
            </a:p>
          </p:txBody>
        </p:sp>
      </p:grpSp>
      <p:sp>
        <p:nvSpPr>
          <p:cNvPr id="300" name="Google Shape;300;p41"/>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301" name="Google Shape;301;p41"/>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5" name="Shape 305"/>
        <p:cNvGrpSpPr/>
        <p:nvPr/>
      </p:nvGrpSpPr>
      <p:grpSpPr>
        <a:xfrm>
          <a:off x="0" y="0"/>
          <a:ext cx="0" cy="0"/>
          <a:chOff x="0" y="0"/>
          <a:chExt cx="0" cy="0"/>
        </a:xfrm>
      </p:grpSpPr>
      <p:sp>
        <p:nvSpPr>
          <p:cNvPr id="306" name="Google Shape;306;p4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307" name="Google Shape;307;p42"/>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308" name="Google Shape;308;p42"/>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309" name="Google Shape;309;p42"/>
          <p:cNvSpPr txBox="1"/>
          <p:nvPr/>
        </p:nvSpPr>
        <p:spPr>
          <a:xfrm>
            <a:off x="5573400" y="2345225"/>
            <a:ext cx="11361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contrast</a:t>
            </a:r>
            <a:endParaRPr sz="2000">
              <a:latin typeface="Proxima Nova"/>
              <a:ea typeface="Proxima Nova"/>
              <a:cs typeface="Proxima Nova"/>
              <a:sym typeface="Proxima Nova"/>
            </a:endParaRPr>
          </a:p>
        </p:txBody>
      </p:sp>
      <p:sp>
        <p:nvSpPr>
          <p:cNvPr id="310" name="Google Shape;310;p42"/>
          <p:cNvSpPr txBox="1"/>
          <p:nvPr/>
        </p:nvSpPr>
        <p:spPr>
          <a:xfrm>
            <a:off x="3679852" y="733350"/>
            <a:ext cx="2210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In photography, </a:t>
            </a:r>
            <a:r>
              <a:rPr b="1" lang="en">
                <a:latin typeface="Proxima Nova"/>
                <a:ea typeface="Proxima Nova"/>
                <a:cs typeface="Proxima Nova"/>
                <a:sym typeface="Proxima Nova"/>
              </a:rPr>
              <a:t>contrast </a:t>
            </a:r>
            <a:r>
              <a:rPr lang="en">
                <a:latin typeface="Proxima Nova"/>
                <a:ea typeface="Proxima Nova"/>
                <a:cs typeface="Proxima Nova"/>
                <a:sym typeface="Proxima Nova"/>
              </a:rPr>
              <a:t>creates "sharpening,” or more a rapid readability of the image.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It can also be understood as juxtaposing two things for a purpose.</a:t>
            </a:r>
            <a:endParaRPr>
              <a:latin typeface="Proxima Nova"/>
              <a:ea typeface="Proxima Nova"/>
              <a:cs typeface="Proxima Nova"/>
              <a:sym typeface="Proxima Nova"/>
            </a:endParaRPr>
          </a:p>
        </p:txBody>
      </p:sp>
      <p:sp>
        <p:nvSpPr>
          <p:cNvPr id="311" name="Google Shape;311;p42"/>
          <p:cNvSpPr txBox="1"/>
          <p:nvPr/>
        </p:nvSpPr>
        <p:spPr>
          <a:xfrm>
            <a:off x="3679852" y="2991375"/>
            <a:ext cx="2210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Contrast in photography is the visual ratio of different tones in an image. This difference is what creates the textures, highlights, shadows, colors and clarity in a photograph.</a:t>
            </a:r>
            <a:endParaRPr>
              <a:latin typeface="Proxima Nova"/>
              <a:ea typeface="Proxima Nova"/>
              <a:cs typeface="Proxima Nova"/>
              <a:sym typeface="Proxima Nova"/>
            </a:endParaRPr>
          </a:p>
        </p:txBody>
      </p:sp>
      <p:sp>
        <p:nvSpPr>
          <p:cNvPr id="312" name="Google Shape;312;p42"/>
          <p:cNvSpPr txBox="1"/>
          <p:nvPr/>
        </p:nvSpPr>
        <p:spPr>
          <a:xfrm>
            <a:off x="6276525" y="2838975"/>
            <a:ext cx="2551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Contrast of scale: Without this, more time is spent on mentally figuring out what the image is. Viewers seek to create closure out of the available elements.</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Also, photographers can create contrast of shape, color, texture, and tone</a:t>
            </a:r>
            <a:endParaRPr>
              <a:latin typeface="Proxima Nova"/>
              <a:ea typeface="Proxima Nova"/>
              <a:cs typeface="Proxima Nova"/>
              <a:sym typeface="Proxima Nova"/>
            </a:endParaRPr>
          </a:p>
        </p:txBody>
      </p:sp>
      <p:sp>
        <p:nvSpPr>
          <p:cNvPr id="313" name="Google Shape;313;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4" name="Google Shape;314;p42"/>
          <p:cNvPicPr preferRelativeResize="0"/>
          <p:nvPr/>
        </p:nvPicPr>
        <p:blipFill>
          <a:blip r:embed="rId3">
            <a:alphaModFix/>
          </a:blip>
          <a:stretch>
            <a:fillRect/>
          </a:stretch>
        </p:blipFill>
        <p:spPr>
          <a:xfrm>
            <a:off x="6282975" y="597300"/>
            <a:ext cx="2397647" cy="1595525"/>
          </a:xfrm>
          <a:prstGeom prst="rect">
            <a:avLst/>
          </a:prstGeom>
          <a:noFill/>
          <a:ln>
            <a:noFill/>
          </a:ln>
        </p:spPr>
      </p:pic>
      <p:sp>
        <p:nvSpPr>
          <p:cNvPr id="315" name="Google Shape;315;p42"/>
          <p:cNvSpPr txBox="1"/>
          <p:nvPr/>
        </p:nvSpPr>
        <p:spPr>
          <a:xfrm>
            <a:off x="293425" y="1925250"/>
            <a:ext cx="29934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latin typeface="Proxima Nova"/>
                <a:ea typeface="Proxima Nova"/>
                <a:cs typeface="Proxima Nova"/>
                <a:sym typeface="Proxima Nova"/>
              </a:rPr>
              <a:t>Word of the Day</a:t>
            </a:r>
            <a:endParaRPr sz="3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Photo Analysis</a:t>
            </a:r>
            <a:endParaRPr/>
          </a:p>
        </p:txBody>
      </p:sp>
      <p:sp>
        <p:nvSpPr>
          <p:cNvPr id="321" name="Google Shape;321;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An effective photo analysis will look at what you see directly and what you can infer from the image.  Look for elements like: </a:t>
            </a:r>
            <a:endParaRPr/>
          </a:p>
          <a:p>
            <a:pPr indent="-342900" lvl="0" marL="457200" rtl="0" algn="l">
              <a:spcBef>
                <a:spcPts val="1200"/>
              </a:spcBef>
              <a:spcAft>
                <a:spcPts val="0"/>
              </a:spcAft>
              <a:buSzPts val="1800"/>
              <a:buChar char="-"/>
            </a:pPr>
            <a:r>
              <a:rPr lang="en"/>
              <a:t>What is happening?  What is the activity in the image?</a:t>
            </a:r>
            <a:endParaRPr/>
          </a:p>
          <a:p>
            <a:pPr indent="-342900" lvl="0" marL="457200" rtl="0" algn="l">
              <a:spcBef>
                <a:spcPts val="0"/>
              </a:spcBef>
              <a:spcAft>
                <a:spcPts val="0"/>
              </a:spcAft>
              <a:buSzPts val="1800"/>
              <a:buChar char="-"/>
            </a:pPr>
            <a:r>
              <a:rPr lang="en"/>
              <a:t>What is the relationship between the elements or figures in the image?  What is their relationship with the audience?</a:t>
            </a:r>
            <a:endParaRPr/>
          </a:p>
          <a:p>
            <a:pPr indent="-342900" lvl="0" marL="457200" rtl="0" algn="l">
              <a:spcBef>
                <a:spcPts val="0"/>
              </a:spcBef>
              <a:spcAft>
                <a:spcPts val="0"/>
              </a:spcAft>
              <a:buSzPts val="1800"/>
              <a:buChar char="-"/>
            </a:pPr>
            <a:r>
              <a:rPr lang="en"/>
              <a:t>Setting</a:t>
            </a:r>
            <a:endParaRPr/>
          </a:p>
          <a:p>
            <a:pPr indent="-342900" lvl="0" marL="457200" rtl="0" algn="l">
              <a:spcBef>
                <a:spcPts val="0"/>
              </a:spcBef>
              <a:spcAft>
                <a:spcPts val="0"/>
              </a:spcAft>
              <a:buSzPts val="1800"/>
              <a:buChar char="-"/>
            </a:pPr>
            <a:r>
              <a:rPr lang="en"/>
              <a:t>Color</a:t>
            </a:r>
            <a:endParaRPr/>
          </a:p>
          <a:p>
            <a:pPr indent="-342900" lvl="0" marL="457200" rtl="0" algn="l">
              <a:spcBef>
                <a:spcPts val="0"/>
              </a:spcBef>
              <a:spcAft>
                <a:spcPts val="0"/>
              </a:spcAft>
              <a:buSzPts val="1800"/>
              <a:buChar char="-"/>
            </a:pPr>
            <a:r>
              <a:rPr lang="en"/>
              <a:t>Perspective</a:t>
            </a:r>
            <a:endParaRPr/>
          </a:p>
          <a:p>
            <a:pPr indent="-342900" lvl="0" marL="457200" rtl="0" algn="l">
              <a:spcBef>
                <a:spcPts val="0"/>
              </a:spcBef>
              <a:spcAft>
                <a:spcPts val="0"/>
              </a:spcAft>
              <a:buSzPts val="1800"/>
              <a:buChar char="-"/>
            </a:pPr>
            <a:r>
              <a:rPr lang="en"/>
              <a:t>What can you infer about the image?  What does it mean, and what is it trying to say?</a:t>
            </a:r>
            <a:endParaRPr/>
          </a:p>
        </p:txBody>
      </p:sp>
      <p:sp>
        <p:nvSpPr>
          <p:cNvPr id="322" name="Google Shape;322;p4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23" name="Google Shape;323;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Photo Analysis</a:t>
            </a:r>
            <a:endParaRPr/>
          </a:p>
        </p:txBody>
      </p:sp>
      <p:sp>
        <p:nvSpPr>
          <p:cNvPr id="329" name="Google Shape;329;p44"/>
          <p:cNvSpPr txBox="1"/>
          <p:nvPr>
            <p:ph idx="1" type="body"/>
          </p:nvPr>
        </p:nvSpPr>
        <p:spPr>
          <a:xfrm>
            <a:off x="311700" y="1152475"/>
            <a:ext cx="2344500" cy="3416400"/>
          </a:xfrm>
          <a:prstGeom prst="rect">
            <a:avLst/>
          </a:prstGeom>
        </p:spPr>
        <p:txBody>
          <a:bodyPr anchorCtr="0" anchor="t" bIns="91425" lIns="91425" spcFirstLastPara="1" rIns="91425" wrap="square" tIns="91425">
            <a:normAutofit fontScale="70000" lnSpcReduction="10000"/>
          </a:bodyPr>
          <a:lstStyle/>
          <a:p>
            <a:pPr indent="-308610" lvl="0" marL="457200" rtl="0" algn="l">
              <a:spcBef>
                <a:spcPts val="0"/>
              </a:spcBef>
              <a:spcAft>
                <a:spcPts val="0"/>
              </a:spcAft>
              <a:buSzPct val="100000"/>
              <a:buChar char="●"/>
            </a:pPr>
            <a:r>
              <a:rPr lang="en"/>
              <a:t>What is happening?  What is the activity in the image?</a:t>
            </a:r>
            <a:endParaRPr/>
          </a:p>
          <a:p>
            <a:pPr indent="-308610" lvl="0" marL="457200" rtl="0" algn="l">
              <a:spcBef>
                <a:spcPts val="0"/>
              </a:spcBef>
              <a:spcAft>
                <a:spcPts val="0"/>
              </a:spcAft>
              <a:buSzPct val="100000"/>
              <a:buChar char="●"/>
            </a:pPr>
            <a:r>
              <a:rPr lang="en"/>
              <a:t>What is the relationship between the elements or figures in the image?  What is their relationship with the audience?</a:t>
            </a:r>
            <a:endParaRPr/>
          </a:p>
          <a:p>
            <a:pPr indent="-308610" lvl="0" marL="457200" rtl="0" algn="l">
              <a:spcBef>
                <a:spcPts val="0"/>
              </a:spcBef>
              <a:spcAft>
                <a:spcPts val="0"/>
              </a:spcAft>
              <a:buSzPct val="100000"/>
              <a:buChar char="●"/>
            </a:pPr>
            <a:r>
              <a:rPr lang="en"/>
              <a:t>Setting</a:t>
            </a:r>
            <a:endParaRPr/>
          </a:p>
          <a:p>
            <a:pPr indent="-308610" lvl="0" marL="457200" rtl="0" algn="l">
              <a:spcBef>
                <a:spcPts val="0"/>
              </a:spcBef>
              <a:spcAft>
                <a:spcPts val="0"/>
              </a:spcAft>
              <a:buSzPct val="100000"/>
              <a:buChar char="●"/>
            </a:pPr>
            <a:r>
              <a:rPr lang="en"/>
              <a:t>Color</a:t>
            </a:r>
            <a:endParaRPr/>
          </a:p>
          <a:p>
            <a:pPr indent="-308610" lvl="0" marL="457200" rtl="0" algn="l">
              <a:spcBef>
                <a:spcPts val="0"/>
              </a:spcBef>
              <a:spcAft>
                <a:spcPts val="0"/>
              </a:spcAft>
              <a:buSzPct val="100000"/>
              <a:buChar char="●"/>
            </a:pPr>
            <a:r>
              <a:rPr lang="en"/>
              <a:t>Perspective</a:t>
            </a:r>
            <a:endParaRPr/>
          </a:p>
          <a:p>
            <a:pPr indent="-308610" lvl="0" marL="457200" rtl="0" algn="l">
              <a:spcBef>
                <a:spcPts val="0"/>
              </a:spcBef>
              <a:spcAft>
                <a:spcPts val="0"/>
              </a:spcAft>
              <a:buSzPct val="100000"/>
              <a:buChar char="●"/>
            </a:pPr>
            <a:r>
              <a:rPr lang="en"/>
              <a:t>What can you infer about the image?  What does it mean, and what is it trying to say?</a:t>
            </a:r>
            <a:endParaRPr/>
          </a:p>
        </p:txBody>
      </p:sp>
      <p:sp>
        <p:nvSpPr>
          <p:cNvPr id="330" name="Google Shape;330;p4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31" name="Google Shape;331;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32" name="Google Shape;332;p44"/>
          <p:cNvPicPr preferRelativeResize="0"/>
          <p:nvPr/>
        </p:nvPicPr>
        <p:blipFill>
          <a:blip r:embed="rId3">
            <a:alphaModFix/>
          </a:blip>
          <a:stretch>
            <a:fillRect/>
          </a:stretch>
        </p:blipFill>
        <p:spPr>
          <a:xfrm>
            <a:off x="3113400" y="362350"/>
            <a:ext cx="5374951" cy="4628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27"/>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0" name="Google Shape;120;p27"/>
          <p:cNvSpPr/>
          <p:nvPr/>
        </p:nvSpPr>
        <p:spPr>
          <a:xfrm flipH="1">
            <a:off x="0" y="0"/>
            <a:ext cx="9144000" cy="1627500"/>
          </a:xfrm>
          <a:prstGeom prst="rect">
            <a:avLst/>
          </a:prstGeom>
          <a:gradFill>
            <a:gsLst>
              <a:gs pos="0">
                <a:srgbClr val="000000">
                  <a:alpha val="95686"/>
                </a:srgbClr>
              </a:gs>
              <a:gs pos="100000">
                <a:srgbClr val="0F4861"/>
              </a:gs>
            </a:gsLst>
            <a:lin ang="19800047"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1" name="Google Shape;121;p27"/>
          <p:cNvSpPr/>
          <p:nvPr/>
        </p:nvSpPr>
        <p:spPr>
          <a:xfrm flipH="1">
            <a:off x="6062123" y="0"/>
            <a:ext cx="3072900" cy="1628100"/>
          </a:xfrm>
          <a:prstGeom prst="rect">
            <a:avLst/>
          </a:prstGeom>
          <a:gradFill>
            <a:gsLst>
              <a:gs pos="0">
                <a:srgbClr val="0A3041">
                  <a:alpha val="67843"/>
                </a:srgbClr>
              </a:gs>
              <a:gs pos="19000">
                <a:srgbClr val="0A3041">
                  <a:alpha val="67843"/>
                </a:srgbClr>
              </a:gs>
              <a:gs pos="100000">
                <a:srgbClr val="156082">
                  <a:alpha val="47843"/>
                </a:srgbClr>
              </a:gs>
            </a:gsLst>
            <a:lin ang="1920016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2" name="Google Shape;122;p27"/>
          <p:cNvSpPr/>
          <p:nvPr/>
        </p:nvSpPr>
        <p:spPr>
          <a:xfrm flipH="1" rot="-5400000">
            <a:off x="3757950" y="-3757948"/>
            <a:ext cx="1628100" cy="9144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3" name="Google Shape;123;p27"/>
          <p:cNvSpPr txBox="1"/>
          <p:nvPr>
            <p:ph type="title"/>
          </p:nvPr>
        </p:nvSpPr>
        <p:spPr>
          <a:xfrm>
            <a:off x="998723" y="526624"/>
            <a:ext cx="7288800" cy="1182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FFFF"/>
              </a:buClr>
              <a:buSzPts val="3000"/>
              <a:buFont typeface="Play"/>
              <a:buNone/>
            </a:pPr>
            <a:r>
              <a:rPr lang="en" sz="4800">
                <a:solidFill>
                  <a:srgbClr val="FFFFFF"/>
                </a:solidFill>
              </a:rPr>
              <a:t>Table of Contents</a:t>
            </a:r>
            <a:endParaRPr sz="4800"/>
          </a:p>
        </p:txBody>
      </p:sp>
      <p:grpSp>
        <p:nvGrpSpPr>
          <p:cNvPr id="124" name="Google Shape;124;p27"/>
          <p:cNvGrpSpPr/>
          <p:nvPr/>
        </p:nvGrpSpPr>
        <p:grpSpPr>
          <a:xfrm>
            <a:off x="483202" y="2185763"/>
            <a:ext cx="8195614" cy="2319525"/>
            <a:chOff x="213" y="298372"/>
            <a:chExt cx="10927485" cy="3092700"/>
          </a:xfrm>
        </p:grpSpPr>
        <p:sp>
          <p:nvSpPr>
            <p:cNvPr id="125" name="Google Shape;125;p27"/>
            <p:cNvSpPr/>
            <p:nvPr/>
          </p:nvSpPr>
          <p:spPr>
            <a:xfrm>
              <a:off x="213" y="298372"/>
              <a:ext cx="2577300" cy="3092700"/>
            </a:xfrm>
            <a:prstGeom prst="rect">
              <a:avLst/>
            </a:prstGeom>
            <a:solidFill>
              <a:srgbClr val="E9713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 name="Google Shape;126;p27"/>
            <p:cNvSpPr txBox="1"/>
            <p:nvPr/>
          </p:nvSpPr>
          <p:spPr>
            <a:xfrm>
              <a:off x="213" y="1535436"/>
              <a:ext cx="2577300" cy="1855500"/>
            </a:xfrm>
            <a:prstGeom prst="rect">
              <a:avLst/>
            </a:prstGeom>
            <a:solidFill>
              <a:schemeClr val="dk2"/>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3">
                    <a:extLst>
                      <a:ext uri="{A12FA001-AC4F-418D-AE19-62706E023703}">
                        <ahyp:hlinkClr val="tx"/>
                      </a:ext>
                    </a:extLst>
                  </a:hlinkClick>
                </a:rPr>
                <a:t>Lesson</a:t>
              </a:r>
              <a:r>
                <a:rPr lang="en" sz="1600" u="sng">
                  <a:solidFill>
                    <a:schemeClr val="lt1"/>
                  </a:solidFill>
                  <a:latin typeface="Proxima Nova"/>
                  <a:ea typeface="Proxima Nova"/>
                  <a:cs typeface="Proxima Nova"/>
                  <a:sym typeface="Proxima Nova"/>
                  <a:hlinkClick action="ppaction://hlinksldjump" r:id="rId4">
                    <a:extLst>
                      <a:ext uri="{A12FA001-AC4F-418D-AE19-62706E023703}">
                        <ahyp:hlinkClr val="tx"/>
                      </a:ext>
                    </a:extLst>
                  </a:hlinkClick>
                </a:rPr>
                <a:t> </a:t>
              </a:r>
              <a:r>
                <a:rPr lang="en" sz="2500" u="sng">
                  <a:solidFill>
                    <a:schemeClr val="lt1"/>
                  </a:solidFill>
                  <a:latin typeface="Proxima Nova"/>
                  <a:ea typeface="Proxima Nova"/>
                  <a:cs typeface="Proxima Nova"/>
                  <a:sym typeface="Proxima Nova"/>
                  <a:hlinkClick action="ppaction://hlinksldjump" r:id="rId5">
                    <a:extLst>
                      <a:ext uri="{A12FA001-AC4F-418D-AE19-62706E023703}">
                        <ahyp:hlinkClr val="tx"/>
                      </a:ext>
                    </a:extLst>
                  </a:hlinkClick>
                </a:rPr>
                <a:t>9</a:t>
              </a:r>
              <a:endParaRPr sz="2500">
                <a:solidFill>
                  <a:schemeClr val="lt1"/>
                </a:solidFill>
                <a:latin typeface="Proxima Nova"/>
                <a:ea typeface="Proxima Nova"/>
                <a:cs typeface="Proxima Nova"/>
                <a:sym typeface="Proxima Nova"/>
              </a:endParaRPr>
            </a:p>
          </p:txBody>
        </p:sp>
        <p:sp>
          <p:nvSpPr>
            <p:cNvPr id="127" name="Google Shape;127;p27"/>
            <p:cNvSpPr/>
            <p:nvPr/>
          </p:nvSpPr>
          <p:spPr>
            <a:xfrm>
              <a:off x="213"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8" name="Google Shape;128;p27"/>
            <p:cNvSpPr txBox="1"/>
            <p:nvPr/>
          </p:nvSpPr>
          <p:spPr>
            <a:xfrm>
              <a:off x="213" y="298372"/>
              <a:ext cx="2577300" cy="1237200"/>
            </a:xfrm>
            <a:prstGeom prst="rect">
              <a:avLst/>
            </a:prstGeom>
            <a:solidFill>
              <a:schemeClr val="dk2"/>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01</a:t>
              </a:r>
              <a:endParaRPr sz="1100">
                <a:latin typeface="Proxima Nova"/>
                <a:ea typeface="Proxima Nova"/>
                <a:cs typeface="Proxima Nova"/>
                <a:sym typeface="Proxima Nova"/>
              </a:endParaRPr>
            </a:p>
          </p:txBody>
        </p:sp>
        <p:sp>
          <p:nvSpPr>
            <p:cNvPr id="129" name="Google Shape;129;p27"/>
            <p:cNvSpPr/>
            <p:nvPr/>
          </p:nvSpPr>
          <p:spPr>
            <a:xfrm>
              <a:off x="2783608" y="298372"/>
              <a:ext cx="2577300" cy="3092700"/>
            </a:xfrm>
            <a:prstGeom prst="rect">
              <a:avLst/>
            </a:prstGeom>
            <a:solidFill>
              <a:srgbClr val="C8BE1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 name="Google Shape;130;p27"/>
            <p:cNvSpPr txBox="1"/>
            <p:nvPr/>
          </p:nvSpPr>
          <p:spPr>
            <a:xfrm>
              <a:off x="2783608" y="1535436"/>
              <a:ext cx="2577300" cy="1855500"/>
            </a:xfrm>
            <a:prstGeom prst="rect">
              <a:avLst/>
            </a:prstGeom>
            <a:solidFill>
              <a:schemeClr val="lt2"/>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6">
                    <a:extLst>
                      <a:ext uri="{A12FA001-AC4F-418D-AE19-62706E023703}">
                        <ahyp:hlinkClr val="tx"/>
                      </a:ext>
                    </a:extLst>
                  </a:hlinkClick>
                </a:rPr>
                <a:t>Lesson </a:t>
              </a:r>
              <a:r>
                <a:rPr lang="en" sz="2500" u="sng">
                  <a:solidFill>
                    <a:schemeClr val="lt1"/>
                  </a:solidFill>
                  <a:latin typeface="Proxima Nova"/>
                  <a:ea typeface="Proxima Nova"/>
                  <a:cs typeface="Proxima Nova"/>
                  <a:sym typeface="Proxima Nova"/>
                  <a:hlinkClick action="ppaction://hlinksldjump" r:id="rId7">
                    <a:extLst>
                      <a:ext uri="{A12FA001-AC4F-418D-AE19-62706E023703}">
                        <ahyp:hlinkClr val="tx"/>
                      </a:ext>
                    </a:extLst>
                  </a:hlinkClick>
                </a:rPr>
                <a:t>10</a:t>
              </a:r>
              <a:endParaRPr sz="2500">
                <a:solidFill>
                  <a:schemeClr val="lt1"/>
                </a:solidFill>
                <a:latin typeface="Proxima Nova"/>
                <a:ea typeface="Proxima Nova"/>
                <a:cs typeface="Proxima Nova"/>
                <a:sym typeface="Proxima Nova"/>
              </a:endParaRPr>
            </a:p>
          </p:txBody>
        </p:sp>
        <p:sp>
          <p:nvSpPr>
            <p:cNvPr id="131" name="Google Shape;131;p27"/>
            <p:cNvSpPr/>
            <p:nvPr/>
          </p:nvSpPr>
          <p:spPr>
            <a:xfrm>
              <a:off x="2783608"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2" name="Google Shape;132;p27"/>
            <p:cNvSpPr txBox="1"/>
            <p:nvPr/>
          </p:nvSpPr>
          <p:spPr>
            <a:xfrm>
              <a:off x="2783608" y="298372"/>
              <a:ext cx="2577300" cy="1237200"/>
            </a:xfrm>
            <a:prstGeom prst="rect">
              <a:avLst/>
            </a:prstGeom>
            <a:solidFill>
              <a:schemeClr val="lt2"/>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02</a:t>
              </a:r>
              <a:endParaRPr sz="1100">
                <a:latin typeface="Proxima Nova"/>
                <a:ea typeface="Proxima Nova"/>
                <a:cs typeface="Proxima Nova"/>
                <a:sym typeface="Proxima Nova"/>
              </a:endParaRPr>
            </a:p>
          </p:txBody>
        </p:sp>
        <p:sp>
          <p:nvSpPr>
            <p:cNvPr id="133" name="Google Shape;133;p27"/>
            <p:cNvSpPr/>
            <p:nvPr/>
          </p:nvSpPr>
          <p:spPr>
            <a:xfrm>
              <a:off x="5567003" y="298372"/>
              <a:ext cx="2577300" cy="3092700"/>
            </a:xfrm>
            <a:prstGeom prst="rect">
              <a:avLst/>
            </a:prstGeom>
            <a:solidFill>
              <a:srgbClr val="55971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4" name="Google Shape;134;p27"/>
            <p:cNvSpPr txBox="1"/>
            <p:nvPr/>
          </p:nvSpPr>
          <p:spPr>
            <a:xfrm>
              <a:off x="5567003" y="1535436"/>
              <a:ext cx="2577300" cy="1855500"/>
            </a:xfrm>
            <a:prstGeom prst="rect">
              <a:avLst/>
            </a:prstGeom>
            <a:solidFill>
              <a:schemeClr val="accent4"/>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8">
                    <a:extLst>
                      <a:ext uri="{A12FA001-AC4F-418D-AE19-62706E023703}">
                        <ahyp:hlinkClr val="tx"/>
                      </a:ext>
                    </a:extLst>
                  </a:hlinkClick>
                </a:rPr>
                <a:t>Lesson </a:t>
              </a:r>
              <a:r>
                <a:rPr lang="en" sz="2500" u="sng">
                  <a:solidFill>
                    <a:schemeClr val="lt1"/>
                  </a:solidFill>
                  <a:latin typeface="Proxima Nova"/>
                  <a:ea typeface="Proxima Nova"/>
                  <a:cs typeface="Proxima Nova"/>
                  <a:sym typeface="Proxima Nova"/>
                  <a:hlinkClick action="ppaction://hlinksldjump" r:id="rId9">
                    <a:extLst>
                      <a:ext uri="{A12FA001-AC4F-418D-AE19-62706E023703}">
                        <ahyp:hlinkClr val="tx"/>
                      </a:ext>
                    </a:extLst>
                  </a:hlinkClick>
                </a:rPr>
                <a:t>11</a:t>
              </a:r>
              <a:endParaRPr sz="2500">
                <a:solidFill>
                  <a:schemeClr val="lt1"/>
                </a:solidFill>
                <a:latin typeface="Proxima Nova"/>
                <a:ea typeface="Proxima Nova"/>
                <a:cs typeface="Proxima Nova"/>
                <a:sym typeface="Proxima Nova"/>
              </a:endParaRPr>
            </a:p>
          </p:txBody>
        </p:sp>
        <p:sp>
          <p:nvSpPr>
            <p:cNvPr id="135" name="Google Shape;135;p27"/>
            <p:cNvSpPr/>
            <p:nvPr/>
          </p:nvSpPr>
          <p:spPr>
            <a:xfrm>
              <a:off x="5567003"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6" name="Google Shape;136;p27"/>
            <p:cNvSpPr txBox="1"/>
            <p:nvPr/>
          </p:nvSpPr>
          <p:spPr>
            <a:xfrm>
              <a:off x="5567003" y="298372"/>
              <a:ext cx="2577300" cy="1237200"/>
            </a:xfrm>
            <a:prstGeom prst="rect">
              <a:avLst/>
            </a:prstGeom>
            <a:solidFill>
              <a:schemeClr val="accent4"/>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03</a:t>
              </a:r>
              <a:endParaRPr sz="1100">
                <a:latin typeface="Proxima Nova"/>
                <a:ea typeface="Proxima Nova"/>
                <a:cs typeface="Proxima Nova"/>
                <a:sym typeface="Proxima Nova"/>
              </a:endParaRPr>
            </a:p>
          </p:txBody>
        </p:sp>
        <p:sp>
          <p:nvSpPr>
            <p:cNvPr id="137" name="Google Shape;137;p27"/>
            <p:cNvSpPr/>
            <p:nvPr/>
          </p:nvSpPr>
          <p:spPr>
            <a:xfrm>
              <a:off x="8350398" y="298372"/>
              <a:ext cx="2577300" cy="3092700"/>
            </a:xfrm>
            <a:prstGeom prst="rect">
              <a:avLst/>
            </a:prstGeom>
            <a:solidFill>
              <a:srgbClr val="18692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8" name="Google Shape;138;p27"/>
            <p:cNvSpPr txBox="1"/>
            <p:nvPr/>
          </p:nvSpPr>
          <p:spPr>
            <a:xfrm>
              <a:off x="8350398" y="1535436"/>
              <a:ext cx="2577300" cy="1855500"/>
            </a:xfrm>
            <a:prstGeom prst="rect">
              <a:avLst/>
            </a:prstGeom>
            <a:solidFill>
              <a:schemeClr val="accent3"/>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10">
                    <a:extLst>
                      <a:ext uri="{A12FA001-AC4F-418D-AE19-62706E023703}">
                        <ahyp:hlinkClr val="tx"/>
                      </a:ext>
                    </a:extLst>
                  </a:hlinkClick>
                </a:rPr>
                <a:t>Lesson </a:t>
              </a:r>
              <a:r>
                <a:rPr lang="en" sz="2500" u="sng">
                  <a:solidFill>
                    <a:schemeClr val="lt1"/>
                  </a:solidFill>
                  <a:latin typeface="Proxima Nova"/>
                  <a:ea typeface="Proxima Nova"/>
                  <a:cs typeface="Proxima Nova"/>
                  <a:sym typeface="Proxima Nova"/>
                  <a:hlinkClick action="ppaction://hlinksldjump" r:id="rId11">
                    <a:extLst>
                      <a:ext uri="{A12FA001-AC4F-418D-AE19-62706E023703}">
                        <ahyp:hlinkClr val="tx"/>
                      </a:ext>
                    </a:extLst>
                  </a:hlinkClick>
                </a:rPr>
                <a:t>12</a:t>
              </a:r>
              <a:endParaRPr sz="2500">
                <a:solidFill>
                  <a:schemeClr val="lt1"/>
                </a:solidFill>
                <a:latin typeface="Proxima Nova"/>
                <a:ea typeface="Proxima Nova"/>
                <a:cs typeface="Proxima Nova"/>
                <a:sym typeface="Proxima Nova"/>
              </a:endParaRPr>
            </a:p>
          </p:txBody>
        </p:sp>
        <p:sp>
          <p:nvSpPr>
            <p:cNvPr id="139" name="Google Shape;139;p27"/>
            <p:cNvSpPr/>
            <p:nvPr/>
          </p:nvSpPr>
          <p:spPr>
            <a:xfrm>
              <a:off x="8350398"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0" name="Google Shape;140;p27"/>
            <p:cNvSpPr txBox="1"/>
            <p:nvPr/>
          </p:nvSpPr>
          <p:spPr>
            <a:xfrm>
              <a:off x="8350398" y="298372"/>
              <a:ext cx="2577300" cy="1237200"/>
            </a:xfrm>
            <a:prstGeom prst="rect">
              <a:avLst/>
            </a:prstGeom>
            <a:solidFill>
              <a:schemeClr val="accent3"/>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Arial"/>
                  <a:ea typeface="Arial"/>
                  <a:cs typeface="Arial"/>
                  <a:sym typeface="Arial"/>
                </a:rPr>
                <a:t>04</a:t>
              </a:r>
              <a:endParaRPr sz="1100"/>
            </a:p>
          </p:txBody>
        </p:sp>
      </p:grpSp>
      <p:sp>
        <p:nvSpPr>
          <p:cNvPr id="141" name="Google Shape;141;p27"/>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5"/>
          <p:cNvSpPr txBox="1"/>
          <p:nvPr>
            <p:ph type="title"/>
          </p:nvPr>
        </p:nvSpPr>
        <p:spPr>
          <a:xfrm>
            <a:off x="311700" y="445025"/>
            <a:ext cx="2344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Photo Analysis</a:t>
            </a:r>
            <a:endParaRPr/>
          </a:p>
        </p:txBody>
      </p:sp>
      <p:sp>
        <p:nvSpPr>
          <p:cNvPr id="338" name="Google Shape;338;p45"/>
          <p:cNvSpPr txBox="1"/>
          <p:nvPr>
            <p:ph idx="1" type="body"/>
          </p:nvPr>
        </p:nvSpPr>
        <p:spPr>
          <a:xfrm>
            <a:off x="311700" y="1152475"/>
            <a:ext cx="2344500" cy="3416400"/>
          </a:xfrm>
          <a:prstGeom prst="rect">
            <a:avLst/>
          </a:prstGeom>
        </p:spPr>
        <p:txBody>
          <a:bodyPr anchorCtr="0" anchor="t" bIns="91425" lIns="91425" spcFirstLastPara="1" rIns="91425" wrap="square" tIns="91425">
            <a:normAutofit fontScale="70000" lnSpcReduction="10000"/>
          </a:bodyPr>
          <a:lstStyle/>
          <a:p>
            <a:pPr indent="-308610" lvl="0" marL="457200" rtl="0" algn="l">
              <a:spcBef>
                <a:spcPts val="0"/>
              </a:spcBef>
              <a:spcAft>
                <a:spcPts val="0"/>
              </a:spcAft>
              <a:buSzPct val="100000"/>
              <a:buChar char="●"/>
            </a:pPr>
            <a:r>
              <a:rPr lang="en"/>
              <a:t>What is happening?  What is the activity in the image?</a:t>
            </a:r>
            <a:endParaRPr/>
          </a:p>
          <a:p>
            <a:pPr indent="-308610" lvl="0" marL="457200" rtl="0" algn="l">
              <a:spcBef>
                <a:spcPts val="0"/>
              </a:spcBef>
              <a:spcAft>
                <a:spcPts val="0"/>
              </a:spcAft>
              <a:buSzPct val="100000"/>
              <a:buChar char="●"/>
            </a:pPr>
            <a:r>
              <a:rPr lang="en"/>
              <a:t>What is the relationship between the elements or figures in the image?  What is their relationship with the audience?</a:t>
            </a:r>
            <a:endParaRPr/>
          </a:p>
          <a:p>
            <a:pPr indent="-308610" lvl="0" marL="457200" rtl="0" algn="l">
              <a:spcBef>
                <a:spcPts val="0"/>
              </a:spcBef>
              <a:spcAft>
                <a:spcPts val="0"/>
              </a:spcAft>
              <a:buSzPct val="100000"/>
              <a:buChar char="●"/>
            </a:pPr>
            <a:r>
              <a:rPr lang="en"/>
              <a:t>Setting</a:t>
            </a:r>
            <a:endParaRPr/>
          </a:p>
          <a:p>
            <a:pPr indent="-308610" lvl="0" marL="457200" rtl="0" algn="l">
              <a:spcBef>
                <a:spcPts val="0"/>
              </a:spcBef>
              <a:spcAft>
                <a:spcPts val="0"/>
              </a:spcAft>
              <a:buSzPct val="100000"/>
              <a:buChar char="●"/>
            </a:pPr>
            <a:r>
              <a:rPr lang="en"/>
              <a:t>Color</a:t>
            </a:r>
            <a:endParaRPr/>
          </a:p>
          <a:p>
            <a:pPr indent="-308610" lvl="0" marL="457200" rtl="0" algn="l">
              <a:spcBef>
                <a:spcPts val="0"/>
              </a:spcBef>
              <a:spcAft>
                <a:spcPts val="0"/>
              </a:spcAft>
              <a:buSzPct val="100000"/>
              <a:buChar char="●"/>
            </a:pPr>
            <a:r>
              <a:rPr lang="en"/>
              <a:t>Perspective</a:t>
            </a:r>
            <a:endParaRPr/>
          </a:p>
          <a:p>
            <a:pPr indent="-308610" lvl="0" marL="457200" rtl="0" algn="l">
              <a:spcBef>
                <a:spcPts val="0"/>
              </a:spcBef>
              <a:spcAft>
                <a:spcPts val="0"/>
              </a:spcAft>
              <a:buSzPct val="100000"/>
              <a:buChar char="●"/>
            </a:pPr>
            <a:r>
              <a:rPr lang="en"/>
              <a:t>What can you infer about the image?  What does it mean, and what is it trying to say?</a:t>
            </a:r>
            <a:endParaRPr/>
          </a:p>
        </p:txBody>
      </p:sp>
      <p:sp>
        <p:nvSpPr>
          <p:cNvPr id="339" name="Google Shape;339;p4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40" name="Google Shape;34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41" name="Google Shape;341;p45"/>
          <p:cNvPicPr preferRelativeResize="0"/>
          <p:nvPr/>
        </p:nvPicPr>
        <p:blipFill>
          <a:blip r:embed="rId3">
            <a:alphaModFix/>
          </a:blip>
          <a:stretch>
            <a:fillRect/>
          </a:stretch>
        </p:blipFill>
        <p:spPr>
          <a:xfrm>
            <a:off x="2808600" y="616425"/>
            <a:ext cx="2347848" cy="4069873"/>
          </a:xfrm>
          <a:prstGeom prst="rect">
            <a:avLst/>
          </a:prstGeom>
          <a:noFill/>
          <a:ln>
            <a:noFill/>
          </a:ln>
        </p:spPr>
      </p:pic>
      <p:pic>
        <p:nvPicPr>
          <p:cNvPr id="342" name="Google Shape;342;p45"/>
          <p:cNvPicPr preferRelativeResize="0"/>
          <p:nvPr/>
        </p:nvPicPr>
        <p:blipFill>
          <a:blip r:embed="rId4">
            <a:alphaModFix/>
          </a:blip>
          <a:stretch>
            <a:fillRect/>
          </a:stretch>
        </p:blipFill>
        <p:spPr>
          <a:xfrm>
            <a:off x="4996081" y="616426"/>
            <a:ext cx="4262220" cy="40698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Photo Analysis</a:t>
            </a:r>
            <a:endParaRPr/>
          </a:p>
        </p:txBody>
      </p:sp>
      <p:sp>
        <p:nvSpPr>
          <p:cNvPr id="348" name="Google Shape;348;p46"/>
          <p:cNvSpPr txBox="1"/>
          <p:nvPr>
            <p:ph idx="1" type="body"/>
          </p:nvPr>
        </p:nvSpPr>
        <p:spPr>
          <a:xfrm>
            <a:off x="311700" y="1152475"/>
            <a:ext cx="2344500" cy="3416400"/>
          </a:xfrm>
          <a:prstGeom prst="rect">
            <a:avLst/>
          </a:prstGeom>
        </p:spPr>
        <p:txBody>
          <a:bodyPr anchorCtr="0" anchor="t" bIns="91425" lIns="91425" spcFirstLastPara="1" rIns="91425" wrap="square" tIns="91425">
            <a:normAutofit fontScale="70000" lnSpcReduction="10000"/>
          </a:bodyPr>
          <a:lstStyle/>
          <a:p>
            <a:pPr indent="-308610" lvl="0" marL="457200" rtl="0" algn="l">
              <a:spcBef>
                <a:spcPts val="0"/>
              </a:spcBef>
              <a:spcAft>
                <a:spcPts val="0"/>
              </a:spcAft>
              <a:buSzPct val="100000"/>
              <a:buChar char="●"/>
            </a:pPr>
            <a:r>
              <a:rPr lang="en"/>
              <a:t>What is happening?  What is the activity in the image?</a:t>
            </a:r>
            <a:endParaRPr/>
          </a:p>
          <a:p>
            <a:pPr indent="-308610" lvl="0" marL="457200" rtl="0" algn="l">
              <a:spcBef>
                <a:spcPts val="0"/>
              </a:spcBef>
              <a:spcAft>
                <a:spcPts val="0"/>
              </a:spcAft>
              <a:buSzPct val="100000"/>
              <a:buChar char="●"/>
            </a:pPr>
            <a:r>
              <a:rPr lang="en"/>
              <a:t>What is the relationship between the elements or figures in the image?  What is their relationship with the audience?</a:t>
            </a:r>
            <a:endParaRPr/>
          </a:p>
          <a:p>
            <a:pPr indent="-308610" lvl="0" marL="457200" rtl="0" algn="l">
              <a:spcBef>
                <a:spcPts val="0"/>
              </a:spcBef>
              <a:spcAft>
                <a:spcPts val="0"/>
              </a:spcAft>
              <a:buSzPct val="100000"/>
              <a:buChar char="●"/>
            </a:pPr>
            <a:r>
              <a:rPr lang="en"/>
              <a:t>Setting</a:t>
            </a:r>
            <a:endParaRPr/>
          </a:p>
          <a:p>
            <a:pPr indent="-308610" lvl="0" marL="457200" rtl="0" algn="l">
              <a:spcBef>
                <a:spcPts val="0"/>
              </a:spcBef>
              <a:spcAft>
                <a:spcPts val="0"/>
              </a:spcAft>
              <a:buSzPct val="100000"/>
              <a:buChar char="●"/>
            </a:pPr>
            <a:r>
              <a:rPr lang="en"/>
              <a:t>Color</a:t>
            </a:r>
            <a:endParaRPr/>
          </a:p>
          <a:p>
            <a:pPr indent="-308610" lvl="0" marL="457200" rtl="0" algn="l">
              <a:spcBef>
                <a:spcPts val="0"/>
              </a:spcBef>
              <a:spcAft>
                <a:spcPts val="0"/>
              </a:spcAft>
              <a:buSzPct val="100000"/>
              <a:buChar char="●"/>
            </a:pPr>
            <a:r>
              <a:rPr lang="en"/>
              <a:t>Perspective</a:t>
            </a:r>
            <a:endParaRPr/>
          </a:p>
          <a:p>
            <a:pPr indent="-308610" lvl="0" marL="457200" rtl="0" algn="l">
              <a:spcBef>
                <a:spcPts val="0"/>
              </a:spcBef>
              <a:spcAft>
                <a:spcPts val="0"/>
              </a:spcAft>
              <a:buSzPct val="100000"/>
              <a:buChar char="●"/>
            </a:pPr>
            <a:r>
              <a:rPr lang="en"/>
              <a:t>What can you infer about the image?  What does it mean, and what is it trying to say?</a:t>
            </a:r>
            <a:endParaRPr/>
          </a:p>
        </p:txBody>
      </p:sp>
      <p:sp>
        <p:nvSpPr>
          <p:cNvPr id="349" name="Google Shape;349;p4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50" name="Google Shape;350;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51" name="Google Shape;351;p46"/>
          <p:cNvPicPr preferRelativeResize="0"/>
          <p:nvPr/>
        </p:nvPicPr>
        <p:blipFill>
          <a:blip r:embed="rId3">
            <a:alphaModFix/>
          </a:blip>
          <a:stretch>
            <a:fillRect/>
          </a:stretch>
        </p:blipFill>
        <p:spPr>
          <a:xfrm>
            <a:off x="2808600" y="615275"/>
            <a:ext cx="2956143" cy="4223424"/>
          </a:xfrm>
          <a:prstGeom prst="rect">
            <a:avLst/>
          </a:prstGeom>
          <a:noFill/>
          <a:ln>
            <a:noFill/>
          </a:ln>
        </p:spPr>
      </p:pic>
      <p:pic>
        <p:nvPicPr>
          <p:cNvPr id="352" name="Google Shape;352;p46"/>
          <p:cNvPicPr preferRelativeResize="0"/>
          <p:nvPr/>
        </p:nvPicPr>
        <p:blipFill>
          <a:blip r:embed="rId4">
            <a:alphaModFix/>
          </a:blip>
          <a:stretch>
            <a:fillRect/>
          </a:stretch>
        </p:blipFill>
        <p:spPr>
          <a:xfrm>
            <a:off x="5680665" y="615275"/>
            <a:ext cx="3463335" cy="42234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Photo Analysis</a:t>
            </a:r>
            <a:endParaRPr/>
          </a:p>
        </p:txBody>
      </p:sp>
      <p:sp>
        <p:nvSpPr>
          <p:cNvPr id="358" name="Google Shape;358;p47"/>
          <p:cNvSpPr txBox="1"/>
          <p:nvPr>
            <p:ph idx="1" type="body"/>
          </p:nvPr>
        </p:nvSpPr>
        <p:spPr>
          <a:xfrm>
            <a:off x="311700" y="1152475"/>
            <a:ext cx="2344500" cy="3416400"/>
          </a:xfrm>
          <a:prstGeom prst="rect">
            <a:avLst/>
          </a:prstGeom>
        </p:spPr>
        <p:txBody>
          <a:bodyPr anchorCtr="0" anchor="t" bIns="91425" lIns="91425" spcFirstLastPara="1" rIns="91425" wrap="square" tIns="91425">
            <a:normAutofit fontScale="70000" lnSpcReduction="10000"/>
          </a:bodyPr>
          <a:lstStyle/>
          <a:p>
            <a:pPr indent="-308610" lvl="0" marL="457200" rtl="0" algn="l">
              <a:spcBef>
                <a:spcPts val="0"/>
              </a:spcBef>
              <a:spcAft>
                <a:spcPts val="0"/>
              </a:spcAft>
              <a:buSzPct val="100000"/>
              <a:buChar char="●"/>
            </a:pPr>
            <a:r>
              <a:rPr lang="en"/>
              <a:t>What is happening?  What is the activity in the image?</a:t>
            </a:r>
            <a:endParaRPr/>
          </a:p>
          <a:p>
            <a:pPr indent="-308610" lvl="0" marL="457200" rtl="0" algn="l">
              <a:spcBef>
                <a:spcPts val="0"/>
              </a:spcBef>
              <a:spcAft>
                <a:spcPts val="0"/>
              </a:spcAft>
              <a:buSzPct val="100000"/>
              <a:buChar char="●"/>
            </a:pPr>
            <a:r>
              <a:rPr lang="en"/>
              <a:t>What is the relationship between the elements or figures in the image?  What is their relationship with the audience?</a:t>
            </a:r>
            <a:endParaRPr/>
          </a:p>
          <a:p>
            <a:pPr indent="-308610" lvl="0" marL="457200" rtl="0" algn="l">
              <a:spcBef>
                <a:spcPts val="0"/>
              </a:spcBef>
              <a:spcAft>
                <a:spcPts val="0"/>
              </a:spcAft>
              <a:buSzPct val="100000"/>
              <a:buChar char="●"/>
            </a:pPr>
            <a:r>
              <a:rPr lang="en"/>
              <a:t>Setting</a:t>
            </a:r>
            <a:endParaRPr/>
          </a:p>
          <a:p>
            <a:pPr indent="-308610" lvl="0" marL="457200" rtl="0" algn="l">
              <a:spcBef>
                <a:spcPts val="0"/>
              </a:spcBef>
              <a:spcAft>
                <a:spcPts val="0"/>
              </a:spcAft>
              <a:buSzPct val="100000"/>
              <a:buChar char="●"/>
            </a:pPr>
            <a:r>
              <a:rPr lang="en"/>
              <a:t>Color</a:t>
            </a:r>
            <a:endParaRPr/>
          </a:p>
          <a:p>
            <a:pPr indent="-308610" lvl="0" marL="457200" rtl="0" algn="l">
              <a:spcBef>
                <a:spcPts val="0"/>
              </a:spcBef>
              <a:spcAft>
                <a:spcPts val="0"/>
              </a:spcAft>
              <a:buSzPct val="100000"/>
              <a:buChar char="●"/>
            </a:pPr>
            <a:r>
              <a:rPr lang="en"/>
              <a:t>Perspective</a:t>
            </a:r>
            <a:endParaRPr/>
          </a:p>
          <a:p>
            <a:pPr indent="-308610" lvl="0" marL="457200" rtl="0" algn="l">
              <a:spcBef>
                <a:spcPts val="0"/>
              </a:spcBef>
              <a:spcAft>
                <a:spcPts val="0"/>
              </a:spcAft>
              <a:buSzPct val="100000"/>
              <a:buChar char="●"/>
            </a:pPr>
            <a:r>
              <a:rPr lang="en"/>
              <a:t>What can you infer about the image?  What does it mean, and what is it trying to say?</a:t>
            </a:r>
            <a:endParaRPr/>
          </a:p>
        </p:txBody>
      </p:sp>
      <p:sp>
        <p:nvSpPr>
          <p:cNvPr id="359" name="Google Shape;359;p4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60" name="Google Shape;360;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1" name="Google Shape;361;p47"/>
          <p:cNvPicPr preferRelativeResize="0"/>
          <p:nvPr/>
        </p:nvPicPr>
        <p:blipFill>
          <a:blip r:embed="rId3">
            <a:alphaModFix/>
          </a:blip>
          <a:stretch>
            <a:fillRect/>
          </a:stretch>
        </p:blipFill>
        <p:spPr>
          <a:xfrm>
            <a:off x="2732400" y="660200"/>
            <a:ext cx="3694472" cy="4026100"/>
          </a:xfrm>
          <a:prstGeom prst="rect">
            <a:avLst/>
          </a:prstGeom>
          <a:noFill/>
          <a:ln>
            <a:noFill/>
          </a:ln>
        </p:spPr>
      </p:pic>
      <p:pic>
        <p:nvPicPr>
          <p:cNvPr id="362" name="Google Shape;362;p47"/>
          <p:cNvPicPr preferRelativeResize="0"/>
          <p:nvPr/>
        </p:nvPicPr>
        <p:blipFill>
          <a:blip r:embed="rId4">
            <a:alphaModFix/>
          </a:blip>
          <a:stretch>
            <a:fillRect/>
          </a:stretch>
        </p:blipFill>
        <p:spPr>
          <a:xfrm>
            <a:off x="6347332" y="660200"/>
            <a:ext cx="2796667" cy="40261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8"/>
          <p:cNvSpPr txBox="1"/>
          <p:nvPr>
            <p:ph type="title"/>
          </p:nvPr>
        </p:nvSpPr>
        <p:spPr>
          <a:xfrm>
            <a:off x="490250" y="526350"/>
            <a:ext cx="81456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does photographic imagery differ from literary imagery?  Discuss!</a:t>
            </a:r>
            <a:endParaRPr/>
          </a:p>
        </p:txBody>
      </p:sp>
      <p:sp>
        <p:nvSpPr>
          <p:cNvPr id="368" name="Google Shape;368;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9" name="Google Shape;369;p48"/>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375" name="Google Shape;375;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a:p>
          <a:p>
            <a:pPr indent="-342900" lvl="0" marL="457200" rtl="0" algn="l">
              <a:spcBef>
                <a:spcPts val="1200"/>
              </a:spcBef>
              <a:spcAft>
                <a:spcPts val="0"/>
              </a:spcAft>
              <a:buSzPts val="1800"/>
              <a:buChar char="●"/>
            </a:pPr>
            <a:r>
              <a:rPr lang="en"/>
              <a:t>Read Reginald Dwayne Betts’ ‘Fugitive Slave Act’ from </a:t>
            </a:r>
            <a:r>
              <a:rPr i="1" lang="en"/>
              <a:t>The 1619 Project.</a:t>
            </a:r>
            <a:endParaRPr/>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No new writing. </a:t>
            </a:r>
            <a:endParaRPr/>
          </a:p>
        </p:txBody>
      </p:sp>
      <p:sp>
        <p:nvSpPr>
          <p:cNvPr id="376" name="Google Shape;376;p4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77" name="Google Shape;377;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0"/>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11</a:t>
            </a:r>
            <a:endParaRPr sz="5600"/>
          </a:p>
        </p:txBody>
      </p:sp>
      <p:sp>
        <p:nvSpPr>
          <p:cNvPr id="383" name="Google Shape;383;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51"/>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9" name="Google Shape;389;p51"/>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0" name="Google Shape;390;p51"/>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1" name="Google Shape;391;p51"/>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392" name="Google Shape;392;p51"/>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393" name="Google Shape;393;p51"/>
          <p:cNvSpPr txBox="1"/>
          <p:nvPr>
            <p:ph idx="1" type="body"/>
          </p:nvPr>
        </p:nvSpPr>
        <p:spPr>
          <a:xfrm>
            <a:off x="3751025" y="1504200"/>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understand how Reginald Dwayne Betts uses erasure as a kind of diction to create a restorative narrative.</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394" name="Google Shape;394;p51"/>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p52"/>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00" name="Google Shape;400;p52"/>
          <p:cNvSpPr txBox="1"/>
          <p:nvPr>
            <p:ph type="title"/>
          </p:nvPr>
        </p:nvSpPr>
        <p:spPr>
          <a:xfrm>
            <a:off x="1614438" y="44485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401" name="Google Shape;401;p52"/>
          <p:cNvGrpSpPr/>
          <p:nvPr/>
        </p:nvGrpSpPr>
        <p:grpSpPr>
          <a:xfrm>
            <a:off x="639500" y="1499824"/>
            <a:ext cx="7967670" cy="2855310"/>
            <a:chOff x="0" y="531"/>
            <a:chExt cx="10515600" cy="2119283"/>
          </a:xfrm>
        </p:grpSpPr>
        <p:sp>
          <p:nvSpPr>
            <p:cNvPr id="402" name="Google Shape;402;p52"/>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3" name="Google Shape;403;p52"/>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4" name="Google Shape;404;p52"/>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5" name="Google Shape;405;p52"/>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 Reginald Dwayne Betts’ ‘Fugitive Slave Act’ for Erasure</a:t>
              </a:r>
              <a:endParaRPr sz="1100">
                <a:solidFill>
                  <a:schemeClr val="lt1"/>
                </a:solidFill>
                <a:latin typeface="Proxima Nova"/>
                <a:ea typeface="Proxima Nova"/>
                <a:cs typeface="Proxima Nova"/>
                <a:sym typeface="Proxima Nova"/>
              </a:endParaRPr>
            </a:p>
          </p:txBody>
        </p:sp>
        <p:sp>
          <p:nvSpPr>
            <p:cNvPr id="406" name="Google Shape;406;p52"/>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7" name="Google Shape;407;p52"/>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8" name="Google Shape;408;p52"/>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9" name="Google Shape;409;p52"/>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 Selected Excerpts of ‘That, That Was It and That Was All’  for Imagery</a:t>
              </a:r>
              <a:endParaRPr sz="1100">
                <a:solidFill>
                  <a:schemeClr val="lt1"/>
                </a:solidFill>
                <a:latin typeface="Proxima Nova"/>
                <a:ea typeface="Proxima Nova"/>
                <a:cs typeface="Proxima Nova"/>
                <a:sym typeface="Proxima Nova"/>
              </a:endParaRPr>
            </a:p>
          </p:txBody>
        </p:sp>
        <p:sp>
          <p:nvSpPr>
            <p:cNvPr id="410" name="Google Shape;410;p52"/>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1" name="Google Shape;411;p52"/>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2" name="Google Shape;412;p52"/>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3" name="Google Shape;413;p52"/>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 Literary and Photographic Imagery</a:t>
              </a:r>
              <a:endParaRPr sz="1100">
                <a:solidFill>
                  <a:schemeClr val="lt1"/>
                </a:solidFill>
                <a:latin typeface="Proxima Nova"/>
                <a:ea typeface="Proxima Nova"/>
                <a:cs typeface="Proxima Nova"/>
                <a:sym typeface="Proxima Nova"/>
              </a:endParaRPr>
            </a:p>
          </p:txBody>
        </p:sp>
        <p:sp>
          <p:nvSpPr>
            <p:cNvPr id="414" name="Google Shape;414;p52"/>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5" name="Google Shape;415;p52"/>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6" name="Google Shape;416;p52"/>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7" name="Google Shape;417;p52"/>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 How ‘That, That Was It and That Was All’ is a Restorative Narrative</a:t>
              </a:r>
              <a:endParaRPr sz="1200">
                <a:solidFill>
                  <a:schemeClr val="lt1"/>
                </a:solidFill>
                <a:latin typeface="Proxima Nova"/>
                <a:ea typeface="Proxima Nova"/>
                <a:cs typeface="Proxima Nova"/>
                <a:sym typeface="Proxima Nova"/>
              </a:endParaRPr>
            </a:p>
          </p:txBody>
        </p:sp>
      </p:grpSp>
      <p:sp>
        <p:nvSpPr>
          <p:cNvPr id="418" name="Google Shape;418;p52"/>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419" name="Google Shape;419;p52"/>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3"/>
          <p:cNvSpPr txBox="1"/>
          <p:nvPr>
            <p:ph type="title"/>
          </p:nvPr>
        </p:nvSpPr>
        <p:spPr>
          <a:xfrm>
            <a:off x="311700" y="445025"/>
            <a:ext cx="3603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Fugitive Slave Act</a:t>
            </a:r>
            <a:endParaRPr/>
          </a:p>
        </p:txBody>
      </p:sp>
      <p:sp>
        <p:nvSpPr>
          <p:cNvPr id="425" name="Google Shape;425;p53"/>
          <p:cNvSpPr txBox="1"/>
          <p:nvPr>
            <p:ph idx="1" type="body"/>
          </p:nvPr>
        </p:nvSpPr>
        <p:spPr>
          <a:xfrm>
            <a:off x="311700" y="1152475"/>
            <a:ext cx="3603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How did Reginald Dwayne Betts make this poem?</a:t>
            </a:r>
            <a:endParaRPr/>
          </a:p>
          <a:p>
            <a:pPr indent="0" lvl="0" marL="0" rtl="0" algn="l">
              <a:spcBef>
                <a:spcPts val="1200"/>
              </a:spcBef>
              <a:spcAft>
                <a:spcPts val="0"/>
              </a:spcAft>
              <a:buNone/>
            </a:pPr>
            <a:r>
              <a:rPr lang="en"/>
              <a:t>What makes a poetics of erasure a creative act?</a:t>
            </a:r>
            <a:endParaRPr/>
          </a:p>
          <a:p>
            <a:pPr indent="0" lvl="0" marL="0" rtl="0" algn="l">
              <a:spcBef>
                <a:spcPts val="1200"/>
              </a:spcBef>
              <a:spcAft>
                <a:spcPts val="0"/>
              </a:spcAft>
              <a:buNone/>
            </a:pPr>
            <a:r>
              <a:rPr lang="en"/>
              <a:t>How does he create a refrain?</a:t>
            </a:r>
            <a:endParaRPr/>
          </a:p>
          <a:p>
            <a:pPr indent="0" lvl="0" marL="0" rtl="0" algn="l">
              <a:spcBef>
                <a:spcPts val="1200"/>
              </a:spcBef>
              <a:spcAft>
                <a:spcPts val="0"/>
              </a:spcAft>
              <a:buNone/>
            </a:pPr>
            <a:r>
              <a:rPr lang="en"/>
              <a:t>How has he changed the meaning of the original Fugitive Slave Act?</a:t>
            </a:r>
            <a:endParaRPr/>
          </a:p>
          <a:p>
            <a:pPr indent="0" lvl="0" marL="0" rtl="0" algn="l">
              <a:spcBef>
                <a:spcPts val="1200"/>
              </a:spcBef>
              <a:spcAft>
                <a:spcPts val="1200"/>
              </a:spcAft>
              <a:buNone/>
            </a:pPr>
            <a:r>
              <a:rPr lang="en"/>
              <a:t>Do you think this is a restorative narrative?  Why?  Why not?</a:t>
            </a:r>
            <a:endParaRPr/>
          </a:p>
        </p:txBody>
      </p:sp>
      <p:sp>
        <p:nvSpPr>
          <p:cNvPr id="426" name="Google Shape;426;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7" name="Google Shape;427;p53"/>
          <p:cNvPicPr preferRelativeResize="0"/>
          <p:nvPr/>
        </p:nvPicPr>
        <p:blipFill>
          <a:blip r:embed="rId3">
            <a:alphaModFix/>
          </a:blip>
          <a:stretch>
            <a:fillRect/>
          </a:stretch>
        </p:blipFill>
        <p:spPr>
          <a:xfrm>
            <a:off x="4305300" y="0"/>
            <a:ext cx="4139424"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Reading Option 1: </a:t>
            </a:r>
            <a:r>
              <a:rPr lang="en"/>
              <a:t>That, That Was It and That Was All”</a:t>
            </a:r>
            <a:endParaRPr/>
          </a:p>
          <a:p>
            <a:pPr indent="0" lvl="0" marL="0" rtl="0" algn="l">
              <a:spcBef>
                <a:spcPts val="0"/>
              </a:spcBef>
              <a:spcAft>
                <a:spcPts val="0"/>
              </a:spcAft>
              <a:buNone/>
            </a:pPr>
            <a:r>
              <a:t/>
            </a:r>
            <a:endParaRPr/>
          </a:p>
        </p:txBody>
      </p:sp>
      <p:sp>
        <p:nvSpPr>
          <p:cNvPr id="433" name="Google Shape;433;p54"/>
          <p:cNvSpPr txBox="1"/>
          <p:nvPr>
            <p:ph idx="1" type="body"/>
          </p:nvPr>
        </p:nvSpPr>
        <p:spPr>
          <a:xfrm>
            <a:off x="311700" y="1152475"/>
            <a:ext cx="2467200" cy="3760800"/>
          </a:xfrm>
          <a:prstGeom prst="rect">
            <a:avLst/>
          </a:prstGeom>
        </p:spPr>
        <p:txBody>
          <a:bodyPr anchorCtr="0" anchor="t" bIns="91425" lIns="91425" spcFirstLastPara="1" rIns="91425" wrap="square" tIns="91425">
            <a:normAutofit fontScale="77500"/>
          </a:bodyPr>
          <a:lstStyle/>
          <a:p>
            <a:pPr indent="-317182" lvl="0" marL="457200" rtl="0" algn="l">
              <a:spcBef>
                <a:spcPts val="0"/>
              </a:spcBef>
              <a:spcAft>
                <a:spcPts val="0"/>
              </a:spcAft>
              <a:buSzPct val="100000"/>
              <a:buChar char="●"/>
            </a:pPr>
            <a:r>
              <a:rPr lang="en"/>
              <a:t>Identify the imagery.</a:t>
            </a:r>
            <a:endParaRPr/>
          </a:p>
          <a:p>
            <a:pPr indent="-317182" lvl="0" marL="457200" rtl="0" algn="l">
              <a:spcBef>
                <a:spcPts val="0"/>
              </a:spcBef>
              <a:spcAft>
                <a:spcPts val="0"/>
              </a:spcAft>
              <a:buSzPct val="100000"/>
              <a:buChar char="●"/>
            </a:pPr>
            <a:r>
              <a:rPr lang="en"/>
              <a:t>Which type of imagery is it and why?</a:t>
            </a:r>
            <a:endParaRPr/>
          </a:p>
          <a:p>
            <a:pPr indent="-317182" lvl="0" marL="457200" rtl="0" algn="l">
              <a:spcBef>
                <a:spcPts val="0"/>
              </a:spcBef>
              <a:spcAft>
                <a:spcPts val="0"/>
              </a:spcAft>
              <a:buSzPct val="100000"/>
              <a:buChar char="●"/>
            </a:pPr>
            <a:r>
              <a:rPr lang="en"/>
              <a:t>Which specific words make this imagery?</a:t>
            </a:r>
            <a:endParaRPr/>
          </a:p>
          <a:p>
            <a:pPr indent="-317182" lvl="0" marL="457200" rtl="0" algn="l">
              <a:spcBef>
                <a:spcPts val="0"/>
              </a:spcBef>
              <a:spcAft>
                <a:spcPts val="0"/>
              </a:spcAft>
              <a:buSzPct val="100000"/>
              <a:buChar char="●"/>
            </a:pPr>
            <a:r>
              <a:rPr lang="en"/>
              <a:t>How does the imagery work to make meaning?  What do you know or learn from it?</a:t>
            </a:r>
            <a:endParaRPr/>
          </a:p>
          <a:p>
            <a:pPr indent="-317182" lvl="0" marL="457200" rtl="0" algn="l">
              <a:spcBef>
                <a:spcPts val="0"/>
              </a:spcBef>
              <a:spcAft>
                <a:spcPts val="0"/>
              </a:spcAft>
              <a:buSzPct val="100000"/>
              <a:buChar char="●"/>
            </a:pPr>
            <a:r>
              <a:rPr lang="en"/>
              <a:t>Why is it there?  Does it characterize?  Does it push the conflict?</a:t>
            </a:r>
            <a:endParaRPr/>
          </a:p>
          <a:p>
            <a:pPr indent="-317182" lvl="0" marL="457200" rtl="0" algn="l">
              <a:spcBef>
                <a:spcPts val="0"/>
              </a:spcBef>
              <a:spcAft>
                <a:spcPts val="0"/>
              </a:spcAft>
              <a:buSzPct val="100000"/>
              <a:buChar char="●"/>
            </a:pPr>
            <a:r>
              <a:rPr lang="en"/>
              <a:t>How is this different from images?</a:t>
            </a:r>
            <a:endParaRPr/>
          </a:p>
        </p:txBody>
      </p:sp>
      <p:sp>
        <p:nvSpPr>
          <p:cNvPr id="434" name="Google Shape;434;p5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35" name="Google Shape;435;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6" name="Google Shape;436;p54"/>
          <p:cNvPicPr preferRelativeResize="0"/>
          <p:nvPr/>
        </p:nvPicPr>
        <p:blipFill>
          <a:blip r:embed="rId3">
            <a:alphaModFix/>
          </a:blip>
          <a:stretch>
            <a:fillRect/>
          </a:stretch>
        </p:blipFill>
        <p:spPr>
          <a:xfrm>
            <a:off x="3159900" y="900275"/>
            <a:ext cx="5381912" cy="42793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8"/>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9</a:t>
            </a:r>
            <a:endParaRPr sz="5600"/>
          </a:p>
        </p:txBody>
      </p:sp>
      <p:sp>
        <p:nvSpPr>
          <p:cNvPr id="147" name="Google Shape;14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5"/>
          <p:cNvSpPr txBox="1"/>
          <p:nvPr>
            <p:ph type="title"/>
          </p:nvPr>
        </p:nvSpPr>
        <p:spPr>
          <a:xfrm>
            <a:off x="272750" y="390475"/>
            <a:ext cx="8604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Reading Option 2: </a:t>
            </a:r>
            <a:r>
              <a:rPr lang="en"/>
              <a:t>That, That Was It and That Was All”</a:t>
            </a:r>
            <a:endParaRPr/>
          </a:p>
          <a:p>
            <a:pPr indent="0" lvl="0" marL="0" rtl="0" algn="l">
              <a:spcBef>
                <a:spcPts val="0"/>
              </a:spcBef>
              <a:spcAft>
                <a:spcPts val="0"/>
              </a:spcAft>
              <a:buNone/>
            </a:pPr>
            <a:r>
              <a:t/>
            </a:r>
            <a:endParaRPr/>
          </a:p>
        </p:txBody>
      </p:sp>
      <p:sp>
        <p:nvSpPr>
          <p:cNvPr id="442" name="Google Shape;442;p55"/>
          <p:cNvSpPr txBox="1"/>
          <p:nvPr>
            <p:ph idx="1" type="body"/>
          </p:nvPr>
        </p:nvSpPr>
        <p:spPr>
          <a:xfrm>
            <a:off x="311700" y="1152475"/>
            <a:ext cx="2467200" cy="3760800"/>
          </a:xfrm>
          <a:prstGeom prst="rect">
            <a:avLst/>
          </a:prstGeom>
        </p:spPr>
        <p:txBody>
          <a:bodyPr anchorCtr="0" anchor="t" bIns="91425" lIns="91425" spcFirstLastPara="1" rIns="91425" wrap="square" tIns="91425">
            <a:normAutofit fontScale="77500"/>
          </a:bodyPr>
          <a:lstStyle/>
          <a:p>
            <a:pPr indent="-317182" lvl="0" marL="457200" rtl="0" algn="l">
              <a:spcBef>
                <a:spcPts val="0"/>
              </a:spcBef>
              <a:spcAft>
                <a:spcPts val="0"/>
              </a:spcAft>
              <a:buSzPct val="100000"/>
              <a:buChar char="●"/>
            </a:pPr>
            <a:r>
              <a:rPr lang="en"/>
              <a:t>Identify the imagery.</a:t>
            </a:r>
            <a:endParaRPr/>
          </a:p>
          <a:p>
            <a:pPr indent="-317182" lvl="0" marL="457200" rtl="0" algn="l">
              <a:spcBef>
                <a:spcPts val="0"/>
              </a:spcBef>
              <a:spcAft>
                <a:spcPts val="0"/>
              </a:spcAft>
              <a:buSzPct val="100000"/>
              <a:buChar char="●"/>
            </a:pPr>
            <a:r>
              <a:rPr lang="en"/>
              <a:t>Which type of imagery is it and why?</a:t>
            </a:r>
            <a:endParaRPr/>
          </a:p>
          <a:p>
            <a:pPr indent="-317182" lvl="0" marL="457200" rtl="0" algn="l">
              <a:spcBef>
                <a:spcPts val="0"/>
              </a:spcBef>
              <a:spcAft>
                <a:spcPts val="0"/>
              </a:spcAft>
              <a:buSzPct val="100000"/>
              <a:buChar char="●"/>
            </a:pPr>
            <a:r>
              <a:rPr lang="en"/>
              <a:t>Which specific words make this imagery?</a:t>
            </a:r>
            <a:endParaRPr/>
          </a:p>
          <a:p>
            <a:pPr indent="-317182" lvl="0" marL="457200" rtl="0" algn="l">
              <a:spcBef>
                <a:spcPts val="0"/>
              </a:spcBef>
              <a:spcAft>
                <a:spcPts val="0"/>
              </a:spcAft>
              <a:buSzPct val="100000"/>
              <a:buChar char="●"/>
            </a:pPr>
            <a:r>
              <a:rPr lang="en"/>
              <a:t>How does the imagery work to make meaning?  What do you know or learn from it?</a:t>
            </a:r>
            <a:endParaRPr/>
          </a:p>
          <a:p>
            <a:pPr indent="-317182" lvl="0" marL="457200" rtl="0" algn="l">
              <a:spcBef>
                <a:spcPts val="0"/>
              </a:spcBef>
              <a:spcAft>
                <a:spcPts val="0"/>
              </a:spcAft>
              <a:buSzPct val="100000"/>
              <a:buChar char="●"/>
            </a:pPr>
            <a:r>
              <a:rPr lang="en"/>
              <a:t>Why is it there?  Does it characterize?  Does it push the conflict?</a:t>
            </a:r>
            <a:endParaRPr/>
          </a:p>
          <a:p>
            <a:pPr indent="-317182" lvl="0" marL="457200" rtl="0" algn="l">
              <a:spcBef>
                <a:spcPts val="0"/>
              </a:spcBef>
              <a:spcAft>
                <a:spcPts val="0"/>
              </a:spcAft>
              <a:buSzPct val="100000"/>
              <a:buChar char="●"/>
            </a:pPr>
            <a:r>
              <a:rPr lang="en"/>
              <a:t>How is this different from images?</a:t>
            </a:r>
            <a:endParaRPr/>
          </a:p>
        </p:txBody>
      </p:sp>
      <p:sp>
        <p:nvSpPr>
          <p:cNvPr id="443" name="Google Shape;443;p5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44" name="Google Shape;444;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45" name="Google Shape;445;p55"/>
          <p:cNvPicPr preferRelativeResize="0"/>
          <p:nvPr/>
        </p:nvPicPr>
        <p:blipFill>
          <a:blip r:embed="rId3">
            <a:alphaModFix/>
          </a:blip>
          <a:stretch>
            <a:fillRect/>
          </a:stretch>
        </p:blipFill>
        <p:spPr>
          <a:xfrm>
            <a:off x="2931300" y="1017725"/>
            <a:ext cx="5604706" cy="3955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a:t>
            </a:r>
            <a:endParaRPr/>
          </a:p>
        </p:txBody>
      </p:sp>
      <p:sp>
        <p:nvSpPr>
          <p:cNvPr id="451" name="Google Shape;451;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Why do images communicate different ideas than writing?  </a:t>
            </a:r>
            <a:endParaRPr/>
          </a:p>
          <a:p>
            <a:pPr indent="-342900" lvl="0" marL="457200" rtl="0" algn="l">
              <a:spcBef>
                <a:spcPts val="0"/>
              </a:spcBef>
              <a:spcAft>
                <a:spcPts val="0"/>
              </a:spcAft>
              <a:buSzPts val="1800"/>
              <a:buAutoNum type="arabicPeriod"/>
            </a:pPr>
            <a:r>
              <a:rPr lang="en"/>
              <a:t>How do these ideas differ?</a:t>
            </a:r>
            <a:endParaRPr/>
          </a:p>
          <a:p>
            <a:pPr indent="-342900" lvl="0" marL="457200" rtl="0" algn="l">
              <a:spcBef>
                <a:spcPts val="0"/>
              </a:spcBef>
              <a:spcAft>
                <a:spcPts val="0"/>
              </a:spcAft>
              <a:buSzPts val="1800"/>
              <a:buAutoNum type="arabicPeriod"/>
            </a:pPr>
            <a:r>
              <a:rPr lang="en"/>
              <a:t>What does an image reveal that words cannot?</a:t>
            </a:r>
            <a:endParaRPr/>
          </a:p>
          <a:p>
            <a:pPr indent="-342900" lvl="0" marL="457200" rtl="0" algn="l">
              <a:spcBef>
                <a:spcPts val="0"/>
              </a:spcBef>
              <a:spcAft>
                <a:spcPts val="0"/>
              </a:spcAft>
              <a:buSzPts val="1800"/>
              <a:buAutoNum type="arabicPeriod"/>
            </a:pPr>
            <a:r>
              <a:rPr lang="en"/>
              <a:t>What does imagery reveal that pictures do not?</a:t>
            </a:r>
            <a:endParaRPr/>
          </a:p>
          <a:p>
            <a:pPr indent="-342900" lvl="0" marL="457200" rtl="0" algn="l">
              <a:spcBef>
                <a:spcPts val="0"/>
              </a:spcBef>
              <a:spcAft>
                <a:spcPts val="0"/>
              </a:spcAft>
              <a:buSzPts val="1800"/>
              <a:buAutoNum type="arabicPeriod"/>
            </a:pPr>
            <a:r>
              <a:rPr lang="en"/>
              <a:t>How do they work together?</a:t>
            </a:r>
            <a:endParaRPr/>
          </a:p>
          <a:p>
            <a:pPr indent="-342900" lvl="0" marL="457200" rtl="0" algn="l">
              <a:spcBef>
                <a:spcPts val="0"/>
              </a:spcBef>
              <a:spcAft>
                <a:spcPts val="0"/>
              </a:spcAft>
              <a:buSzPts val="1800"/>
              <a:buAutoNum type="arabicPeriod"/>
            </a:pPr>
            <a:r>
              <a:rPr lang="en"/>
              <a:t>What argument is each text making?</a:t>
            </a:r>
            <a:endParaRPr/>
          </a:p>
          <a:p>
            <a:pPr indent="-342900" lvl="0" marL="457200" rtl="0" algn="l">
              <a:spcBef>
                <a:spcPts val="0"/>
              </a:spcBef>
              <a:spcAft>
                <a:spcPts val="0"/>
              </a:spcAft>
              <a:buSzPts val="1800"/>
              <a:buAutoNum type="arabicPeriod"/>
            </a:pPr>
            <a:r>
              <a:rPr lang="en"/>
              <a:t>Compare the photo essay to “That, That Was It and That Was All” and evaluate which is more effective at communicating its theme/message.</a:t>
            </a:r>
            <a:endParaRPr/>
          </a:p>
        </p:txBody>
      </p:sp>
      <p:sp>
        <p:nvSpPr>
          <p:cNvPr id="452" name="Google Shape;452;p5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53" name="Google Shape;453;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does this text function as a restorative narrative?</a:t>
            </a:r>
            <a:endParaRPr/>
          </a:p>
        </p:txBody>
      </p:sp>
      <p:sp>
        <p:nvSpPr>
          <p:cNvPr id="459" name="Google Shape;459;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features of a restorative narrative are:</a:t>
            </a:r>
            <a:endParaRPr/>
          </a:p>
          <a:p>
            <a:pPr indent="-342900" lvl="0" marL="457200" rtl="0" algn="l">
              <a:spcBef>
                <a:spcPts val="1200"/>
              </a:spcBef>
              <a:spcAft>
                <a:spcPts val="0"/>
              </a:spcAft>
              <a:buSzPts val="1800"/>
              <a:buChar char="-"/>
            </a:pPr>
            <a:r>
              <a:rPr lang="en"/>
              <a:t>Acknowledgement of harm</a:t>
            </a:r>
            <a:endParaRPr/>
          </a:p>
          <a:p>
            <a:pPr indent="-342900" lvl="0" marL="457200" rtl="0" algn="l">
              <a:spcBef>
                <a:spcPts val="0"/>
              </a:spcBef>
              <a:spcAft>
                <a:spcPts val="0"/>
              </a:spcAft>
              <a:buSzPts val="1800"/>
              <a:buChar char="-"/>
            </a:pPr>
            <a:r>
              <a:rPr lang="en"/>
              <a:t>Empowerment through truth and/or validation</a:t>
            </a:r>
            <a:endParaRPr/>
          </a:p>
          <a:p>
            <a:pPr indent="-342900" lvl="0" marL="457200" rtl="0" algn="l">
              <a:spcBef>
                <a:spcPts val="0"/>
              </a:spcBef>
              <a:spcAft>
                <a:spcPts val="0"/>
              </a:spcAft>
              <a:buSzPts val="1800"/>
              <a:buChar char="-"/>
            </a:pPr>
            <a:r>
              <a:rPr lang="en"/>
              <a:t>“These aren’t positive, happy-go-lucky fluff pieces. They explore the tough emotional terrain of disruptions... But they’re “positive” in the sense that they focus on themes such as growth and renewal” (Tenore).</a:t>
            </a:r>
            <a:endParaRPr/>
          </a:p>
          <a:p>
            <a:pPr indent="0" lvl="0" marL="0" rtl="0" algn="l">
              <a:spcBef>
                <a:spcPts val="1200"/>
              </a:spcBef>
              <a:spcAft>
                <a:spcPts val="1200"/>
              </a:spcAft>
              <a:buNone/>
            </a:pPr>
            <a:r>
              <a:rPr lang="en"/>
              <a:t>Do you feel that this text is </a:t>
            </a:r>
            <a:r>
              <a:rPr b="1" lang="en"/>
              <a:t>restorative?</a:t>
            </a:r>
            <a:r>
              <a:rPr lang="en"/>
              <a:t> Does it create a </a:t>
            </a:r>
            <a:r>
              <a:rPr b="1" lang="en"/>
              <a:t>shared past, meaning, </a:t>
            </a:r>
            <a:r>
              <a:rPr lang="en"/>
              <a:t>or </a:t>
            </a:r>
            <a:r>
              <a:rPr b="1" lang="en"/>
              <a:t>understanding?</a:t>
            </a:r>
            <a:r>
              <a:rPr lang="en"/>
              <a:t> </a:t>
            </a:r>
            <a:endParaRPr/>
          </a:p>
        </p:txBody>
      </p:sp>
      <p:sp>
        <p:nvSpPr>
          <p:cNvPr id="460" name="Google Shape;460;p5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61" name="Google Shape;461;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467" name="Google Shape;467;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a:p>
          <a:p>
            <a:pPr indent="-342900" lvl="0" marL="457200" rtl="0" algn="l">
              <a:spcBef>
                <a:spcPts val="1200"/>
              </a:spcBef>
              <a:spcAft>
                <a:spcPts val="0"/>
              </a:spcAft>
              <a:buSzPts val="1800"/>
              <a:buChar char="-"/>
            </a:pPr>
            <a:r>
              <a:rPr lang="en"/>
              <a:t>Read ‘Brother’ and ‘DNA’ from  </a:t>
            </a:r>
            <a:r>
              <a:rPr i="1" lang="en"/>
              <a:t>Notes From the Field</a:t>
            </a:r>
            <a:endParaRPr/>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Prepare for Formative 5, an in-class discussion of how and why we tell restorative narratives, by </a:t>
            </a:r>
            <a:r>
              <a:rPr b="1" lang="en"/>
              <a:t>writing a question about one of the monologues or poems we have read.  </a:t>
            </a:r>
            <a:r>
              <a:rPr lang="en"/>
              <a:t>The conversation will focus on the nature of restorative narratives, but you can diverge from that as long as your question is anchored in something we have read.  </a:t>
            </a:r>
            <a:endParaRPr/>
          </a:p>
        </p:txBody>
      </p:sp>
      <p:sp>
        <p:nvSpPr>
          <p:cNvPr id="468" name="Google Shape;468;p5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69" name="Google Shape;469;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9"/>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12</a:t>
            </a:r>
            <a:endParaRPr sz="5600"/>
          </a:p>
        </p:txBody>
      </p:sp>
      <p:sp>
        <p:nvSpPr>
          <p:cNvPr id="475" name="Google Shape;475;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60"/>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1" name="Google Shape;481;p60"/>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2" name="Google Shape;482;p60"/>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3" name="Google Shape;483;p60"/>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484" name="Google Shape;484;p60"/>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485" name="Google Shape;485;p60"/>
          <p:cNvSpPr txBox="1"/>
          <p:nvPr>
            <p:ph idx="1" type="body"/>
          </p:nvPr>
        </p:nvSpPr>
        <p:spPr>
          <a:xfrm>
            <a:off x="3751025" y="1645250"/>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discuss Anna </a:t>
            </a:r>
            <a:r>
              <a:rPr lang="en" sz="2200">
                <a:solidFill>
                  <a:schemeClr val="accent1"/>
                </a:solidFill>
              </a:rPr>
              <a:t>Deavere</a:t>
            </a:r>
            <a:r>
              <a:rPr lang="en" sz="2200">
                <a:solidFill>
                  <a:schemeClr val="accent1"/>
                </a:solidFill>
              </a:rPr>
              <a:t> Smith’s monologues ‘That, That Was It and That Was All,’ ‘Brother,’ and ‘DNA’ in a Socratic Seminar.</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486" name="Google Shape;486;p60"/>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61"/>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92" name="Google Shape;492;p61"/>
          <p:cNvSpPr txBox="1"/>
          <p:nvPr>
            <p:ph type="title"/>
          </p:nvPr>
        </p:nvSpPr>
        <p:spPr>
          <a:xfrm>
            <a:off x="1614438" y="44485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493" name="Google Shape;493;p61"/>
          <p:cNvGrpSpPr/>
          <p:nvPr/>
        </p:nvGrpSpPr>
        <p:grpSpPr>
          <a:xfrm>
            <a:off x="628650" y="1369625"/>
            <a:ext cx="8065465" cy="3050681"/>
            <a:chOff x="0" y="531"/>
            <a:chExt cx="10515600" cy="3234738"/>
          </a:xfrm>
        </p:grpSpPr>
        <p:sp>
          <p:nvSpPr>
            <p:cNvPr id="494" name="Google Shape;494;p61"/>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5" name="Google Shape;495;p61"/>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6" name="Google Shape;496;p61"/>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7" name="Google Shape;497;p61"/>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Free Write</a:t>
              </a:r>
              <a:endParaRPr sz="1100">
                <a:solidFill>
                  <a:schemeClr val="lt1"/>
                </a:solidFill>
                <a:latin typeface="Proxima Nova"/>
                <a:ea typeface="Proxima Nova"/>
                <a:cs typeface="Proxima Nova"/>
                <a:sym typeface="Proxima Nova"/>
              </a:endParaRPr>
            </a:p>
          </p:txBody>
        </p:sp>
        <p:sp>
          <p:nvSpPr>
            <p:cNvPr id="498" name="Google Shape;498;p61"/>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9" name="Google Shape;499;p61"/>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0" name="Google Shape;500;p61"/>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1" name="Google Shape;501;p61"/>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Socratic Seminar Norms</a:t>
              </a:r>
              <a:endParaRPr sz="1100">
                <a:solidFill>
                  <a:schemeClr val="lt1"/>
                </a:solidFill>
                <a:latin typeface="Proxima Nova"/>
                <a:ea typeface="Proxima Nova"/>
                <a:cs typeface="Proxima Nova"/>
                <a:sym typeface="Proxima Nova"/>
              </a:endParaRPr>
            </a:p>
          </p:txBody>
        </p:sp>
        <p:sp>
          <p:nvSpPr>
            <p:cNvPr id="502" name="Google Shape;502;p61"/>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3" name="Google Shape;503;p61"/>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4" name="Google Shape;504;p61"/>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5" name="Google Shape;505;p61"/>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and Prepare for Socratic Seminar</a:t>
              </a:r>
              <a:endParaRPr sz="1100">
                <a:solidFill>
                  <a:schemeClr val="lt1"/>
                </a:solidFill>
                <a:latin typeface="Proxima Nova"/>
                <a:ea typeface="Proxima Nova"/>
                <a:cs typeface="Proxima Nova"/>
                <a:sym typeface="Proxima Nova"/>
              </a:endParaRPr>
            </a:p>
          </p:txBody>
        </p:sp>
        <p:sp>
          <p:nvSpPr>
            <p:cNvPr id="506" name="Google Shape;506;p61"/>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7" name="Google Shape;507;p61"/>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8" name="Google Shape;508;p61"/>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9" name="Google Shape;509;p61"/>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Socratic Seminar Rubric</a:t>
              </a:r>
              <a:endParaRPr i="1" sz="1100">
                <a:solidFill>
                  <a:schemeClr val="lt1"/>
                </a:solidFill>
                <a:latin typeface="Proxima Nova"/>
                <a:ea typeface="Proxima Nova"/>
                <a:cs typeface="Proxima Nova"/>
                <a:sym typeface="Proxima Nova"/>
              </a:endParaRPr>
            </a:p>
          </p:txBody>
        </p:sp>
        <p:sp>
          <p:nvSpPr>
            <p:cNvPr id="510" name="Google Shape;510;p61"/>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1" name="Google Shape;511;p61"/>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2" name="Google Shape;512;p61"/>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3" name="Google Shape;513;p61"/>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Socratic Seminar </a:t>
              </a:r>
              <a:endParaRPr i="1" sz="1100">
                <a:solidFill>
                  <a:schemeClr val="lt1"/>
                </a:solidFill>
                <a:latin typeface="Proxima Nova"/>
                <a:ea typeface="Proxima Nova"/>
                <a:cs typeface="Proxima Nova"/>
                <a:sym typeface="Proxima Nova"/>
              </a:endParaRPr>
            </a:p>
          </p:txBody>
        </p:sp>
        <p:sp>
          <p:nvSpPr>
            <p:cNvPr id="514" name="Google Shape;514;p61"/>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5" name="Google Shape;515;p61"/>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6" name="Google Shape;516;p61"/>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7" name="Google Shape;517;p61"/>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Reflect and Complete Formative 6 Seminar Sheet</a:t>
              </a:r>
              <a:endParaRPr sz="1100">
                <a:solidFill>
                  <a:schemeClr val="lt1"/>
                </a:solidFill>
                <a:latin typeface="Proxima Nova"/>
                <a:ea typeface="Proxima Nova"/>
                <a:cs typeface="Proxima Nova"/>
                <a:sym typeface="Proxima Nova"/>
              </a:endParaRPr>
            </a:p>
          </p:txBody>
        </p:sp>
      </p:grpSp>
      <p:sp>
        <p:nvSpPr>
          <p:cNvPr id="518" name="Google Shape;518;p61"/>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519" name="Google Shape;519;p61"/>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2"/>
          <p:cNvSpPr txBox="1"/>
          <p:nvPr>
            <p:ph type="title"/>
          </p:nvPr>
        </p:nvSpPr>
        <p:spPr>
          <a:xfrm>
            <a:off x="311700" y="512338"/>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Free Write</a:t>
            </a:r>
            <a:endParaRPr b="1" sz="2600"/>
          </a:p>
        </p:txBody>
      </p:sp>
      <p:sp>
        <p:nvSpPr>
          <p:cNvPr id="525" name="Google Shape;525;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Free write for 5 minutes. Do not stop writing.</a:t>
            </a:r>
            <a:endParaRPr sz="2400"/>
          </a:p>
          <a:p>
            <a:pPr indent="0" lvl="0" marL="0" rtl="0" algn="l">
              <a:spcBef>
                <a:spcPts val="1200"/>
              </a:spcBef>
              <a:spcAft>
                <a:spcPts val="0"/>
              </a:spcAft>
              <a:buNone/>
            </a:pPr>
            <a:r>
              <a:rPr lang="en" sz="2400"/>
              <a:t>If you need an idea, start with, “A restorative narrative is…”</a:t>
            </a:r>
            <a:endParaRPr sz="2400"/>
          </a:p>
          <a:p>
            <a:pPr indent="0" lvl="0" marL="0" rtl="0" algn="l">
              <a:spcBef>
                <a:spcPts val="1200"/>
              </a:spcBef>
              <a:spcAft>
                <a:spcPts val="1200"/>
              </a:spcAft>
              <a:buNone/>
            </a:pPr>
            <a:r>
              <a:rPr lang="en" sz="2400"/>
              <a:t>There is no such thing as ‘wrong’ in a free write. Just write </a:t>
            </a:r>
            <a:r>
              <a:rPr lang="en" sz="2400"/>
              <a:t>everything</a:t>
            </a:r>
            <a:r>
              <a:rPr lang="en" sz="2400"/>
              <a:t> on your mind. </a:t>
            </a:r>
            <a:endParaRPr sz="2400"/>
          </a:p>
        </p:txBody>
      </p:sp>
      <p:sp>
        <p:nvSpPr>
          <p:cNvPr id="526" name="Google Shape;526;p6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27" name="Google Shape;527;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Socratic Seminar Norms </a:t>
            </a:r>
            <a:endParaRPr/>
          </a:p>
        </p:txBody>
      </p:sp>
      <p:sp>
        <p:nvSpPr>
          <p:cNvPr id="533" name="Google Shape;533;p63"/>
          <p:cNvSpPr txBox="1"/>
          <p:nvPr>
            <p:ph idx="1" type="body"/>
          </p:nvPr>
        </p:nvSpPr>
        <p:spPr>
          <a:xfrm>
            <a:off x="311700" y="1017725"/>
            <a:ext cx="8520600" cy="39756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AutoNum type="arabicPeriod"/>
            </a:pPr>
            <a:r>
              <a:rPr b="1" lang="en"/>
              <a:t>Reference the text: </a:t>
            </a:r>
            <a:r>
              <a:rPr lang="en"/>
              <a:t>Your opinions are important, but they should be thoughts about the text.</a:t>
            </a:r>
            <a:endParaRPr/>
          </a:p>
          <a:p>
            <a:pPr indent="-325755" lvl="0" marL="457200" rtl="0" algn="l">
              <a:spcBef>
                <a:spcPts val="0"/>
              </a:spcBef>
              <a:spcAft>
                <a:spcPts val="0"/>
              </a:spcAft>
              <a:buSzPct val="100000"/>
              <a:buAutoNum type="arabicPeriod"/>
            </a:pPr>
            <a:r>
              <a:rPr b="1" lang="en"/>
              <a:t>Listen to what others say: </a:t>
            </a:r>
            <a:r>
              <a:rPr lang="en"/>
              <a:t>Build upon what your classmates say and don’t interrupt. A discussion cannot take place unless you are listening actively and carefully to others.</a:t>
            </a:r>
            <a:endParaRPr/>
          </a:p>
          <a:p>
            <a:pPr indent="-325755" lvl="0" marL="457200" rtl="0" algn="l">
              <a:spcBef>
                <a:spcPts val="0"/>
              </a:spcBef>
              <a:spcAft>
                <a:spcPts val="0"/>
              </a:spcAft>
              <a:buSzPct val="100000"/>
              <a:buAutoNum type="arabicPeriod"/>
            </a:pPr>
            <a:r>
              <a:rPr b="1" lang="en"/>
              <a:t>Speak clearly:</a:t>
            </a:r>
            <a:r>
              <a:rPr lang="en"/>
              <a:t> For others to respond to your opinions, everyone must be able to hear and understand what you say.</a:t>
            </a:r>
            <a:endParaRPr/>
          </a:p>
          <a:p>
            <a:pPr indent="-325755" lvl="0" marL="457200" rtl="0" algn="l">
              <a:spcBef>
                <a:spcPts val="0"/>
              </a:spcBef>
              <a:spcAft>
                <a:spcPts val="0"/>
              </a:spcAft>
              <a:buSzPct val="100000"/>
              <a:buAutoNum type="arabicPeriod"/>
            </a:pPr>
            <a:r>
              <a:rPr b="1" lang="en"/>
              <a:t>Give others your respect: </a:t>
            </a:r>
            <a:r>
              <a:rPr lang="en"/>
              <a:t>A discussion is a cooperative exchange of ideas and not an argument or a debate: if you disagree, do so politely. You may become excited and wish to share your ideas, but don’t talk privately to your neighbor. Share your ideas with the whole class instead. </a:t>
            </a:r>
            <a:endParaRPr/>
          </a:p>
          <a:p>
            <a:pPr indent="-325755" lvl="0" marL="457200" rtl="0" algn="l">
              <a:spcBef>
                <a:spcPts val="0"/>
              </a:spcBef>
              <a:spcAft>
                <a:spcPts val="0"/>
              </a:spcAft>
              <a:buSzPct val="100000"/>
              <a:buAutoNum type="arabicPeriod"/>
            </a:pPr>
            <a:r>
              <a:rPr b="1" lang="en"/>
              <a:t>Guidelines:</a:t>
            </a:r>
            <a:endParaRPr b="1"/>
          </a:p>
          <a:p>
            <a:pPr indent="-304165" lvl="1" marL="914400" rtl="0" algn="l">
              <a:spcBef>
                <a:spcPts val="0"/>
              </a:spcBef>
              <a:spcAft>
                <a:spcPts val="0"/>
              </a:spcAft>
              <a:buSzPct val="100000"/>
              <a:buAutoNum type="alphaLcPeriod"/>
            </a:pPr>
            <a:r>
              <a:rPr lang="en"/>
              <a:t>You do not need to raise your hand to speak. However, do need to wait until whoever is speaking is finished before you speak.</a:t>
            </a:r>
            <a:endParaRPr/>
          </a:p>
          <a:p>
            <a:pPr indent="-304165" lvl="1" marL="914400" rtl="0" algn="l">
              <a:spcBef>
                <a:spcPts val="0"/>
              </a:spcBef>
              <a:spcAft>
                <a:spcPts val="0"/>
              </a:spcAft>
              <a:buSzPct val="100000"/>
              <a:buAutoNum type="alphaLcPeriod"/>
            </a:pPr>
            <a:r>
              <a:rPr lang="en"/>
              <a:t>Monitor your airtime. In our discussions, everyone should get a chance to speak. If you’ve spoken multiple times, hold back, and encourage others to speak. </a:t>
            </a:r>
            <a:endParaRPr/>
          </a:p>
          <a:p>
            <a:pPr indent="-304165" lvl="1" marL="914400" rtl="0" algn="l">
              <a:spcBef>
                <a:spcPts val="0"/>
              </a:spcBef>
              <a:spcAft>
                <a:spcPts val="0"/>
              </a:spcAft>
              <a:buSzPct val="100000"/>
              <a:buAutoNum type="alphaLcPeriod"/>
            </a:pPr>
            <a:r>
              <a:rPr b="1" lang="en"/>
              <a:t>If you have already spoken once, then wait until the timer counts down before you speak.  This gives shy students processing time before they speak.</a:t>
            </a:r>
            <a:endParaRPr b="1"/>
          </a:p>
          <a:p>
            <a:pPr indent="-304165" lvl="1" marL="914400" rtl="0" algn="l">
              <a:spcBef>
                <a:spcPts val="0"/>
              </a:spcBef>
              <a:spcAft>
                <a:spcPts val="0"/>
              </a:spcAft>
              <a:buSzPct val="100000"/>
              <a:buAutoNum type="alphaLcPeriod"/>
            </a:pPr>
            <a:r>
              <a:rPr lang="en"/>
              <a:t>Speak in formal, academic language. We are practicing for college and for professional, academic conversations. </a:t>
            </a:r>
            <a:endParaRPr/>
          </a:p>
        </p:txBody>
      </p:sp>
      <p:sp>
        <p:nvSpPr>
          <p:cNvPr id="534" name="Google Shape;534;p6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35" name="Google Shape;535;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Prior to each step of the discussion, we will watch one of the homework readings: “That, That Was It, and That Was All,” “DNA,” and “Brother”</a:t>
            </a:r>
            <a:endParaRPr/>
          </a:p>
        </p:txBody>
      </p:sp>
      <p:sp>
        <p:nvSpPr>
          <p:cNvPr id="541" name="Google Shape;541;p64"/>
          <p:cNvSpPr txBox="1"/>
          <p:nvPr>
            <p:ph idx="1" type="body"/>
          </p:nvPr>
        </p:nvSpPr>
        <p:spPr>
          <a:xfrm>
            <a:off x="311700" y="1799000"/>
            <a:ext cx="8520600" cy="269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“That, </a:t>
            </a:r>
            <a:r>
              <a:rPr i="1" lang="en"/>
              <a:t>That </a:t>
            </a:r>
            <a:r>
              <a:rPr lang="en"/>
              <a:t>Was It, and That Was </a:t>
            </a:r>
            <a:r>
              <a:rPr i="1" lang="en"/>
              <a:t>All,</a:t>
            </a:r>
            <a:r>
              <a:rPr lang="en"/>
              <a:t>” Denise Dodson, 0:52:25 of </a:t>
            </a:r>
            <a:r>
              <a:rPr i="1" lang="en"/>
              <a:t>Notes From the Field</a:t>
            </a:r>
            <a:endParaRPr i="1"/>
          </a:p>
          <a:p>
            <a:pPr indent="0" lvl="0" marL="0" rtl="0" algn="l">
              <a:spcBef>
                <a:spcPts val="1200"/>
              </a:spcBef>
              <a:spcAft>
                <a:spcPts val="0"/>
              </a:spcAft>
              <a:buNone/>
            </a:pPr>
            <a:r>
              <a:rPr lang="en"/>
              <a:t>“DNA,” Dr. Victor Carrion, minute 1:03:02 of </a:t>
            </a:r>
            <a:r>
              <a:rPr i="1" lang="en"/>
              <a:t>Notes From the Field</a:t>
            </a:r>
            <a:endParaRPr i="1"/>
          </a:p>
          <a:p>
            <a:pPr indent="0" lvl="0" marL="0" rtl="0" algn="l">
              <a:spcBef>
                <a:spcPts val="1200"/>
              </a:spcBef>
              <a:spcAft>
                <a:spcPts val="1200"/>
              </a:spcAft>
              <a:buNone/>
            </a:pPr>
            <a:r>
              <a:rPr lang="en"/>
              <a:t>“Brother,” Senator John Lewis, minute 1:18:35 of </a:t>
            </a:r>
            <a:r>
              <a:rPr i="1" lang="en"/>
              <a:t>Notes From the Field</a:t>
            </a:r>
            <a:endParaRPr i="1"/>
          </a:p>
        </p:txBody>
      </p:sp>
      <p:sp>
        <p:nvSpPr>
          <p:cNvPr id="542" name="Google Shape;542;p6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43" name="Google Shape;543;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p29"/>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3" name="Google Shape;153;p29"/>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4" name="Google Shape;154;p29"/>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5" name="Google Shape;155;p29"/>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156" name="Google Shape;156;p29"/>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157" name="Google Shape;157;p29"/>
          <p:cNvSpPr txBox="1"/>
          <p:nvPr>
            <p:ph idx="1" type="body"/>
          </p:nvPr>
        </p:nvSpPr>
        <p:spPr>
          <a:xfrm>
            <a:off x="3751025" y="1504200"/>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learn and practice the process of adapting an oral history interview into a monologue.  </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158" name="Google Shape;158;p29"/>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5"/>
          <p:cNvSpPr txBox="1"/>
          <p:nvPr>
            <p:ph type="title"/>
          </p:nvPr>
        </p:nvSpPr>
        <p:spPr>
          <a:xfrm>
            <a:off x="311700" y="206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Take five minutes to review/prepare for the Socratic Seminar</a:t>
            </a:r>
            <a:endParaRPr/>
          </a:p>
        </p:txBody>
      </p:sp>
      <p:sp>
        <p:nvSpPr>
          <p:cNvPr id="549" name="Google Shape;549;p65"/>
          <p:cNvSpPr txBox="1"/>
          <p:nvPr>
            <p:ph idx="1" type="body"/>
          </p:nvPr>
        </p:nvSpPr>
        <p:spPr>
          <a:xfrm>
            <a:off x="311700" y="1355050"/>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Return to “DNA” and “Brother” from </a:t>
            </a:r>
            <a:r>
              <a:rPr i="1" lang="en"/>
              <a:t>Notes from the Field</a:t>
            </a:r>
            <a:endParaRPr/>
          </a:p>
          <a:p>
            <a:pPr indent="-342900" lvl="0" marL="457200" rtl="0" algn="l">
              <a:spcBef>
                <a:spcPts val="0"/>
              </a:spcBef>
              <a:spcAft>
                <a:spcPts val="0"/>
              </a:spcAft>
              <a:buSzPts val="1800"/>
              <a:buChar char="●"/>
            </a:pPr>
            <a:r>
              <a:rPr lang="en"/>
              <a:t> Write at least one question to ask your peers about restorative narratives of the content of the monologues.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Remember, you must ask a question to receive a 7 or a 8 this time!</a:t>
            </a:r>
            <a:endParaRPr/>
          </a:p>
        </p:txBody>
      </p:sp>
      <p:graphicFrame>
        <p:nvGraphicFramePr>
          <p:cNvPr id="550" name="Google Shape;550;p65"/>
          <p:cNvGraphicFramePr/>
          <p:nvPr/>
        </p:nvGraphicFramePr>
        <p:xfrm>
          <a:off x="4807975" y="949917"/>
          <a:ext cx="3000000" cy="3000000"/>
        </p:xfrm>
        <a:graphic>
          <a:graphicData uri="http://schemas.openxmlformats.org/drawingml/2006/table">
            <a:tbl>
              <a:tblPr>
                <a:noFill/>
                <a:tableStyleId>{4E07EB68-6B80-4250-843F-A0DCAD766357}</a:tableStyleId>
              </a:tblPr>
              <a:tblGrid>
                <a:gridCol w="437700"/>
                <a:gridCol w="3586625"/>
              </a:tblGrid>
              <a:tr h="631275">
                <a:tc>
                  <a:txBody>
                    <a:bodyPr/>
                    <a:lstStyle/>
                    <a:p>
                      <a:pPr indent="0" lvl="0" marL="0" rtl="0" algn="l">
                        <a:spcBef>
                          <a:spcPts val="0"/>
                        </a:spcBef>
                        <a:spcAft>
                          <a:spcPts val="0"/>
                        </a:spcAft>
                        <a:buNone/>
                      </a:pPr>
                      <a:r>
                        <a:rPr lang="en"/>
                        <a:t>0-2</a:t>
                      </a:r>
                      <a:endParaRPr/>
                    </a:p>
                  </a:txBody>
                  <a:tcPr marT="91425" marB="91425" marR="91425" marL="91425"/>
                </a:tc>
                <a:tc>
                  <a:txBody>
                    <a:bodyPr/>
                    <a:lstStyle/>
                    <a:p>
                      <a:pPr indent="0" lvl="0" marL="0" rtl="0" algn="l">
                        <a:spcBef>
                          <a:spcPts val="0"/>
                        </a:spcBef>
                        <a:spcAft>
                          <a:spcPts val="0"/>
                        </a:spcAft>
                        <a:buNone/>
                      </a:pPr>
                      <a:r>
                        <a:rPr lang="en"/>
                        <a:t>Does not participate in seminar. Has device out/open. </a:t>
                      </a:r>
                      <a:endParaRPr/>
                    </a:p>
                  </a:txBody>
                  <a:tcPr marT="91425" marB="91425" marR="91425" marL="91425"/>
                </a:tc>
              </a:tr>
              <a:tr h="631275">
                <a:tc>
                  <a:txBody>
                    <a:bodyPr/>
                    <a:lstStyle/>
                    <a:p>
                      <a:pPr indent="0" lvl="0" marL="0" rtl="0" algn="l">
                        <a:spcBef>
                          <a:spcPts val="0"/>
                        </a:spcBef>
                        <a:spcAft>
                          <a:spcPts val="0"/>
                        </a:spcAft>
                        <a:buNone/>
                      </a:pPr>
                      <a:r>
                        <a:rPr lang="en"/>
                        <a:t>3-4</a:t>
                      </a:r>
                      <a:endParaRPr/>
                    </a:p>
                  </a:txBody>
                  <a:tcPr marT="91425" marB="91425" marR="91425" marL="91425"/>
                </a:tc>
                <a:tc>
                  <a:txBody>
                    <a:bodyPr/>
                    <a:lstStyle/>
                    <a:p>
                      <a:pPr indent="0" lvl="0" marL="0" rtl="0" algn="l">
                        <a:spcBef>
                          <a:spcPts val="0"/>
                        </a:spcBef>
                        <a:spcAft>
                          <a:spcPts val="0"/>
                        </a:spcAft>
                        <a:buNone/>
                      </a:pPr>
                      <a:r>
                        <a:rPr lang="en"/>
                        <a:t>Speaks at least one time, making reference to the text. Shows signs of active listening.</a:t>
                      </a:r>
                      <a:endParaRPr/>
                    </a:p>
                  </a:txBody>
                  <a:tcPr marT="91425" marB="91425" marR="91425" marL="91425"/>
                </a:tc>
              </a:tr>
              <a:tr h="1073200">
                <a:tc>
                  <a:txBody>
                    <a:bodyPr/>
                    <a:lstStyle/>
                    <a:p>
                      <a:pPr indent="0" lvl="0" marL="0" rtl="0" algn="l">
                        <a:spcBef>
                          <a:spcPts val="0"/>
                        </a:spcBef>
                        <a:spcAft>
                          <a:spcPts val="0"/>
                        </a:spcAft>
                        <a:buNone/>
                      </a:pPr>
                      <a:r>
                        <a:rPr lang="en"/>
                        <a:t>5-6</a:t>
                      </a:r>
                      <a:endParaRPr/>
                    </a:p>
                  </a:txBody>
                  <a:tcPr marT="91425" marB="91425" marR="91425" marL="91425"/>
                </a:tc>
                <a:tc>
                  <a:txBody>
                    <a:bodyPr/>
                    <a:lstStyle/>
                    <a:p>
                      <a:pPr indent="0" lvl="0" marL="0" rtl="0" algn="l">
                        <a:spcBef>
                          <a:spcPts val="0"/>
                        </a:spcBef>
                        <a:spcAft>
                          <a:spcPts val="0"/>
                        </a:spcAft>
                        <a:buNone/>
                      </a:pPr>
                      <a:r>
                        <a:rPr lang="en"/>
                        <a:t>Speaks at least two times, making purposeful references to the text. Shows signs of active listening. Encourages others to participate.</a:t>
                      </a:r>
                      <a:endParaRPr/>
                    </a:p>
                  </a:txBody>
                  <a:tcPr marT="91425" marB="91425" marR="91425" marL="91425"/>
                </a:tc>
              </a:tr>
              <a:tr h="1294125">
                <a:tc>
                  <a:txBody>
                    <a:bodyPr/>
                    <a:lstStyle/>
                    <a:p>
                      <a:pPr indent="0" lvl="0" marL="0" rtl="0" algn="l">
                        <a:spcBef>
                          <a:spcPts val="0"/>
                        </a:spcBef>
                        <a:spcAft>
                          <a:spcPts val="0"/>
                        </a:spcAft>
                        <a:buNone/>
                      </a:pPr>
                      <a:r>
                        <a:rPr lang="en"/>
                        <a:t>7-8</a:t>
                      </a:r>
                      <a:endParaRPr/>
                    </a:p>
                  </a:txBody>
                  <a:tcPr marT="91425" marB="91425" marR="91425" marL="91425"/>
                </a:tc>
                <a:tc>
                  <a:txBody>
                    <a:bodyPr/>
                    <a:lstStyle/>
                    <a:p>
                      <a:pPr indent="0" lvl="0" marL="0" rtl="0" algn="l">
                        <a:spcBef>
                          <a:spcPts val="0"/>
                        </a:spcBef>
                        <a:spcAft>
                          <a:spcPts val="0"/>
                        </a:spcAft>
                        <a:buNone/>
                      </a:pPr>
                      <a:r>
                        <a:rPr lang="en"/>
                        <a:t>Speaks at least three times, making insightful references to the text. Shows signs of active listening. Encourages others to participate by presenting alternate lines of inquiry/questioning.</a:t>
                      </a:r>
                      <a:endParaRPr/>
                    </a:p>
                  </a:txBody>
                  <a:tcPr marT="91425" marB="91425" marR="91425" marL="91425"/>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6"/>
          <p:cNvSpPr txBox="1"/>
          <p:nvPr>
            <p:ph type="title"/>
          </p:nvPr>
        </p:nvSpPr>
        <p:spPr>
          <a:xfrm>
            <a:off x="265500" y="520025"/>
            <a:ext cx="4045200" cy="1509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Formative 5: Socratic Seminar</a:t>
            </a:r>
            <a:endParaRPr/>
          </a:p>
        </p:txBody>
      </p:sp>
      <p:sp>
        <p:nvSpPr>
          <p:cNvPr id="556" name="Google Shape;556;p66"/>
          <p:cNvSpPr txBox="1"/>
          <p:nvPr>
            <p:ph idx="1" type="subTitle"/>
          </p:nvPr>
        </p:nvSpPr>
        <p:spPr>
          <a:xfrm>
            <a:off x="265500" y="2083200"/>
            <a:ext cx="4045200" cy="15600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This is a required formative.</a:t>
            </a:r>
            <a:endParaRPr/>
          </a:p>
          <a:p>
            <a:pPr indent="0" lvl="0" marL="0" rtl="0" algn="ctr">
              <a:spcBef>
                <a:spcPts val="0"/>
              </a:spcBef>
              <a:spcAft>
                <a:spcPts val="0"/>
              </a:spcAft>
              <a:buNone/>
            </a:pPr>
            <a:r>
              <a:rPr lang="en"/>
              <a:t>Participate at least three times with </a:t>
            </a:r>
            <a:r>
              <a:rPr b="1" lang="en"/>
              <a:t>substantive </a:t>
            </a:r>
            <a:r>
              <a:rPr lang="en"/>
              <a:t>contributions, which can be responses or questions.</a:t>
            </a:r>
            <a:endParaRPr/>
          </a:p>
        </p:txBody>
      </p:sp>
      <p:sp>
        <p:nvSpPr>
          <p:cNvPr id="557" name="Google Shape;557;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58" name="Google Shape;558;p66"/>
          <p:cNvPicPr preferRelativeResize="0"/>
          <p:nvPr/>
        </p:nvPicPr>
        <p:blipFill>
          <a:blip r:embed="rId3">
            <a:alphaModFix/>
          </a:blip>
          <a:stretch>
            <a:fillRect/>
          </a:stretch>
        </p:blipFill>
        <p:spPr>
          <a:xfrm>
            <a:off x="4615500" y="228600"/>
            <a:ext cx="4528500" cy="4318795"/>
          </a:xfrm>
          <a:prstGeom prst="rect">
            <a:avLst/>
          </a:prstGeom>
          <a:noFill/>
          <a:ln>
            <a:noFill/>
          </a:ln>
        </p:spPr>
      </p:pic>
      <p:sp>
        <p:nvSpPr>
          <p:cNvPr id="559" name="Google Shape;559;p66"/>
          <p:cNvSpPr txBox="1"/>
          <p:nvPr>
            <p:ph idx="2" type="body"/>
          </p:nvPr>
        </p:nvSpPr>
        <p:spPr>
          <a:xfrm>
            <a:off x="0" y="0"/>
            <a:ext cx="4615500" cy="444900"/>
          </a:xfrm>
          <a:prstGeom prst="rect">
            <a:avLst/>
          </a:prstGeom>
        </p:spPr>
        <p:txBody>
          <a:bodyPr anchorCtr="0" anchor="ctr" bIns="91425" lIns="91425" spcFirstLastPara="1" rIns="91425" wrap="square" tIns="91425">
            <a:normAutofit fontScale="92500" lnSpcReduction="20000"/>
          </a:bodyPr>
          <a:lstStyle/>
          <a:p>
            <a:pPr indent="0" lvl="0" marL="0" rtl="0" algn="ctr">
              <a:lnSpc>
                <a:spcPct val="95000"/>
              </a:lnSpc>
              <a:spcBef>
                <a:spcPts val="0"/>
              </a:spcBef>
              <a:spcAft>
                <a:spcPts val="1200"/>
              </a:spcAft>
              <a:buSzPct val="64166"/>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7"/>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How does “That, </a:t>
            </a:r>
            <a:r>
              <a:rPr i="1" lang="en" sz="3620"/>
              <a:t>That </a:t>
            </a:r>
            <a:r>
              <a:rPr lang="en" sz="3620"/>
              <a:t>Was It and That Was </a:t>
            </a:r>
            <a:r>
              <a:rPr i="1" lang="en" sz="3620"/>
              <a:t>All</a:t>
            </a:r>
            <a:r>
              <a:rPr lang="en" sz="3620"/>
              <a:t>” use the oral history Smith took from Dodson?  How does Smith, as an artist and creator, turn that into a monologue?</a:t>
            </a:r>
            <a:endParaRPr sz="3620"/>
          </a:p>
        </p:txBody>
      </p:sp>
      <p:sp>
        <p:nvSpPr>
          <p:cNvPr id="565" name="Google Shape;565;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66" name="Google Shape;566;p67"/>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8"/>
          <p:cNvSpPr txBox="1"/>
          <p:nvPr>
            <p:ph type="title"/>
          </p:nvPr>
        </p:nvSpPr>
        <p:spPr>
          <a:xfrm>
            <a:off x="490250" y="2346725"/>
            <a:ext cx="6030600" cy="227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What is the role of education in human development and the development of identity?</a:t>
            </a:r>
            <a:endParaRPr sz="3620"/>
          </a:p>
        </p:txBody>
      </p:sp>
      <p:sp>
        <p:nvSpPr>
          <p:cNvPr id="572" name="Google Shape;572;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73" name="Google Shape;573;p68"/>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574" name="Google Shape;574;p68"/>
          <p:cNvPicPr preferRelativeResize="0"/>
          <p:nvPr/>
        </p:nvPicPr>
        <p:blipFill rotWithShape="1">
          <a:blip r:embed="rId3">
            <a:alphaModFix/>
          </a:blip>
          <a:srcRect b="71184" l="0" r="0" t="0"/>
          <a:stretch/>
        </p:blipFill>
        <p:spPr>
          <a:xfrm>
            <a:off x="662000" y="371475"/>
            <a:ext cx="7820025" cy="1268025"/>
          </a:xfrm>
          <a:prstGeom prst="rect">
            <a:avLst/>
          </a:prstGeom>
          <a:noFill/>
          <a:ln>
            <a:noFill/>
          </a:ln>
        </p:spPr>
      </p:pic>
      <p:pic>
        <p:nvPicPr>
          <p:cNvPr id="575" name="Google Shape;575;p68"/>
          <p:cNvPicPr preferRelativeResize="0"/>
          <p:nvPr/>
        </p:nvPicPr>
        <p:blipFill rotWithShape="1">
          <a:blip r:embed="rId3">
            <a:alphaModFix/>
          </a:blip>
          <a:srcRect b="0" l="0" r="0" t="85010"/>
          <a:stretch/>
        </p:blipFill>
        <p:spPr>
          <a:xfrm>
            <a:off x="661988" y="1639500"/>
            <a:ext cx="7820025" cy="659600"/>
          </a:xfrm>
          <a:prstGeom prst="rect">
            <a:avLst/>
          </a:prstGeom>
          <a:noFill/>
          <a:ln>
            <a:noFill/>
          </a:ln>
        </p:spPr>
      </p:pic>
      <p:pic>
        <p:nvPicPr>
          <p:cNvPr id="576" name="Google Shape;576;p68" title="Countdown - 558.mp4">
            <a:hlinkClick r:id="rId4"/>
          </p:cNvPr>
          <p:cNvPicPr preferRelativeResize="0"/>
          <p:nvPr/>
        </p:nvPicPr>
        <p:blipFill>
          <a:blip r:embed="rId5">
            <a:alphaModFix/>
          </a:blip>
          <a:stretch>
            <a:fillRect/>
          </a:stretch>
        </p:blipFill>
        <p:spPr>
          <a:xfrm>
            <a:off x="6735150" y="2706275"/>
            <a:ext cx="2286000" cy="1714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9"/>
          <p:cNvSpPr txBox="1"/>
          <p:nvPr>
            <p:ph type="title"/>
          </p:nvPr>
        </p:nvSpPr>
        <p:spPr>
          <a:xfrm>
            <a:off x="490250" y="2378875"/>
            <a:ext cx="5957400" cy="223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How does reflection work in a restorative narrative?  Why is reflection important?</a:t>
            </a:r>
            <a:endParaRPr sz="3620"/>
          </a:p>
        </p:txBody>
      </p:sp>
      <p:sp>
        <p:nvSpPr>
          <p:cNvPr id="582" name="Google Shape;582;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83" name="Google Shape;583;p69"/>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584" name="Google Shape;584;p69"/>
          <p:cNvPicPr preferRelativeResize="0"/>
          <p:nvPr/>
        </p:nvPicPr>
        <p:blipFill>
          <a:blip r:embed="rId3">
            <a:alphaModFix/>
          </a:blip>
          <a:stretch>
            <a:fillRect/>
          </a:stretch>
        </p:blipFill>
        <p:spPr>
          <a:xfrm>
            <a:off x="1362075" y="444898"/>
            <a:ext cx="6471051" cy="1779925"/>
          </a:xfrm>
          <a:prstGeom prst="rect">
            <a:avLst/>
          </a:prstGeom>
          <a:noFill/>
          <a:ln>
            <a:noFill/>
          </a:ln>
        </p:spPr>
      </p:pic>
      <p:pic>
        <p:nvPicPr>
          <p:cNvPr id="585" name="Google Shape;585;p69" title="Countdown - 558.mp4">
            <a:hlinkClick r:id="rId4"/>
          </p:cNvPr>
          <p:cNvPicPr preferRelativeResize="0"/>
          <p:nvPr/>
        </p:nvPicPr>
        <p:blipFill>
          <a:blip r:embed="rId5">
            <a:alphaModFix/>
          </a:blip>
          <a:stretch>
            <a:fillRect/>
          </a:stretch>
        </p:blipFill>
        <p:spPr>
          <a:xfrm>
            <a:off x="6735150" y="2586775"/>
            <a:ext cx="2286000" cy="1714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0"/>
          <p:cNvSpPr txBox="1"/>
          <p:nvPr>
            <p:ph type="title"/>
          </p:nvPr>
        </p:nvSpPr>
        <p:spPr>
          <a:xfrm>
            <a:off x="490250" y="492925"/>
            <a:ext cx="6410700" cy="412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You’ve studied this for a while.  In your opinion, what is a restorative narrative?</a:t>
            </a:r>
            <a:endParaRPr sz="3620"/>
          </a:p>
          <a:p>
            <a:pPr indent="0" lvl="0" marL="0" rtl="0" algn="l">
              <a:spcBef>
                <a:spcPts val="0"/>
              </a:spcBef>
              <a:spcAft>
                <a:spcPts val="0"/>
              </a:spcAft>
              <a:buSzPts val="990"/>
              <a:buNone/>
            </a:pPr>
            <a:r>
              <a:t/>
            </a:r>
            <a:endParaRPr sz="3620"/>
          </a:p>
          <a:p>
            <a:pPr indent="0" lvl="0" marL="0" rtl="0" algn="l">
              <a:spcBef>
                <a:spcPts val="0"/>
              </a:spcBef>
              <a:spcAft>
                <a:spcPts val="0"/>
              </a:spcAft>
              <a:buSzPts val="990"/>
              <a:buNone/>
            </a:pPr>
            <a:r>
              <a:rPr lang="en" sz="3620"/>
              <a:t>In your opinion and experience, do they work?  If they work, what do they do?</a:t>
            </a:r>
            <a:endParaRPr sz="3620"/>
          </a:p>
        </p:txBody>
      </p:sp>
      <p:sp>
        <p:nvSpPr>
          <p:cNvPr id="591" name="Google Shape;591;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92" name="Google Shape;592;p70"/>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593" name="Google Shape;593;p70" title="Countdown - 558.mp4">
            <a:hlinkClick r:id="rId3"/>
          </p:cNvPr>
          <p:cNvPicPr preferRelativeResize="0"/>
          <p:nvPr/>
        </p:nvPicPr>
        <p:blipFill>
          <a:blip r:embed="rId4">
            <a:alphaModFix/>
          </a:blip>
          <a:stretch>
            <a:fillRect/>
          </a:stretch>
        </p:blipFill>
        <p:spPr>
          <a:xfrm>
            <a:off x="6735150" y="1182275"/>
            <a:ext cx="2286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1"/>
          <p:cNvSpPr txBox="1"/>
          <p:nvPr>
            <p:ph type="title"/>
          </p:nvPr>
        </p:nvSpPr>
        <p:spPr>
          <a:xfrm>
            <a:off x="490250" y="526350"/>
            <a:ext cx="5789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How does “DNA” use the oral history Smith took from Carrion?  How does Smith, as an artist and creator, turn that into a monologue?</a:t>
            </a:r>
            <a:endParaRPr sz="3620"/>
          </a:p>
        </p:txBody>
      </p:sp>
      <p:sp>
        <p:nvSpPr>
          <p:cNvPr id="599" name="Google Shape;599;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00" name="Google Shape;600;p71"/>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01" name="Google Shape;601;p71" title="Countdown - 558.mp4">
            <a:hlinkClick r:id="rId3"/>
          </p:cNvPr>
          <p:cNvPicPr preferRelativeResize="0"/>
          <p:nvPr/>
        </p:nvPicPr>
        <p:blipFill>
          <a:blip r:embed="rId4">
            <a:alphaModFix/>
          </a:blip>
          <a:stretch>
            <a:fillRect/>
          </a:stretch>
        </p:blipFill>
        <p:spPr>
          <a:xfrm>
            <a:off x="6735150" y="1334675"/>
            <a:ext cx="2286000" cy="1714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2"/>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How do people recover from trauma?</a:t>
            </a:r>
            <a:endParaRPr sz="3620"/>
          </a:p>
          <a:p>
            <a:pPr indent="0" lvl="0" marL="0" rtl="0" algn="l">
              <a:spcBef>
                <a:spcPts val="0"/>
              </a:spcBef>
              <a:spcAft>
                <a:spcPts val="0"/>
              </a:spcAft>
              <a:buSzPts val="990"/>
              <a:buNone/>
            </a:pPr>
            <a:r>
              <a:t/>
            </a:r>
            <a:endParaRPr sz="3620"/>
          </a:p>
          <a:p>
            <a:pPr indent="0" lvl="0" marL="0" rtl="0" algn="l">
              <a:spcBef>
                <a:spcPts val="0"/>
              </a:spcBef>
              <a:spcAft>
                <a:spcPts val="0"/>
              </a:spcAft>
              <a:buSzPts val="990"/>
              <a:buNone/>
            </a:pPr>
            <a:r>
              <a:rPr lang="en" sz="3620"/>
              <a:t>Are there traumas from which people cannot recover?</a:t>
            </a:r>
            <a:endParaRPr sz="3620"/>
          </a:p>
        </p:txBody>
      </p:sp>
      <p:sp>
        <p:nvSpPr>
          <p:cNvPr id="607" name="Google Shape;607;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08" name="Google Shape;608;p72"/>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09" name="Google Shape;609;p72" title="Countdown - 558.mp4">
            <a:hlinkClick r:id="rId3"/>
          </p:cNvPr>
          <p:cNvPicPr preferRelativeResize="0"/>
          <p:nvPr/>
        </p:nvPicPr>
        <p:blipFill>
          <a:blip r:embed="rId4">
            <a:alphaModFix/>
          </a:blip>
          <a:stretch>
            <a:fillRect/>
          </a:stretch>
        </p:blipFill>
        <p:spPr>
          <a:xfrm>
            <a:off x="6735150" y="1639475"/>
            <a:ext cx="2286000" cy="1714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3"/>
          <p:cNvSpPr txBox="1"/>
          <p:nvPr>
            <p:ph type="title"/>
          </p:nvPr>
        </p:nvSpPr>
        <p:spPr>
          <a:xfrm>
            <a:off x="490250" y="2713425"/>
            <a:ext cx="5969700" cy="1903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Do you think that PTSD can exist on a societal level?  Is it possible to fix that?  How?</a:t>
            </a:r>
            <a:endParaRPr sz="3620"/>
          </a:p>
        </p:txBody>
      </p:sp>
      <p:sp>
        <p:nvSpPr>
          <p:cNvPr id="615" name="Google Shape;615;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16" name="Google Shape;616;p73"/>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17" name="Google Shape;617;p73"/>
          <p:cNvPicPr preferRelativeResize="0"/>
          <p:nvPr/>
        </p:nvPicPr>
        <p:blipFill rotWithShape="1">
          <a:blip r:embed="rId3">
            <a:alphaModFix/>
          </a:blip>
          <a:srcRect b="58333" l="0" r="0" t="0"/>
          <a:stretch/>
        </p:blipFill>
        <p:spPr>
          <a:xfrm>
            <a:off x="1262075" y="368700"/>
            <a:ext cx="6683526" cy="1791733"/>
          </a:xfrm>
          <a:prstGeom prst="rect">
            <a:avLst/>
          </a:prstGeom>
          <a:noFill/>
          <a:ln>
            <a:noFill/>
          </a:ln>
        </p:spPr>
      </p:pic>
      <p:pic>
        <p:nvPicPr>
          <p:cNvPr id="618" name="Google Shape;618;p73"/>
          <p:cNvPicPr preferRelativeResize="0"/>
          <p:nvPr/>
        </p:nvPicPr>
        <p:blipFill rotWithShape="1">
          <a:blip r:embed="rId3">
            <a:alphaModFix/>
          </a:blip>
          <a:srcRect b="0" l="0" r="0" t="88912"/>
          <a:stretch/>
        </p:blipFill>
        <p:spPr>
          <a:xfrm>
            <a:off x="1262075" y="2160433"/>
            <a:ext cx="6683526" cy="476791"/>
          </a:xfrm>
          <a:prstGeom prst="rect">
            <a:avLst/>
          </a:prstGeom>
          <a:noFill/>
          <a:ln>
            <a:noFill/>
          </a:ln>
        </p:spPr>
      </p:pic>
      <p:pic>
        <p:nvPicPr>
          <p:cNvPr id="619" name="Google Shape;619;p73" title="Countdown - 558.mp4">
            <a:hlinkClick r:id="rId4"/>
          </p:cNvPr>
          <p:cNvPicPr preferRelativeResize="0"/>
          <p:nvPr/>
        </p:nvPicPr>
        <p:blipFill>
          <a:blip r:embed="rId5">
            <a:alphaModFix/>
          </a:blip>
          <a:stretch>
            <a:fillRect/>
          </a:stretch>
        </p:blipFill>
        <p:spPr>
          <a:xfrm>
            <a:off x="6735150" y="2782475"/>
            <a:ext cx="2286000" cy="1714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4"/>
          <p:cNvSpPr txBox="1"/>
          <p:nvPr>
            <p:ph type="title"/>
          </p:nvPr>
        </p:nvSpPr>
        <p:spPr>
          <a:xfrm>
            <a:off x="490250" y="518700"/>
            <a:ext cx="5774700" cy="409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Do you think that the stories we tell about who we are and where we come from can change our identity and our outlook?</a:t>
            </a:r>
            <a:endParaRPr sz="3620"/>
          </a:p>
        </p:txBody>
      </p:sp>
      <p:sp>
        <p:nvSpPr>
          <p:cNvPr id="625" name="Google Shape;625;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26" name="Google Shape;626;p74"/>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27" name="Google Shape;627;p74" title="Countdown - 558.mp4">
            <a:hlinkClick r:id="rId3"/>
          </p:cNvPr>
          <p:cNvPicPr preferRelativeResize="0"/>
          <p:nvPr/>
        </p:nvPicPr>
        <p:blipFill>
          <a:blip r:embed="rId4">
            <a:alphaModFix/>
          </a:blip>
          <a:stretch>
            <a:fillRect/>
          </a:stretch>
        </p:blipFill>
        <p:spPr>
          <a:xfrm>
            <a:off x="6735150" y="1639475"/>
            <a:ext cx="2286000" cy="1714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30"/>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64" name="Google Shape;164;p30"/>
          <p:cNvSpPr txBox="1"/>
          <p:nvPr>
            <p:ph type="title"/>
          </p:nvPr>
        </p:nvSpPr>
        <p:spPr>
          <a:xfrm>
            <a:off x="1614438" y="647483"/>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165" name="Google Shape;165;p30"/>
          <p:cNvGrpSpPr/>
          <p:nvPr/>
        </p:nvGrpSpPr>
        <p:grpSpPr>
          <a:xfrm>
            <a:off x="675425" y="1712526"/>
            <a:ext cx="8037073" cy="2315078"/>
            <a:chOff x="0" y="531"/>
            <a:chExt cx="10515600" cy="2677010"/>
          </a:xfrm>
        </p:grpSpPr>
        <p:sp>
          <p:nvSpPr>
            <p:cNvPr id="166" name="Google Shape;166;p30"/>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7" name="Google Shape;167;p30"/>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8" name="Google Shape;168;p30"/>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9" name="Google Shape;169;p30"/>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Word of the Day: Adapt</a:t>
              </a:r>
              <a:endParaRPr sz="1100">
                <a:solidFill>
                  <a:schemeClr val="lt1"/>
                </a:solidFill>
                <a:latin typeface="Proxima Nova"/>
                <a:ea typeface="Proxima Nova"/>
                <a:cs typeface="Proxima Nova"/>
                <a:sym typeface="Proxima Nova"/>
              </a:endParaRPr>
            </a:p>
          </p:txBody>
        </p:sp>
        <p:sp>
          <p:nvSpPr>
            <p:cNvPr id="170" name="Google Shape;170;p30"/>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1" name="Google Shape;171;p30"/>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2" name="Google Shape;172;p30"/>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3" name="Google Shape;173;p30"/>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Focus Question: React to James Baldwin’s Interview </a:t>
              </a:r>
              <a:endParaRPr sz="1100">
                <a:solidFill>
                  <a:schemeClr val="lt1"/>
                </a:solidFill>
                <a:latin typeface="Proxima Nova"/>
                <a:ea typeface="Proxima Nova"/>
                <a:cs typeface="Proxima Nova"/>
                <a:sym typeface="Proxima Nova"/>
              </a:endParaRPr>
            </a:p>
          </p:txBody>
        </p:sp>
        <p:sp>
          <p:nvSpPr>
            <p:cNvPr id="174" name="Google Shape;174;p30"/>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5" name="Google Shape;175;p30"/>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6" name="Google Shape;176;p30"/>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7" name="Google Shape;177;p30"/>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 of Selected Baldwin Quotes</a:t>
              </a:r>
              <a:endParaRPr sz="1100">
                <a:solidFill>
                  <a:schemeClr val="lt1"/>
                </a:solidFill>
                <a:latin typeface="Proxima Nova"/>
                <a:ea typeface="Proxima Nova"/>
                <a:cs typeface="Proxima Nova"/>
                <a:sym typeface="Proxima Nova"/>
              </a:endParaRPr>
            </a:p>
          </p:txBody>
        </p:sp>
        <p:sp>
          <p:nvSpPr>
            <p:cNvPr id="178" name="Google Shape;178;p30"/>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9" name="Google Shape;179;p30"/>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0" name="Google Shape;180;p30"/>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1" name="Google Shape;181;p30"/>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of How to Adapt an Oral History Interview into a </a:t>
              </a:r>
              <a:r>
                <a:rPr lang="en" sz="1200">
                  <a:solidFill>
                    <a:schemeClr val="lt1"/>
                  </a:solidFill>
                  <a:latin typeface="Proxima Nova"/>
                  <a:ea typeface="Proxima Nova"/>
                  <a:cs typeface="Proxima Nova"/>
                  <a:sym typeface="Proxima Nova"/>
                </a:rPr>
                <a:t>Monologue</a:t>
              </a:r>
              <a:endParaRPr i="1" sz="1100">
                <a:solidFill>
                  <a:schemeClr val="lt1"/>
                </a:solidFill>
                <a:latin typeface="Proxima Nova"/>
                <a:ea typeface="Proxima Nova"/>
                <a:cs typeface="Proxima Nova"/>
                <a:sym typeface="Proxima Nova"/>
              </a:endParaRPr>
            </a:p>
          </p:txBody>
        </p:sp>
        <p:sp>
          <p:nvSpPr>
            <p:cNvPr id="182" name="Google Shape;182;p30"/>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3" name="Google Shape;183;p30"/>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4" name="Google Shape;184;p30"/>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5" name="Google Shape;185;p30"/>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Practice Formative 5 Assessment</a:t>
              </a:r>
              <a:endParaRPr i="1" sz="1100">
                <a:solidFill>
                  <a:schemeClr val="lt1"/>
                </a:solidFill>
                <a:latin typeface="Proxima Nova"/>
                <a:ea typeface="Proxima Nova"/>
                <a:cs typeface="Proxima Nova"/>
                <a:sym typeface="Proxima Nova"/>
              </a:endParaRPr>
            </a:p>
          </p:txBody>
        </p:sp>
      </p:grpSp>
      <p:sp>
        <p:nvSpPr>
          <p:cNvPr id="186" name="Google Shape;186;p30"/>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187" name="Google Shape;187;p30"/>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5"/>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How does “Brother” use the oral history Smith took from Lewis?  How does Smith, as an artist and creator, turn that into a monologue?</a:t>
            </a:r>
            <a:endParaRPr sz="3620"/>
          </a:p>
        </p:txBody>
      </p:sp>
      <p:sp>
        <p:nvSpPr>
          <p:cNvPr id="633" name="Google Shape;633;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34" name="Google Shape;634;p75"/>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35" name="Google Shape;635;p75" title="Countdown - 558.mp4">
            <a:hlinkClick r:id="rId3"/>
          </p:cNvPr>
          <p:cNvPicPr preferRelativeResize="0"/>
          <p:nvPr/>
        </p:nvPicPr>
        <p:blipFill>
          <a:blip r:embed="rId4">
            <a:alphaModFix/>
          </a:blip>
          <a:stretch>
            <a:fillRect/>
          </a:stretch>
        </p:blipFill>
        <p:spPr>
          <a:xfrm>
            <a:off x="6735150" y="1563275"/>
            <a:ext cx="2286000" cy="1714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6"/>
          <p:cNvSpPr txBox="1"/>
          <p:nvPr>
            <p:ph type="title"/>
          </p:nvPr>
        </p:nvSpPr>
        <p:spPr>
          <a:xfrm>
            <a:off x="490250" y="2143125"/>
            <a:ext cx="5348100" cy="247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What do you think about apologies?  Do they work to heal historic wounds?</a:t>
            </a:r>
            <a:endParaRPr sz="3620"/>
          </a:p>
        </p:txBody>
      </p:sp>
      <p:sp>
        <p:nvSpPr>
          <p:cNvPr id="641" name="Google Shape;641;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2" name="Google Shape;642;p76"/>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43" name="Google Shape;643;p76"/>
          <p:cNvPicPr preferRelativeResize="0"/>
          <p:nvPr/>
        </p:nvPicPr>
        <p:blipFill>
          <a:blip r:embed="rId3">
            <a:alphaModFix/>
          </a:blip>
          <a:stretch>
            <a:fillRect/>
          </a:stretch>
        </p:blipFill>
        <p:spPr>
          <a:xfrm>
            <a:off x="1054900" y="322650"/>
            <a:ext cx="6978050" cy="2180100"/>
          </a:xfrm>
          <a:prstGeom prst="rect">
            <a:avLst/>
          </a:prstGeom>
          <a:noFill/>
          <a:ln>
            <a:noFill/>
          </a:ln>
        </p:spPr>
      </p:pic>
      <p:pic>
        <p:nvPicPr>
          <p:cNvPr id="644" name="Google Shape;644;p76" title="Countdown - 558.mp4">
            <a:hlinkClick r:id="rId4"/>
          </p:cNvPr>
          <p:cNvPicPr preferRelativeResize="0"/>
          <p:nvPr/>
        </p:nvPicPr>
        <p:blipFill>
          <a:blip r:embed="rId5">
            <a:alphaModFix/>
          </a:blip>
          <a:stretch>
            <a:fillRect/>
          </a:stretch>
        </p:blipFill>
        <p:spPr>
          <a:xfrm>
            <a:off x="6735150" y="2630075"/>
            <a:ext cx="2286000" cy="1714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7"/>
          <p:cNvSpPr txBox="1"/>
          <p:nvPr>
            <p:ph type="title"/>
          </p:nvPr>
        </p:nvSpPr>
        <p:spPr>
          <a:xfrm>
            <a:off x="490250" y="632225"/>
            <a:ext cx="6067200" cy="398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What kind(s) of apologies work in restorative justice?</a:t>
            </a:r>
            <a:endParaRPr sz="3620"/>
          </a:p>
        </p:txBody>
      </p:sp>
      <p:sp>
        <p:nvSpPr>
          <p:cNvPr id="650" name="Google Shape;650;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51" name="Google Shape;651;p77"/>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52" name="Google Shape;652;p77" title="Countdown - 558.mp4">
            <a:hlinkClick r:id="rId3"/>
          </p:cNvPr>
          <p:cNvPicPr preferRelativeResize="0"/>
          <p:nvPr/>
        </p:nvPicPr>
        <p:blipFill>
          <a:blip r:embed="rId4">
            <a:alphaModFix/>
          </a:blip>
          <a:stretch>
            <a:fillRect/>
          </a:stretch>
        </p:blipFill>
        <p:spPr>
          <a:xfrm>
            <a:off x="6735150" y="1868075"/>
            <a:ext cx="2286000" cy="1714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8"/>
          <p:cNvSpPr txBox="1"/>
          <p:nvPr>
            <p:ph type="title"/>
          </p:nvPr>
        </p:nvSpPr>
        <p:spPr>
          <a:xfrm>
            <a:off x="490250" y="2143125"/>
            <a:ext cx="5750100" cy="247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Is forgiveness required for a restorative narrative to work?</a:t>
            </a:r>
            <a:endParaRPr sz="3620"/>
          </a:p>
          <a:p>
            <a:pPr indent="0" lvl="0" marL="0" rtl="0" algn="l">
              <a:spcBef>
                <a:spcPts val="0"/>
              </a:spcBef>
              <a:spcAft>
                <a:spcPts val="0"/>
              </a:spcAft>
              <a:buSzPts val="990"/>
              <a:buNone/>
            </a:pPr>
            <a:r>
              <a:t/>
            </a:r>
            <a:endParaRPr sz="3620"/>
          </a:p>
          <a:p>
            <a:pPr indent="0" lvl="0" marL="0" rtl="0" algn="l">
              <a:spcBef>
                <a:spcPts val="0"/>
              </a:spcBef>
              <a:spcAft>
                <a:spcPts val="0"/>
              </a:spcAft>
              <a:buSzPts val="990"/>
              <a:buNone/>
            </a:pPr>
            <a:r>
              <a:rPr lang="en" sz="3620"/>
              <a:t>Is reconciliation necessary?</a:t>
            </a:r>
            <a:endParaRPr sz="3620"/>
          </a:p>
        </p:txBody>
      </p:sp>
      <p:sp>
        <p:nvSpPr>
          <p:cNvPr id="658" name="Google Shape;658;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59" name="Google Shape;659;p78"/>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60" name="Google Shape;660;p78"/>
          <p:cNvPicPr preferRelativeResize="0"/>
          <p:nvPr/>
        </p:nvPicPr>
        <p:blipFill rotWithShape="1">
          <a:blip r:embed="rId3">
            <a:alphaModFix/>
          </a:blip>
          <a:srcRect b="0" l="0" r="0" t="50709"/>
          <a:stretch/>
        </p:blipFill>
        <p:spPr>
          <a:xfrm>
            <a:off x="4578205" y="521100"/>
            <a:ext cx="4366746" cy="1336324"/>
          </a:xfrm>
          <a:prstGeom prst="rect">
            <a:avLst/>
          </a:prstGeom>
          <a:noFill/>
          <a:ln>
            <a:noFill/>
          </a:ln>
        </p:spPr>
      </p:pic>
      <p:pic>
        <p:nvPicPr>
          <p:cNvPr id="661" name="Google Shape;661;p78"/>
          <p:cNvPicPr preferRelativeResize="0"/>
          <p:nvPr/>
        </p:nvPicPr>
        <p:blipFill rotWithShape="1">
          <a:blip r:embed="rId3">
            <a:alphaModFix/>
          </a:blip>
          <a:srcRect b="47545" l="0" r="0" t="0"/>
          <a:stretch/>
        </p:blipFill>
        <p:spPr>
          <a:xfrm>
            <a:off x="152400" y="466725"/>
            <a:ext cx="4243399" cy="1381925"/>
          </a:xfrm>
          <a:prstGeom prst="rect">
            <a:avLst/>
          </a:prstGeom>
          <a:noFill/>
          <a:ln>
            <a:noFill/>
          </a:ln>
        </p:spPr>
      </p:pic>
      <p:pic>
        <p:nvPicPr>
          <p:cNvPr id="662" name="Google Shape;662;p78" title="Countdown - 558.mp4">
            <a:hlinkClick r:id="rId4"/>
          </p:cNvPr>
          <p:cNvPicPr preferRelativeResize="0"/>
          <p:nvPr/>
        </p:nvPicPr>
        <p:blipFill>
          <a:blip r:embed="rId5">
            <a:alphaModFix/>
          </a:blip>
          <a:stretch>
            <a:fillRect/>
          </a:stretch>
        </p:blipFill>
        <p:spPr>
          <a:xfrm>
            <a:off x="6735150" y="2401475"/>
            <a:ext cx="2286000" cy="1714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79"/>
          <p:cNvSpPr txBox="1"/>
          <p:nvPr>
            <p:ph type="title"/>
          </p:nvPr>
        </p:nvSpPr>
        <p:spPr>
          <a:xfrm>
            <a:off x="490250" y="526350"/>
            <a:ext cx="57975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Which of the monologues, poems, and articles we have read has been the most compelling for you?  Why?</a:t>
            </a:r>
            <a:endParaRPr/>
          </a:p>
        </p:txBody>
      </p:sp>
      <p:sp>
        <p:nvSpPr>
          <p:cNvPr id="668" name="Google Shape;668;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69" name="Google Shape;669;p79" title="Countdown - 558.mp4">
            <a:hlinkClick r:id="rId3"/>
          </p:cNvPr>
          <p:cNvPicPr preferRelativeResize="0"/>
          <p:nvPr/>
        </p:nvPicPr>
        <p:blipFill>
          <a:blip r:embed="rId4">
            <a:alphaModFix/>
          </a:blip>
          <a:stretch>
            <a:fillRect/>
          </a:stretch>
        </p:blipFill>
        <p:spPr>
          <a:xfrm>
            <a:off x="6506550" y="1868075"/>
            <a:ext cx="2286000" cy="1714500"/>
          </a:xfrm>
          <a:prstGeom prst="rect">
            <a:avLst/>
          </a:prstGeom>
          <a:noFill/>
          <a:ln>
            <a:noFill/>
          </a:ln>
        </p:spPr>
      </p:pic>
      <p:sp>
        <p:nvSpPr>
          <p:cNvPr id="670" name="Google Shape;670;p79"/>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0"/>
          <p:cNvSpPr txBox="1"/>
          <p:nvPr>
            <p:ph type="title"/>
          </p:nvPr>
        </p:nvSpPr>
        <p:spPr>
          <a:xfrm>
            <a:off x="490250" y="526350"/>
            <a:ext cx="57975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Which of the monologues, poems, and articles we have read has been the most restorative for you?  Why?</a:t>
            </a:r>
            <a:endParaRPr/>
          </a:p>
        </p:txBody>
      </p:sp>
      <p:sp>
        <p:nvSpPr>
          <p:cNvPr id="676" name="Google Shape;676;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77" name="Google Shape;677;p80" title="Countdown - 558.mp4">
            <a:hlinkClick r:id="rId3"/>
          </p:cNvPr>
          <p:cNvPicPr preferRelativeResize="0"/>
          <p:nvPr/>
        </p:nvPicPr>
        <p:blipFill>
          <a:blip r:embed="rId4">
            <a:alphaModFix/>
          </a:blip>
          <a:stretch>
            <a:fillRect/>
          </a:stretch>
        </p:blipFill>
        <p:spPr>
          <a:xfrm>
            <a:off x="6506550" y="1868075"/>
            <a:ext cx="2286000" cy="1714500"/>
          </a:xfrm>
          <a:prstGeom prst="rect">
            <a:avLst/>
          </a:prstGeom>
          <a:noFill/>
          <a:ln>
            <a:noFill/>
          </a:ln>
        </p:spPr>
      </p:pic>
      <p:sp>
        <p:nvSpPr>
          <p:cNvPr id="678" name="Google Shape;678;p80"/>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1"/>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Do you think restorative narratives are effective?</a:t>
            </a:r>
            <a:endParaRPr/>
          </a:p>
        </p:txBody>
      </p:sp>
      <p:sp>
        <p:nvSpPr>
          <p:cNvPr id="684" name="Google Shape;684;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85" name="Google Shape;685;p81" title="Countdown - 558.mp4">
            <a:hlinkClick r:id="rId3"/>
          </p:cNvPr>
          <p:cNvPicPr preferRelativeResize="0"/>
          <p:nvPr/>
        </p:nvPicPr>
        <p:blipFill>
          <a:blip r:embed="rId4">
            <a:alphaModFix/>
          </a:blip>
          <a:stretch>
            <a:fillRect/>
          </a:stretch>
        </p:blipFill>
        <p:spPr>
          <a:xfrm>
            <a:off x="6506550" y="1868075"/>
            <a:ext cx="2286000" cy="1714500"/>
          </a:xfrm>
          <a:prstGeom prst="rect">
            <a:avLst/>
          </a:prstGeom>
          <a:noFill/>
          <a:ln>
            <a:noFill/>
          </a:ln>
        </p:spPr>
      </p:pic>
      <p:sp>
        <p:nvSpPr>
          <p:cNvPr id="686" name="Google Shape;686;p81"/>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2"/>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In what context(s) are restorative narratives effective?</a:t>
            </a:r>
            <a:endParaRPr/>
          </a:p>
        </p:txBody>
      </p:sp>
      <p:sp>
        <p:nvSpPr>
          <p:cNvPr id="692" name="Google Shape;692;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93" name="Google Shape;693;p82" title="Countdown - 558.mp4">
            <a:hlinkClick r:id="rId3"/>
          </p:cNvPr>
          <p:cNvPicPr preferRelativeResize="0"/>
          <p:nvPr/>
        </p:nvPicPr>
        <p:blipFill>
          <a:blip r:embed="rId4">
            <a:alphaModFix/>
          </a:blip>
          <a:stretch>
            <a:fillRect/>
          </a:stretch>
        </p:blipFill>
        <p:spPr>
          <a:xfrm>
            <a:off x="6506550" y="1868075"/>
            <a:ext cx="2286000" cy="1714500"/>
          </a:xfrm>
          <a:prstGeom prst="rect">
            <a:avLst/>
          </a:prstGeom>
          <a:noFill/>
          <a:ln>
            <a:noFill/>
          </a:ln>
        </p:spPr>
      </p:pic>
      <p:sp>
        <p:nvSpPr>
          <p:cNvPr id="694" name="Google Shape;694;p82"/>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3"/>
          <p:cNvSpPr txBox="1"/>
          <p:nvPr>
            <p:ph type="title"/>
          </p:nvPr>
        </p:nvSpPr>
        <p:spPr>
          <a:xfrm>
            <a:off x="490250" y="526350"/>
            <a:ext cx="5797500" cy="4137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What is the government’s responsibility in terms of community wide PTSD and creating space for restorative narratives?</a:t>
            </a:r>
            <a:endParaRPr/>
          </a:p>
        </p:txBody>
      </p:sp>
      <p:sp>
        <p:nvSpPr>
          <p:cNvPr id="700" name="Google Shape;700;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01" name="Google Shape;701;p83" title="Countdown - 558.mp4">
            <a:hlinkClick r:id="rId3"/>
          </p:cNvPr>
          <p:cNvPicPr preferRelativeResize="0"/>
          <p:nvPr/>
        </p:nvPicPr>
        <p:blipFill>
          <a:blip r:embed="rId4">
            <a:alphaModFix/>
          </a:blip>
          <a:stretch>
            <a:fillRect/>
          </a:stretch>
        </p:blipFill>
        <p:spPr>
          <a:xfrm>
            <a:off x="6506550" y="1868075"/>
            <a:ext cx="2286000" cy="1714500"/>
          </a:xfrm>
          <a:prstGeom prst="rect">
            <a:avLst/>
          </a:prstGeom>
          <a:noFill/>
          <a:ln>
            <a:noFill/>
          </a:ln>
        </p:spPr>
      </p:pic>
      <p:sp>
        <p:nvSpPr>
          <p:cNvPr id="702" name="Google Shape;702;p83"/>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4"/>
          <p:cNvSpPr txBox="1"/>
          <p:nvPr>
            <p:ph type="title"/>
          </p:nvPr>
        </p:nvSpPr>
        <p:spPr>
          <a:xfrm>
            <a:off x="478075" y="1036025"/>
            <a:ext cx="5750100" cy="3276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t>What are your questions?</a:t>
            </a:r>
            <a:endParaRPr sz="3620"/>
          </a:p>
        </p:txBody>
      </p:sp>
      <p:sp>
        <p:nvSpPr>
          <p:cNvPr id="708" name="Google Shape;708;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09" name="Google Shape;709;p84"/>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710" name="Google Shape;710;p84" title="Countdown - 558.mp4">
            <a:hlinkClick r:id="rId3"/>
          </p:cNvPr>
          <p:cNvPicPr preferRelativeResize="0"/>
          <p:nvPr/>
        </p:nvPicPr>
        <p:blipFill>
          <a:blip r:embed="rId4">
            <a:alphaModFix/>
          </a:blip>
          <a:stretch>
            <a:fillRect/>
          </a:stretch>
        </p:blipFill>
        <p:spPr>
          <a:xfrm>
            <a:off x="6506550" y="1868075"/>
            <a:ext cx="2286000" cy="1714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1" name="Shape 191"/>
        <p:cNvGrpSpPr/>
        <p:nvPr/>
      </p:nvGrpSpPr>
      <p:grpSpPr>
        <a:xfrm>
          <a:off x="0" y="0"/>
          <a:ext cx="0" cy="0"/>
          <a:chOff x="0" y="0"/>
          <a:chExt cx="0" cy="0"/>
        </a:xfrm>
      </p:grpSpPr>
      <p:cxnSp>
        <p:nvCxnSpPr>
          <p:cNvPr id="192" name="Google Shape;192;p31"/>
          <p:cNvCxnSpPr/>
          <p:nvPr/>
        </p:nvCxnSpPr>
        <p:spPr>
          <a:xfrm>
            <a:off x="63444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193" name="Google Shape;193;p31"/>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194" name="Google Shape;194;p31"/>
          <p:cNvSpPr txBox="1"/>
          <p:nvPr/>
        </p:nvSpPr>
        <p:spPr>
          <a:xfrm>
            <a:off x="5839725" y="2345225"/>
            <a:ext cx="9702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Adapt</a:t>
            </a:r>
            <a:endParaRPr sz="2000">
              <a:latin typeface="Proxima Nova"/>
              <a:ea typeface="Proxima Nova"/>
              <a:cs typeface="Proxima Nova"/>
              <a:sym typeface="Proxima Nova"/>
            </a:endParaRPr>
          </a:p>
        </p:txBody>
      </p:sp>
      <p:sp>
        <p:nvSpPr>
          <p:cNvPr id="195" name="Google Shape;195;p31"/>
          <p:cNvSpPr txBox="1"/>
          <p:nvPr/>
        </p:nvSpPr>
        <p:spPr>
          <a:xfrm>
            <a:off x="2686900" y="733350"/>
            <a:ext cx="3546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Proxima Nova"/>
                <a:ea typeface="Proxima Nova"/>
                <a:cs typeface="Proxima Nova"/>
                <a:sym typeface="Proxima Nova"/>
              </a:rPr>
              <a:t>Definition</a:t>
            </a:r>
            <a:endParaRPr sz="1700">
              <a:latin typeface="Proxima Nova"/>
              <a:ea typeface="Proxima Nova"/>
              <a:cs typeface="Proxima Nova"/>
              <a:sym typeface="Proxima Nova"/>
            </a:endParaRPr>
          </a:p>
          <a:p>
            <a:pPr indent="-336550" lvl="0" marL="457200" rtl="0" algn="l">
              <a:spcBef>
                <a:spcPts val="0"/>
              </a:spcBef>
              <a:spcAft>
                <a:spcPts val="0"/>
              </a:spcAft>
              <a:buSzPts val="1700"/>
              <a:buFont typeface="Proxima Nova"/>
              <a:buAutoNum type="arabicPeriod"/>
            </a:pPr>
            <a:r>
              <a:rPr lang="en" sz="1700">
                <a:latin typeface="Proxima Nova"/>
                <a:ea typeface="Proxima Nova"/>
                <a:cs typeface="Proxima Nova"/>
                <a:sym typeface="Proxima Nova"/>
              </a:rPr>
              <a:t>make (something) suitable for a new use or purpose; modify.</a:t>
            </a:r>
            <a:endParaRPr sz="1700">
              <a:latin typeface="Proxima Nova"/>
              <a:ea typeface="Proxima Nova"/>
              <a:cs typeface="Proxima Nova"/>
              <a:sym typeface="Proxima Nova"/>
            </a:endParaRPr>
          </a:p>
          <a:p>
            <a:pPr indent="-336550" lvl="0" marL="457200" rtl="0" algn="l">
              <a:spcBef>
                <a:spcPts val="0"/>
              </a:spcBef>
              <a:spcAft>
                <a:spcPts val="0"/>
              </a:spcAft>
              <a:buSzPts val="1700"/>
              <a:buFont typeface="Proxima Nova"/>
              <a:buAutoNum type="arabicPeriod"/>
            </a:pPr>
            <a:r>
              <a:rPr lang="en" sz="1700">
                <a:latin typeface="Proxima Nova"/>
                <a:ea typeface="Proxima Nova"/>
                <a:cs typeface="Proxima Nova"/>
                <a:sym typeface="Proxima Nova"/>
              </a:rPr>
              <a:t>alter (a text) to make it suitable for filming, broadcasting, or the stage.</a:t>
            </a:r>
            <a:endParaRPr sz="1700">
              <a:latin typeface="Proxima Nova"/>
              <a:ea typeface="Proxima Nova"/>
              <a:cs typeface="Proxima Nova"/>
              <a:sym typeface="Proxima Nova"/>
            </a:endParaRPr>
          </a:p>
        </p:txBody>
      </p:sp>
      <p:sp>
        <p:nvSpPr>
          <p:cNvPr id="196" name="Google Shape;196;p31"/>
          <p:cNvSpPr txBox="1"/>
          <p:nvPr/>
        </p:nvSpPr>
        <p:spPr>
          <a:xfrm>
            <a:off x="3679852" y="2762775"/>
            <a:ext cx="22101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Proxima Nova"/>
                <a:ea typeface="Proxima Nova"/>
                <a:cs typeface="Proxima Nova"/>
                <a:sym typeface="Proxima Nova"/>
              </a:rPr>
              <a:t>Example sentence</a:t>
            </a:r>
            <a:endParaRPr sz="1900">
              <a:latin typeface="Proxima Nova"/>
              <a:ea typeface="Proxima Nova"/>
              <a:cs typeface="Proxima Nova"/>
              <a:sym typeface="Proxima Nova"/>
            </a:endParaRPr>
          </a:p>
          <a:p>
            <a:pPr indent="0" lvl="0" marL="0" rtl="0" algn="l">
              <a:spcBef>
                <a:spcPts val="0"/>
              </a:spcBef>
              <a:spcAft>
                <a:spcPts val="0"/>
              </a:spcAft>
              <a:buNone/>
            </a:pPr>
            <a:r>
              <a:t/>
            </a:r>
            <a:endParaRPr sz="1900">
              <a:latin typeface="Proxima Nova"/>
              <a:ea typeface="Proxima Nova"/>
              <a:cs typeface="Proxima Nova"/>
              <a:sym typeface="Proxima Nova"/>
            </a:endParaRPr>
          </a:p>
          <a:p>
            <a:pPr indent="0" lvl="0" marL="0" rtl="0" algn="l">
              <a:spcBef>
                <a:spcPts val="0"/>
              </a:spcBef>
              <a:spcAft>
                <a:spcPts val="0"/>
              </a:spcAft>
              <a:buNone/>
            </a:pPr>
            <a:r>
              <a:rPr lang="en" sz="1900">
                <a:latin typeface="Proxima Nova"/>
                <a:ea typeface="Proxima Nova"/>
                <a:cs typeface="Proxima Nova"/>
                <a:sym typeface="Proxima Nova"/>
              </a:rPr>
              <a:t>“The miniseries was adapted from Trevor Noah’s memoir.”</a:t>
            </a:r>
            <a:endParaRPr sz="1900">
              <a:latin typeface="Proxima Nova"/>
              <a:ea typeface="Proxima Nova"/>
              <a:cs typeface="Proxima Nova"/>
              <a:sym typeface="Proxima Nova"/>
            </a:endParaRPr>
          </a:p>
        </p:txBody>
      </p:sp>
      <p:sp>
        <p:nvSpPr>
          <p:cNvPr id="197" name="Google Shape;197;p31"/>
          <p:cNvSpPr txBox="1"/>
          <p:nvPr/>
        </p:nvSpPr>
        <p:spPr>
          <a:xfrm>
            <a:off x="6733727" y="2762775"/>
            <a:ext cx="22101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Notes:</a:t>
            </a:r>
            <a:endParaRPr sz="1800">
              <a:latin typeface="Proxima Nova"/>
              <a:ea typeface="Proxima Nova"/>
              <a:cs typeface="Proxima Nova"/>
              <a:sym typeface="Proxima Nova"/>
            </a:endParaRPr>
          </a:p>
          <a:p>
            <a:pPr indent="-342900" lvl="0" marL="457200" rtl="0" algn="l">
              <a:spcBef>
                <a:spcPts val="0"/>
              </a:spcBef>
              <a:spcAft>
                <a:spcPts val="0"/>
              </a:spcAft>
              <a:buSzPts val="1800"/>
              <a:buFont typeface="Proxima Nova"/>
              <a:buChar char="-"/>
            </a:pPr>
            <a:r>
              <a:rPr lang="en" sz="1800">
                <a:latin typeface="Proxima Nova"/>
                <a:ea typeface="Proxima Nova"/>
                <a:cs typeface="Proxima Nova"/>
                <a:sym typeface="Proxima Nova"/>
              </a:rPr>
              <a:t>You will be </a:t>
            </a:r>
            <a:r>
              <a:rPr b="1" lang="en" sz="1800">
                <a:latin typeface="Proxima Nova"/>
                <a:ea typeface="Proxima Nova"/>
                <a:cs typeface="Proxima Nova"/>
                <a:sym typeface="Proxima Nova"/>
              </a:rPr>
              <a:t>adapting </a:t>
            </a:r>
            <a:r>
              <a:rPr lang="en" sz="1800">
                <a:latin typeface="Proxima Nova"/>
                <a:ea typeface="Proxima Nova"/>
                <a:cs typeface="Proxima Nova"/>
                <a:sym typeface="Proxima Nova"/>
              </a:rPr>
              <a:t>your oral history into a </a:t>
            </a:r>
            <a:r>
              <a:rPr b="1" lang="en" sz="1800">
                <a:latin typeface="Proxima Nova"/>
                <a:ea typeface="Proxima Nova"/>
                <a:cs typeface="Proxima Nova"/>
                <a:sym typeface="Proxima Nova"/>
              </a:rPr>
              <a:t>dramatic monologue.</a:t>
            </a:r>
            <a:endParaRPr sz="1800">
              <a:latin typeface="Proxima Nova"/>
              <a:ea typeface="Proxima Nova"/>
              <a:cs typeface="Proxima Nova"/>
              <a:sym typeface="Proxima Nova"/>
            </a:endParaRPr>
          </a:p>
        </p:txBody>
      </p:sp>
      <p:sp>
        <p:nvSpPr>
          <p:cNvPr id="198" name="Google Shape;19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9" name="Google Shape;199;p31"/>
          <p:cNvPicPr preferRelativeResize="0"/>
          <p:nvPr/>
        </p:nvPicPr>
        <p:blipFill>
          <a:blip r:embed="rId3">
            <a:alphaModFix/>
          </a:blip>
          <a:stretch>
            <a:fillRect/>
          </a:stretch>
        </p:blipFill>
        <p:spPr>
          <a:xfrm>
            <a:off x="6529075" y="523513"/>
            <a:ext cx="2619375" cy="1743075"/>
          </a:xfrm>
          <a:prstGeom prst="rect">
            <a:avLst/>
          </a:prstGeom>
          <a:noFill/>
          <a:ln>
            <a:noFill/>
          </a:ln>
        </p:spPr>
      </p:pic>
      <p:sp>
        <p:nvSpPr>
          <p:cNvPr id="200" name="Google Shape;200;p31"/>
          <p:cNvSpPr txBox="1"/>
          <p:nvPr/>
        </p:nvSpPr>
        <p:spPr>
          <a:xfrm>
            <a:off x="148075" y="1945025"/>
            <a:ext cx="29934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latin typeface="Proxima Nova"/>
                <a:ea typeface="Proxima Nova"/>
                <a:cs typeface="Proxima Nova"/>
                <a:sym typeface="Proxima Nova"/>
              </a:rPr>
              <a:t>Word of the Day</a:t>
            </a:r>
            <a:endParaRPr sz="36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5"/>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Reflect and complete Formative 5 Seminar Sheet.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721" name="Google Shape;721;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a:p>
          <a:p>
            <a:pPr indent="-342900" lvl="0" marL="457200" rtl="0" algn="l">
              <a:spcBef>
                <a:spcPts val="1200"/>
              </a:spcBef>
              <a:spcAft>
                <a:spcPts val="0"/>
              </a:spcAft>
              <a:buSzPts val="1800"/>
              <a:buChar char="-"/>
            </a:pPr>
            <a:r>
              <a:rPr lang="en"/>
              <a:t>Read ‘Injury’ from </a:t>
            </a:r>
            <a:r>
              <a:rPr i="1" lang="en"/>
              <a:t>Notes From the Field.</a:t>
            </a:r>
            <a:endParaRPr i="1"/>
          </a:p>
          <a:p>
            <a:pPr indent="-342900" lvl="0" marL="457200" rtl="0" algn="l">
              <a:spcBef>
                <a:spcPts val="0"/>
              </a:spcBef>
              <a:spcAft>
                <a:spcPts val="0"/>
              </a:spcAft>
              <a:buSzPts val="1800"/>
              <a:buChar char="-"/>
            </a:pPr>
            <a:r>
              <a:rPr lang="en"/>
              <a:t>Read any of the monologues you have not yet read. In the next lesson, we will be close reading excerpts from monologues of </a:t>
            </a:r>
            <a:r>
              <a:rPr b="1" lang="en"/>
              <a:t>of your choosing </a:t>
            </a:r>
            <a:r>
              <a:rPr lang="en"/>
              <a:t>to find the connections between diction and perspective.</a:t>
            </a:r>
            <a:r>
              <a:rPr i="1" lang="en"/>
              <a:t> </a:t>
            </a:r>
            <a:endParaRPr i="1"/>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Complete Formative 5 Seminar Sheet. </a:t>
            </a:r>
            <a:endParaRPr/>
          </a:p>
        </p:txBody>
      </p:sp>
      <p:sp>
        <p:nvSpPr>
          <p:cNvPr id="722" name="Google Shape;722;p8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723" name="Google Shape;723;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txBox="1"/>
          <p:nvPr>
            <p:ph type="title"/>
          </p:nvPr>
        </p:nvSpPr>
        <p:spPr>
          <a:xfrm>
            <a:off x="311700" y="512338"/>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Focus Question</a:t>
            </a:r>
            <a:endParaRPr b="1" sz="2600"/>
          </a:p>
        </p:txBody>
      </p:sp>
      <p:sp>
        <p:nvSpPr>
          <p:cNvPr id="206" name="Google Shape;206;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t>React to </a:t>
            </a:r>
            <a:r>
              <a:rPr lang="en" sz="2400" u="sng">
                <a:solidFill>
                  <a:schemeClr val="accent2"/>
                </a:solidFill>
                <a:hlinkClick r:id="rId3">
                  <a:extLst>
                    <a:ext uri="{A12FA001-AC4F-418D-AE19-62706E023703}">
                      <ahyp:hlinkClr val="tx"/>
                    </a:ext>
                  </a:extLst>
                </a:hlinkClick>
              </a:rPr>
              <a:t>James Baldwin’s Interview with Jordan Elgrably.</a:t>
            </a:r>
            <a:endParaRPr sz="2400">
              <a:solidFill>
                <a:schemeClr val="accent2"/>
              </a:solidFill>
            </a:endParaRPr>
          </a:p>
        </p:txBody>
      </p:sp>
      <p:sp>
        <p:nvSpPr>
          <p:cNvPr id="207" name="Google Shape;207;p3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08" name="Google Shape;20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p:nvPr/>
        </p:nvSpPr>
        <p:spPr>
          <a:xfrm>
            <a:off x="6174250" y="1347100"/>
            <a:ext cx="2658000" cy="62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Baldwin on Storytelling and the Art of Writing</a:t>
            </a:r>
            <a:endParaRPr/>
          </a:p>
        </p:txBody>
      </p:sp>
      <p:sp>
        <p:nvSpPr>
          <p:cNvPr id="215" name="Google Shape;215;p33"/>
          <p:cNvSpPr txBox="1"/>
          <p:nvPr>
            <p:ph idx="1" type="body"/>
          </p:nvPr>
        </p:nvSpPr>
        <p:spPr>
          <a:xfrm>
            <a:off x="311700" y="1152475"/>
            <a:ext cx="5413500" cy="38379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“I’ve been compelled in some ways by describing my circumstances to learn to live with them. It’s not the same thing as accepting them.”</a:t>
            </a:r>
            <a:endParaRPr/>
          </a:p>
          <a:p>
            <a:pPr indent="0" lvl="0" marL="0" rtl="0" algn="l">
              <a:spcBef>
                <a:spcPts val="1200"/>
              </a:spcBef>
              <a:spcAft>
                <a:spcPts val="0"/>
              </a:spcAft>
              <a:buNone/>
            </a:pPr>
            <a:r>
              <a:rPr lang="en"/>
              <a:t>“When you’re writing, you’re trying to find out something which you don’t know. The whole language of writing for me is finding out what you don’t want to know, what you don’t want to find out. But something forces you to anyway.”</a:t>
            </a:r>
            <a:endParaRPr/>
          </a:p>
          <a:p>
            <a:pPr indent="0" lvl="0" marL="0" rtl="0" algn="l">
              <a:spcBef>
                <a:spcPts val="1200"/>
              </a:spcBef>
              <a:spcAft>
                <a:spcPts val="0"/>
              </a:spcAft>
              <a:buNone/>
            </a:pPr>
            <a:r>
              <a:rPr lang="en"/>
              <a:t>“INTERVIEWER: What are your first drafts like?</a:t>
            </a:r>
            <a:endParaRPr/>
          </a:p>
          <a:p>
            <a:pPr indent="0" lvl="0" marL="0" rtl="0" algn="l">
              <a:spcBef>
                <a:spcPts val="1200"/>
              </a:spcBef>
              <a:spcAft>
                <a:spcPts val="1200"/>
              </a:spcAft>
              <a:buNone/>
            </a:pPr>
            <a:r>
              <a:rPr lang="en"/>
              <a:t>BALDWIN: They are overwritten. Most of the rewrite, then, is cleaning. Don’t describe it, show it. That’s what I try to teach all young writers—take it out! Don’t describe a purple sunset, make me see that it is purple.”</a:t>
            </a:r>
            <a:endParaRPr/>
          </a:p>
        </p:txBody>
      </p:sp>
      <p:sp>
        <p:nvSpPr>
          <p:cNvPr id="216" name="Google Shape;21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7" name="Google Shape;217;p33"/>
          <p:cNvPicPr preferRelativeResize="0"/>
          <p:nvPr/>
        </p:nvPicPr>
        <p:blipFill>
          <a:blip r:embed="rId3">
            <a:alphaModFix/>
          </a:blip>
          <a:stretch>
            <a:fillRect/>
          </a:stretch>
        </p:blipFill>
        <p:spPr>
          <a:xfrm>
            <a:off x="5827244" y="2403425"/>
            <a:ext cx="3316750" cy="2653400"/>
          </a:xfrm>
          <a:prstGeom prst="rect">
            <a:avLst/>
          </a:prstGeom>
          <a:noFill/>
          <a:ln>
            <a:noFill/>
          </a:ln>
        </p:spPr>
      </p:pic>
      <p:sp>
        <p:nvSpPr>
          <p:cNvPr id="218" name="Google Shape;218;p33"/>
          <p:cNvSpPr txBox="1"/>
          <p:nvPr/>
        </p:nvSpPr>
        <p:spPr>
          <a:xfrm>
            <a:off x="6179425" y="1347100"/>
            <a:ext cx="261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What do you think it means to be a writer and storyteller?</a:t>
            </a:r>
            <a:endParaRPr>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OK, but how I do I turn an oral history into a monologue?</a:t>
            </a:r>
            <a:endParaRPr/>
          </a:p>
        </p:txBody>
      </p:sp>
      <p:sp>
        <p:nvSpPr>
          <p:cNvPr id="224" name="Google Shape;224;p34"/>
          <p:cNvSpPr txBox="1"/>
          <p:nvPr>
            <p:ph idx="1" type="body"/>
          </p:nvPr>
        </p:nvSpPr>
        <p:spPr>
          <a:xfrm>
            <a:off x="311700" y="1152475"/>
            <a:ext cx="816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Start by identifying any patterns in the diction that you want to emphasize.</a:t>
            </a:r>
            <a:endParaRPr/>
          </a:p>
          <a:p>
            <a:pPr indent="-342900" lvl="0" marL="457200" rtl="0" algn="l">
              <a:spcBef>
                <a:spcPts val="0"/>
              </a:spcBef>
              <a:spcAft>
                <a:spcPts val="0"/>
              </a:spcAft>
              <a:buSzPts val="1800"/>
              <a:buAutoNum type="arabicPeriod"/>
            </a:pPr>
            <a:r>
              <a:rPr lang="en"/>
              <a:t>Then, highlight the parts you definitely want to keep.</a:t>
            </a:r>
            <a:endParaRPr/>
          </a:p>
          <a:p>
            <a:pPr indent="-342900" lvl="0" marL="457200" rtl="0" algn="l">
              <a:spcBef>
                <a:spcPts val="0"/>
              </a:spcBef>
              <a:spcAft>
                <a:spcPts val="0"/>
              </a:spcAft>
              <a:buSzPts val="1800"/>
              <a:buAutoNum type="arabicPeriod"/>
            </a:pPr>
            <a:r>
              <a:rPr lang="en"/>
              <a:t>Decide what story you are telling.  What societal inequity does this respond to?</a:t>
            </a:r>
            <a:endParaRPr/>
          </a:p>
          <a:p>
            <a:pPr indent="-342900" lvl="0" marL="457200" rtl="0" algn="l">
              <a:spcBef>
                <a:spcPts val="0"/>
              </a:spcBef>
              <a:spcAft>
                <a:spcPts val="0"/>
              </a:spcAft>
              <a:buSzPts val="1800"/>
              <a:buAutoNum type="arabicPeriod"/>
            </a:pPr>
            <a:r>
              <a:rPr lang="en"/>
              <a:t>You will have to delete parts, especially the interview questions.  You will have to be creative with stage directions to cover those gaps, but you are creating a performable monologue, so that is important.</a:t>
            </a:r>
            <a:endParaRPr/>
          </a:p>
          <a:p>
            <a:pPr indent="-342900" lvl="0" marL="457200" rtl="0" algn="l">
              <a:spcBef>
                <a:spcPts val="0"/>
              </a:spcBef>
              <a:spcAft>
                <a:spcPts val="0"/>
              </a:spcAft>
              <a:buSzPts val="1800"/>
              <a:buAutoNum type="arabicPeriod"/>
            </a:pPr>
            <a:r>
              <a:rPr lang="en"/>
              <a:t>You </a:t>
            </a:r>
            <a:r>
              <a:rPr b="1" lang="en"/>
              <a:t>cannot </a:t>
            </a:r>
            <a:r>
              <a:rPr lang="en"/>
              <a:t>change the meaning of the oral history.  You must make it </a:t>
            </a:r>
            <a:r>
              <a:rPr b="1" lang="en"/>
              <a:t>concise </a:t>
            </a:r>
            <a:r>
              <a:rPr lang="en"/>
              <a:t>enough to tell a story in no more than three double-spaced pages.  You need to </a:t>
            </a:r>
            <a:r>
              <a:rPr b="1" lang="en"/>
              <a:t>preserve the speaker’s perspective.</a:t>
            </a:r>
            <a:endParaRPr b="1"/>
          </a:p>
        </p:txBody>
      </p:sp>
      <p:sp>
        <p:nvSpPr>
          <p:cNvPr id="225" name="Google Shape;225;p3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26" name="Google Shape;22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