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Lst>
  <p:sldSz cy="5143500" cx="9144000"/>
  <p:notesSz cx="6858000" cy="9144000"/>
  <p:embeddedFontLst>
    <p:embeddedFont>
      <p:font typeface="Proxima Nova"/>
      <p:regular r:id="rId88"/>
      <p:bold r:id="rId89"/>
      <p:italic r:id="rId90"/>
      <p:boldItalic r:id="rId91"/>
    </p:embeddedFont>
    <p:embeddedFont>
      <p:font typeface="Cairo"/>
      <p:regular r:id="rId92"/>
      <p:bold r:id="rId9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E14FBEB-30A6-47F8-B23B-9AD478AFA621}">
  <a:tblStyle styleId="{1E14FBEB-30A6-47F8-B23B-9AD478AFA62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59B8E7F-83E7-4BD0-A46E-ACE7BA057C0B}"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slide" Target="slides/slide78.xml"/><Relationship Id="rId83" Type="http://schemas.openxmlformats.org/officeDocument/2006/relationships/slide" Target="slides/slide77.xml"/><Relationship Id="rId42" Type="http://schemas.openxmlformats.org/officeDocument/2006/relationships/slide" Target="slides/slide36.xml"/><Relationship Id="rId86" Type="http://schemas.openxmlformats.org/officeDocument/2006/relationships/slide" Target="slides/slide80.xml"/><Relationship Id="rId41" Type="http://schemas.openxmlformats.org/officeDocument/2006/relationships/slide" Target="slides/slide35.xml"/><Relationship Id="rId85" Type="http://schemas.openxmlformats.org/officeDocument/2006/relationships/slide" Target="slides/slide79.xml"/><Relationship Id="rId44" Type="http://schemas.openxmlformats.org/officeDocument/2006/relationships/slide" Target="slides/slide38.xml"/><Relationship Id="rId88" Type="http://schemas.openxmlformats.org/officeDocument/2006/relationships/font" Target="fonts/ProximaNova-regular.fntdata"/><Relationship Id="rId43" Type="http://schemas.openxmlformats.org/officeDocument/2006/relationships/slide" Target="slides/slide37.xml"/><Relationship Id="rId87" Type="http://schemas.openxmlformats.org/officeDocument/2006/relationships/slide" Target="slides/slide81.xml"/><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ProximaNova-bold.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schemas.openxmlformats.org/officeDocument/2006/relationships/font" Target="fonts/ProximaNova-boldItalic.fntdata"/><Relationship Id="rId90" Type="http://schemas.openxmlformats.org/officeDocument/2006/relationships/font" Target="fonts/ProximaNova-italic.fntdata"/><Relationship Id="rId93" Type="http://schemas.openxmlformats.org/officeDocument/2006/relationships/font" Target="fonts/Cairo-bold.fntdata"/><Relationship Id="rId92" Type="http://schemas.openxmlformats.org/officeDocument/2006/relationships/font" Target="fonts/Cairo-regular.fnt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udemy.com/imagery-in-literature/"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ybookeditors.com/2016/02/whats-the-difference-between-perspective-and-point-of-view/"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50863fe8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50863fe8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f4fdbacfa9_0_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f4fdbacfa9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ef4d0945dc_1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ef4d0945dc_1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ef4d0945dc_1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ef4d0945dc_1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f4fdbacfa9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f4fdbacfa9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f4fdbacfa9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f4fdbacfa9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f4fdbacfa9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f4fdbacfa9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f4fdbacfa9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f4fdbacfa9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f4fdbacfa9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f4fdbacfa9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f4fdbacfa9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f4fdbacfa9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f4fdbacfa9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f4fdbacfa9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ef4d0945dc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ef4d0945d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f4fdbacfa9_0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f4fdbacfa9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f4fdbacfa9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f4fdbacfa9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f4fdbacfa9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f4fdbacfa9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e874efc51a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e874efc51a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f8f2bb0cd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f8f2bb0cd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ef4d0945dc_1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ef4d0945dc_1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ef4d0945dc_1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ef4d0945dc_1_4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ef4d0945dc_1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ef4d0945dc_1_4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ef4d0945dc_1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ef4d0945dc_1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ef4d0945dc_1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ef4d0945dc_1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ef4d0945dc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ef4d0945dc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ef4d0945dc_1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ef4d0945dc_1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for all examples: </a:t>
            </a:r>
            <a:r>
              <a:rPr lang="en" u="sng">
                <a:solidFill>
                  <a:schemeClr val="hlink"/>
                </a:solidFill>
                <a:hlinkClick r:id="rId2"/>
              </a:rPr>
              <a:t>https://blog.udemy.com/imagery-in-literature/</a:t>
            </a:r>
            <a:r>
              <a:rPr lang="en"/>
              <a: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ef4d0945dc_1_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ef4d0945dc_1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ef4d0945dc_1_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ef4d0945dc_1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ef4d0945dc_1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ef4d0945dc_1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Connection to the maroons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ef4d0945dc_1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ef4d0945dc_1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ef4d0945dc_1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ef4d0945dc_1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ef4d0945dc_1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ef4d0945dc_1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ef4d0945dc_1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2ef4d0945dc_1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ef4d0945dc_1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ef4d0945dc_1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ef4d0945dc_1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ef4d0945dc_1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30 minutes?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ef4d0945dc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g2ef4d0945dc_0_1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ef4d0945dc_1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ef4d0945dc_1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ef4d0945dc_1_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ef4d0945dc_1_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ef4d0945dc_1_7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ef4d0945dc_1_7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ef4d0945dc_1_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ef4d0945dc_1_7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ef4d0945dc_1_9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ef4d0945dc_1_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ef4d0945dc_1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ef4d0945dc_1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Further resources: </a:t>
            </a:r>
            <a:r>
              <a:rPr lang="en" u="sng">
                <a:solidFill>
                  <a:schemeClr val="hlink"/>
                </a:solidFill>
                <a:hlinkClick r:id="rId2"/>
              </a:rPr>
              <a:t>https://nybookeditors.com/2016/02/whats-the-difference-between-perspective-and-point-of-view/</a:t>
            </a:r>
            <a:r>
              <a:rPr lang="en"/>
              <a:t>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ef4d0945dc_1_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ef4d0945dc_1_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ef4d0945dc_1_8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ef4d0945dc_1_8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ef4d0945dc_1_8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ef4d0945dc_1_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Resources on this slide compliments of Ms. Rogers.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ef4d0945dc_1_8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ef4d0945dc_1_8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ef4d0945d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ef4d0945dc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ef4d0945dc_1_8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ef4d0945dc_1_8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ef4d0945dc_1_8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2ef4d0945dc_1_8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ef4d0945dc_1_8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2ef4d0945dc_1_8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ef4d0945dc_1_8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2ef4d0945dc_1_8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ef4d0945dc_1_8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ef4d0945dc_1_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ef4d0945dc_1_8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ef4d0945dc_1_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ef4d0945dc_1_8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2ef4d0945dc_1_8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ef4d0945dc_1_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ef4d0945dc_1_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ef4d0945dc_1_8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2ef4d0945dc_1_8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ef82e500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2ef82e500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ef4d0945dc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ef4d0945dc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ef82e5003a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2ef82e5003a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ef82e5003a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ef82e5003a_0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ef82e5003a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ef82e5003a_0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ef82e5003a_1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2ef82e5003a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PROVIDE DISCLAIMER THAT SOME TROUBLING/RACIST IMAGES FOLLOW IN THE NEXT SLIDE</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ef82e5003a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2ef82e5003a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ef82e5003a_1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ef82e5003a_1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1830s, Rice was touring in Cincinnati or Louisville and saw a decrepit, possibly disfigured old black man singing while grooming a horse on the property of a white man whose last name was crow.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Rice took in the tune and movements and created the song. Dressed up as man and performed on stage, adopting a gibberish dialect and donning </a:t>
            </a:r>
            <a:r>
              <a:rPr lang="en" u="sng"/>
              <a:t>blackface</a:t>
            </a:r>
            <a:r>
              <a:rPr lang="en"/>
              <a:t>. Audience reportedly cheered and called for 20 encores.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Americana/popular culture was born, distinct from Italian operas and European theater productions. Resolutely American and resolutely racist. Jim Crow would come to emblemize American racism</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2ef82e5003a_1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2ef82e5003a_1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Minstrels spoke in gibberish dialect and over exaggerated body movements. Extreme problem as most audiences, like the minstrels, had never meaningfully interacted with black people (enslaved Africans at the time).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 does the representation of conjectured depiction affect the audience’s understanding of blackness and contort reality? Remember, minstrelsy was THE form of popular entertainment and plays a role in the first American recorded music and talking films.</a:t>
            </a:r>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ef82e5003a_1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2ef82e5003a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ef82e5003a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2ef82e5003a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ef82e5003a_1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2ef82e5003a_1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ef4d0945dc_1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ef4d0945dc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2ef82e5003a_1_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2ef82e5003a_1_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ef82e5003a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2ef82e5003a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ef82e5003a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2ef82e5003a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2ef82e5003a_1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2ef82e5003a_1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2ef82e5003a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2ef82e5003a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ef82e5003a_1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2ef82e5003a_1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ef82e5003a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2ef82e5003a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2ef82e5003a_1_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2ef82e5003a_1_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ef82e5003a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2ef82e5003a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ef82e5003a_1_10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2ef82e5003a_1_10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ef4d0945dc_1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ef4d0945dc_1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ef82e5003a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2ef82e5003a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2ef82e5003a_1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2ef82e5003a_1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e874efc51a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e874efc51a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5" name="Shape 55"/>
        <p:cNvGrpSpPr/>
        <p:nvPr/>
      </p:nvGrpSpPr>
      <p:grpSpPr>
        <a:xfrm>
          <a:off x="0" y="0"/>
          <a:ext cx="0" cy="0"/>
          <a:chOff x="0" y="0"/>
          <a:chExt cx="0" cy="0"/>
        </a:xfrm>
      </p:grpSpPr>
      <p:sp>
        <p:nvSpPr>
          <p:cNvPr id="56" name="Google Shape;56;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 name="Google Shape;57;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8" name="Google Shape;58;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9" name="Google Shape;59;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0" name="Google Shape;60;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hyperlink" Target="http://www.youtube.com/watch?v=Bqyeg1Ysb9M" TargetMode="Externa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0" Type="http://schemas.openxmlformats.org/officeDocument/2006/relationships/slide" Target="/ppt/slides/slide60.xml"/><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3.xml"/><Relationship Id="rId9" Type="http://schemas.openxmlformats.org/officeDocument/2006/relationships/slide" Target="/ppt/slides/slide60.xml"/><Relationship Id="rId5" Type="http://schemas.openxmlformats.org/officeDocument/2006/relationships/slide" Target="/ppt/slides/slide25.xml"/><Relationship Id="rId6" Type="http://schemas.openxmlformats.org/officeDocument/2006/relationships/slide" Target="/ppt/slides/slide25.xml"/><Relationship Id="rId7" Type="http://schemas.openxmlformats.org/officeDocument/2006/relationships/slide" Target="/ppt/slides/slide41.xml"/><Relationship Id="rId8" Type="http://schemas.openxmlformats.org/officeDocument/2006/relationships/slide" Target="/ppt/slides/slide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22.png"/><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3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hyperlink" Target="http://www.youtube.com/watch?v=HYy-6ltraVQ" TargetMode="External"/><Relationship Id="rId4" Type="http://schemas.openxmlformats.org/officeDocument/2006/relationships/image" Target="../media/image2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31.png"/><Relationship Id="rId4" Type="http://schemas.openxmlformats.org/officeDocument/2006/relationships/image" Target="../media/image24.png"/><Relationship Id="rId5" Type="http://schemas.openxmlformats.org/officeDocument/2006/relationships/image" Target="../media/image3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23.png"/><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34.png"/><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42.png"/><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hyperlink" Target="https://www.womenshistory.org/education-resources/biographies/gertrude-ma-rainey" TargetMode="External"/><Relationship Id="rId4" Type="http://schemas.openxmlformats.org/officeDocument/2006/relationships/image" Target="../media/image42.png"/><Relationship Id="rId5" Type="http://schemas.openxmlformats.org/officeDocument/2006/relationships/hyperlink" Target="http://www.youtube.com/watch?v=VW0NWfv9Z_Y" TargetMode="External"/><Relationship Id="rId6" Type="http://schemas.openxmlformats.org/officeDocument/2006/relationships/image" Target="../media/image3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www.youtube.com/watch?v=vNDYUlxNIAA" TargetMode="External"/><Relationship Id="rId4" Type="http://schemas.openxmlformats.org/officeDocument/2006/relationships/image" Target="../media/image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45.png"/><Relationship Id="rId4" Type="http://schemas.openxmlformats.org/officeDocument/2006/relationships/hyperlink" Target="http://www.youtube.com/watch?v=CT4z847-hyc" TargetMode="External"/><Relationship Id="rId5" Type="http://schemas.openxmlformats.org/officeDocument/2006/relationships/image" Target="../media/image2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48.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hyperlink" Target="http://www.youtube.com/watch?v=0-Q1ksUsKxM" TargetMode="External"/><Relationship Id="rId4" Type="http://schemas.openxmlformats.org/officeDocument/2006/relationships/image" Target="../media/image3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hyperlink" Target="http://www.youtube.com/watch?v=xoZmWPb7r1o" TargetMode="External"/><Relationship Id="rId4" Type="http://schemas.openxmlformats.org/officeDocument/2006/relationships/image" Target="../media/image39.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hyperlink" Target="http://www.youtube.com/watch?v=9XJQPsCTzIs" TargetMode="External"/><Relationship Id="rId4" Type="http://schemas.openxmlformats.org/officeDocument/2006/relationships/image" Target="../media/image37.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hyperlink" Target="http://www.youtube.com/watch?v=3CPF9jYgnLU" TargetMode="External"/><Relationship Id="rId4" Type="http://schemas.openxmlformats.org/officeDocument/2006/relationships/image" Target="../media/image4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44.png"/><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hyperlink" Target="https://www.theparisreview.org/interviews/2994/the-art-of-fiction-no-78-james-baldwi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ctrTitle"/>
          </p:nvPr>
        </p:nvSpPr>
        <p:spPr>
          <a:xfrm>
            <a:off x="510450" y="1257300"/>
            <a:ext cx="8123100" cy="15885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i="1" lang="en"/>
              <a:t>Notes From the Field</a:t>
            </a:r>
            <a:r>
              <a:rPr lang="en"/>
              <a:t> &amp; </a:t>
            </a:r>
            <a:r>
              <a:rPr i="1" lang="en"/>
              <a:t>The 1619 Project</a:t>
            </a:r>
            <a:endParaRPr i="1"/>
          </a:p>
        </p:txBody>
      </p:sp>
      <p:sp>
        <p:nvSpPr>
          <p:cNvPr id="66" name="Google Shape;66;p14"/>
          <p:cNvSpPr txBox="1"/>
          <p:nvPr>
            <p:ph idx="1" type="subTitle"/>
          </p:nvPr>
        </p:nvSpPr>
        <p:spPr>
          <a:xfrm>
            <a:off x="671250" y="3174875"/>
            <a:ext cx="7801500" cy="112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Interdisciplinary Unit</a:t>
            </a:r>
            <a:endParaRPr sz="2000"/>
          </a:p>
          <a:p>
            <a:pPr indent="0" lvl="0" marL="0" rtl="0" algn="l">
              <a:spcBef>
                <a:spcPts val="0"/>
              </a:spcBef>
              <a:spcAft>
                <a:spcPts val="0"/>
              </a:spcAft>
              <a:buNone/>
            </a:pPr>
            <a:r>
              <a:rPr lang="en" sz="2000"/>
              <a:t>English Daily Slides</a:t>
            </a:r>
            <a:endParaRPr sz="2000"/>
          </a:p>
          <a:p>
            <a:pPr indent="0" lvl="0" marL="0" rtl="0" algn="l">
              <a:spcBef>
                <a:spcPts val="0"/>
              </a:spcBef>
              <a:spcAft>
                <a:spcPts val="0"/>
              </a:spcAft>
              <a:buNone/>
            </a:pPr>
            <a:r>
              <a:rPr lang="en" sz="2000"/>
              <a:t>Week 2</a:t>
            </a:r>
            <a:endParaRPr sz="2000"/>
          </a:p>
        </p:txBody>
      </p:sp>
      <p:pic>
        <p:nvPicPr>
          <p:cNvPr id="67" name="Google Shape;67;p14"/>
          <p:cNvPicPr preferRelativeResize="0"/>
          <p:nvPr/>
        </p:nvPicPr>
        <p:blipFill>
          <a:blip r:embed="rId3">
            <a:alphaModFix/>
          </a:blip>
          <a:stretch>
            <a:fillRect/>
          </a:stretch>
        </p:blipFill>
        <p:spPr>
          <a:xfrm>
            <a:off x="7463350" y="2766575"/>
            <a:ext cx="1295400" cy="1943100"/>
          </a:xfrm>
          <a:prstGeom prst="rect">
            <a:avLst/>
          </a:prstGeom>
          <a:noFill/>
          <a:ln>
            <a:noFill/>
          </a:ln>
        </p:spPr>
      </p:pic>
      <p:pic>
        <p:nvPicPr>
          <p:cNvPr id="68" name="Google Shape;68;p14"/>
          <p:cNvPicPr preferRelativeResize="0"/>
          <p:nvPr/>
        </p:nvPicPr>
        <p:blipFill>
          <a:blip r:embed="rId4">
            <a:alphaModFix/>
          </a:blip>
          <a:stretch>
            <a:fillRect/>
          </a:stretch>
        </p:blipFill>
        <p:spPr>
          <a:xfrm>
            <a:off x="5754900" y="2785625"/>
            <a:ext cx="1238250" cy="1905000"/>
          </a:xfrm>
          <a:prstGeom prst="rect">
            <a:avLst/>
          </a:prstGeom>
          <a:noFill/>
          <a:ln>
            <a:noFill/>
          </a:ln>
        </p:spPr>
      </p:pic>
      <p:sp>
        <p:nvSpPr>
          <p:cNvPr id="69" name="Google Shape;6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3"/>
          <p:cNvSpPr txBox="1"/>
          <p:nvPr>
            <p:ph type="title"/>
          </p:nvPr>
        </p:nvSpPr>
        <p:spPr>
          <a:xfrm>
            <a:off x="265500" y="1205825"/>
            <a:ext cx="4045200" cy="1509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Formative 2: Socratic Seminar</a:t>
            </a:r>
            <a:endParaRPr/>
          </a:p>
        </p:txBody>
      </p:sp>
      <p:sp>
        <p:nvSpPr>
          <p:cNvPr id="190" name="Google Shape;190;p23"/>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This is a required formative.</a:t>
            </a:r>
            <a:endParaRPr/>
          </a:p>
          <a:p>
            <a:pPr indent="0" lvl="0" marL="0" rtl="0" algn="ctr">
              <a:spcBef>
                <a:spcPts val="0"/>
              </a:spcBef>
              <a:spcAft>
                <a:spcPts val="0"/>
              </a:spcAft>
              <a:buNone/>
            </a:pPr>
            <a:r>
              <a:rPr lang="en"/>
              <a:t>Participate at least three times with </a:t>
            </a:r>
            <a:r>
              <a:rPr b="1" lang="en"/>
              <a:t>substantive </a:t>
            </a:r>
            <a:r>
              <a:rPr lang="en"/>
              <a:t>contributions.</a:t>
            </a:r>
            <a:endParaRPr/>
          </a:p>
        </p:txBody>
      </p:sp>
      <p:sp>
        <p:nvSpPr>
          <p:cNvPr id="191" name="Google Shape;191;p23"/>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192" name="Google Shape;192;p23"/>
          <p:cNvPicPr preferRelativeResize="0"/>
          <p:nvPr/>
        </p:nvPicPr>
        <p:blipFill>
          <a:blip r:embed="rId3">
            <a:alphaModFix/>
          </a:blip>
          <a:stretch>
            <a:fillRect/>
          </a:stretch>
        </p:blipFill>
        <p:spPr>
          <a:xfrm>
            <a:off x="4670576" y="307075"/>
            <a:ext cx="4374851" cy="4529350"/>
          </a:xfrm>
          <a:prstGeom prst="rect">
            <a:avLst/>
          </a:prstGeom>
          <a:noFill/>
          <a:ln>
            <a:noFill/>
          </a:ln>
        </p:spPr>
      </p:pic>
      <p:sp>
        <p:nvSpPr>
          <p:cNvPr id="193" name="Google Shape;193;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4"/>
          <p:cNvSpPr txBox="1"/>
          <p:nvPr>
            <p:ph type="title"/>
          </p:nvPr>
        </p:nvSpPr>
        <p:spPr>
          <a:xfrm>
            <a:off x="265500" y="1626650"/>
            <a:ext cx="4045200" cy="1509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Socratic Seminar Rubric</a:t>
            </a:r>
            <a:endParaRPr/>
          </a:p>
        </p:txBody>
      </p:sp>
      <p:sp>
        <p:nvSpPr>
          <p:cNvPr id="199" name="Google Shape;199;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200" name="Google Shape;200;p24"/>
          <p:cNvGraphicFramePr/>
          <p:nvPr/>
        </p:nvGraphicFramePr>
        <p:xfrm>
          <a:off x="5118775" y="36235"/>
          <a:ext cx="3000000" cy="3000000"/>
        </p:xfrm>
        <a:graphic>
          <a:graphicData uri="http://schemas.openxmlformats.org/drawingml/2006/table">
            <a:tbl>
              <a:tblPr>
                <a:noFill/>
                <a:tableStyleId>{1E14FBEB-30A6-47F8-B23B-9AD478AFA621}</a:tableStyleId>
              </a:tblPr>
              <a:tblGrid>
                <a:gridCol w="527925"/>
                <a:gridCol w="3309075"/>
              </a:tblGrid>
              <a:tr h="834850">
                <a:tc>
                  <a:txBody>
                    <a:bodyPr/>
                    <a:lstStyle/>
                    <a:p>
                      <a:pPr indent="0" lvl="0" marL="0" rtl="0" algn="l">
                        <a:spcBef>
                          <a:spcPts val="0"/>
                        </a:spcBef>
                        <a:spcAft>
                          <a:spcPts val="0"/>
                        </a:spcAft>
                        <a:buNone/>
                      </a:pPr>
                      <a:r>
                        <a:rPr lang="en">
                          <a:solidFill>
                            <a:srgbClr val="FFFFFF"/>
                          </a:solidFill>
                        </a:rPr>
                        <a:t>0-2</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Does not participate in seminar. Has device out/open. </a:t>
                      </a:r>
                      <a:endParaRPr>
                        <a:solidFill>
                          <a:srgbClr val="FFFFFF"/>
                        </a:solidFill>
                      </a:endParaRPr>
                    </a:p>
                  </a:txBody>
                  <a:tcPr marT="91425" marB="91425" marR="91425" marL="91425"/>
                </a:tc>
              </a:tr>
              <a:tr h="1051300">
                <a:tc>
                  <a:txBody>
                    <a:bodyPr/>
                    <a:lstStyle/>
                    <a:p>
                      <a:pPr indent="0" lvl="0" marL="0" rtl="0" algn="l">
                        <a:spcBef>
                          <a:spcPts val="0"/>
                        </a:spcBef>
                        <a:spcAft>
                          <a:spcPts val="0"/>
                        </a:spcAft>
                        <a:buNone/>
                      </a:pPr>
                      <a:r>
                        <a:rPr lang="en">
                          <a:solidFill>
                            <a:srgbClr val="FFFFFF"/>
                          </a:solidFill>
                        </a:rPr>
                        <a:t>3-4</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Speaks at least one time, making reference to the text. Shows signs of active listening.</a:t>
                      </a:r>
                      <a:endParaRPr>
                        <a:solidFill>
                          <a:srgbClr val="FFFFFF"/>
                        </a:solidFill>
                      </a:endParaRPr>
                    </a:p>
                  </a:txBody>
                  <a:tcPr marT="91425" marB="91425" marR="91425" marL="91425"/>
                </a:tc>
              </a:tr>
              <a:tr h="1484225">
                <a:tc>
                  <a:txBody>
                    <a:bodyPr/>
                    <a:lstStyle/>
                    <a:p>
                      <a:pPr indent="0" lvl="0" marL="0" rtl="0" algn="l">
                        <a:spcBef>
                          <a:spcPts val="0"/>
                        </a:spcBef>
                        <a:spcAft>
                          <a:spcPts val="0"/>
                        </a:spcAft>
                        <a:buNone/>
                      </a:pPr>
                      <a:r>
                        <a:rPr lang="en">
                          <a:solidFill>
                            <a:srgbClr val="FFFFFF"/>
                          </a:solidFill>
                        </a:rPr>
                        <a:t>5-6</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Speaks at least two times, making purposeful references to the text. Shows signs of active listening. Encourages others to participate.</a:t>
                      </a:r>
                      <a:endParaRPr>
                        <a:solidFill>
                          <a:srgbClr val="FFFFFF"/>
                        </a:solidFill>
                      </a:endParaRPr>
                    </a:p>
                  </a:txBody>
                  <a:tcPr marT="91425" marB="91425" marR="91425" marL="91425"/>
                </a:tc>
              </a:tr>
              <a:tr h="1700675">
                <a:tc>
                  <a:txBody>
                    <a:bodyPr/>
                    <a:lstStyle/>
                    <a:p>
                      <a:pPr indent="0" lvl="0" marL="0" rtl="0" algn="l">
                        <a:spcBef>
                          <a:spcPts val="0"/>
                        </a:spcBef>
                        <a:spcAft>
                          <a:spcPts val="0"/>
                        </a:spcAft>
                        <a:buNone/>
                      </a:pPr>
                      <a:r>
                        <a:rPr lang="en">
                          <a:solidFill>
                            <a:srgbClr val="FFFFFF"/>
                          </a:solidFill>
                        </a:rPr>
                        <a:t>7-8</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Speaks at least three times, making insightful references to the text. Shows signs of active listening. Encourages others to participate by presenting alternate lines of inquiry/questioning.</a:t>
                      </a:r>
                      <a:endParaRPr>
                        <a:solidFill>
                          <a:srgbClr val="FFFFFF"/>
                        </a:solidFill>
                      </a:endParaRPr>
                    </a:p>
                  </a:txBody>
                  <a:tcPr marT="91425" marB="91425" marR="91425" marL="9142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206" name="Google Shape;206;p25" title="Anna Deavere Smith performs a selection from James Baldwin's &quot;A Rap on Race&quot;">
            <a:hlinkClick r:id="rId3"/>
          </p:cNvPr>
          <p:cNvPicPr preferRelativeResize="0"/>
          <p:nvPr/>
        </p:nvPicPr>
        <p:blipFill>
          <a:blip r:embed="rId4">
            <a:alphaModFix/>
          </a:blip>
          <a:stretch>
            <a:fillRect/>
          </a:stretch>
        </p:blipFill>
        <p:spPr>
          <a:xfrm>
            <a:off x="998000" y="307075"/>
            <a:ext cx="6847750" cy="4606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6"/>
          <p:cNvSpPr txBox="1"/>
          <p:nvPr>
            <p:ph type="title"/>
          </p:nvPr>
        </p:nvSpPr>
        <p:spPr>
          <a:xfrm>
            <a:off x="1673250" y="1535375"/>
            <a:ext cx="5797500" cy="3112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How do people develop a sense of respect for human life and for history?</a:t>
            </a:r>
            <a:endParaRPr/>
          </a:p>
        </p:txBody>
      </p:sp>
      <p:pic>
        <p:nvPicPr>
          <p:cNvPr id="212" name="Google Shape;212;p26"/>
          <p:cNvPicPr preferRelativeResize="0"/>
          <p:nvPr/>
        </p:nvPicPr>
        <p:blipFill>
          <a:blip r:embed="rId3">
            <a:alphaModFix/>
          </a:blip>
          <a:stretch>
            <a:fillRect/>
          </a:stretch>
        </p:blipFill>
        <p:spPr>
          <a:xfrm>
            <a:off x="1060738" y="167725"/>
            <a:ext cx="7022525" cy="1199875"/>
          </a:xfrm>
          <a:prstGeom prst="rect">
            <a:avLst/>
          </a:prstGeom>
          <a:noFill/>
          <a:ln>
            <a:noFill/>
          </a:ln>
        </p:spPr>
      </p:pic>
      <p:sp>
        <p:nvSpPr>
          <p:cNvPr id="213" name="Google Shape;213;p26"/>
          <p:cNvSpPr txBox="1"/>
          <p:nvPr/>
        </p:nvSpPr>
        <p:spPr>
          <a:xfrm>
            <a:off x="7415850" y="4391175"/>
            <a:ext cx="147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Source: NFF, 115</a:t>
            </a:r>
            <a:endParaRPr>
              <a:latin typeface="Proxima Nova"/>
              <a:ea typeface="Proxima Nova"/>
              <a:cs typeface="Proxima Nova"/>
              <a:sym typeface="Proxima Nova"/>
            </a:endParaRPr>
          </a:p>
        </p:txBody>
      </p:sp>
      <p:sp>
        <p:nvSpPr>
          <p:cNvPr id="214" name="Google Shape;21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7"/>
          <p:cNvSpPr txBox="1"/>
          <p:nvPr>
            <p:ph type="title"/>
          </p:nvPr>
        </p:nvSpPr>
        <p:spPr>
          <a:xfrm>
            <a:off x="1501050" y="1581475"/>
            <a:ext cx="6141900" cy="3112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What does it mean to have a history?  Why is this important?</a:t>
            </a:r>
            <a:endParaRPr/>
          </a:p>
        </p:txBody>
      </p:sp>
      <p:pic>
        <p:nvPicPr>
          <p:cNvPr id="220" name="Google Shape;220;p27"/>
          <p:cNvPicPr preferRelativeResize="0"/>
          <p:nvPr/>
        </p:nvPicPr>
        <p:blipFill>
          <a:blip r:embed="rId3">
            <a:alphaModFix/>
          </a:blip>
          <a:stretch>
            <a:fillRect/>
          </a:stretch>
        </p:blipFill>
        <p:spPr>
          <a:xfrm>
            <a:off x="890575" y="152400"/>
            <a:ext cx="7362825" cy="1752600"/>
          </a:xfrm>
          <a:prstGeom prst="rect">
            <a:avLst/>
          </a:prstGeom>
          <a:noFill/>
          <a:ln>
            <a:noFill/>
          </a:ln>
        </p:spPr>
      </p:pic>
      <p:sp>
        <p:nvSpPr>
          <p:cNvPr id="221" name="Google Shape;221;p27"/>
          <p:cNvSpPr txBox="1"/>
          <p:nvPr/>
        </p:nvSpPr>
        <p:spPr>
          <a:xfrm>
            <a:off x="7415850" y="4391175"/>
            <a:ext cx="147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Source: NFF, 115</a:t>
            </a:r>
            <a:endParaRPr>
              <a:latin typeface="Proxima Nova"/>
              <a:ea typeface="Proxima Nova"/>
              <a:cs typeface="Proxima Nova"/>
              <a:sym typeface="Proxima Nova"/>
            </a:endParaRPr>
          </a:p>
        </p:txBody>
      </p:sp>
      <p:sp>
        <p:nvSpPr>
          <p:cNvPr id="222" name="Google Shape;222;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8"/>
          <p:cNvSpPr txBox="1"/>
          <p:nvPr>
            <p:ph type="title"/>
          </p:nvPr>
        </p:nvSpPr>
        <p:spPr>
          <a:xfrm>
            <a:off x="1673250" y="1566100"/>
            <a:ext cx="5797500" cy="3112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Do you have a history?  If so, why?  If not, why not?</a:t>
            </a:r>
            <a:endParaRPr/>
          </a:p>
        </p:txBody>
      </p:sp>
      <p:pic>
        <p:nvPicPr>
          <p:cNvPr id="228" name="Google Shape;228;p28"/>
          <p:cNvPicPr preferRelativeResize="0"/>
          <p:nvPr/>
        </p:nvPicPr>
        <p:blipFill>
          <a:blip r:embed="rId3">
            <a:alphaModFix/>
          </a:blip>
          <a:stretch>
            <a:fillRect/>
          </a:stretch>
        </p:blipFill>
        <p:spPr>
          <a:xfrm>
            <a:off x="890575" y="152400"/>
            <a:ext cx="7362825" cy="1752600"/>
          </a:xfrm>
          <a:prstGeom prst="rect">
            <a:avLst/>
          </a:prstGeom>
          <a:noFill/>
          <a:ln>
            <a:noFill/>
          </a:ln>
        </p:spPr>
      </p:pic>
      <p:sp>
        <p:nvSpPr>
          <p:cNvPr id="229" name="Google Shape;229;p28"/>
          <p:cNvSpPr txBox="1"/>
          <p:nvPr/>
        </p:nvSpPr>
        <p:spPr>
          <a:xfrm>
            <a:off x="7415850" y="4391175"/>
            <a:ext cx="147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Source: NFF, 115</a:t>
            </a:r>
            <a:endParaRPr>
              <a:latin typeface="Proxima Nova"/>
              <a:ea typeface="Proxima Nova"/>
              <a:cs typeface="Proxima Nova"/>
              <a:sym typeface="Proxima Nova"/>
            </a:endParaRPr>
          </a:p>
        </p:txBody>
      </p:sp>
      <p:sp>
        <p:nvSpPr>
          <p:cNvPr id="230" name="Google Shape;23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9"/>
          <p:cNvSpPr txBox="1"/>
          <p:nvPr>
            <p:ph type="title"/>
          </p:nvPr>
        </p:nvSpPr>
        <p:spPr>
          <a:xfrm>
            <a:off x="1673250" y="2039775"/>
            <a:ext cx="5797500" cy="2851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SzPts val="990"/>
              <a:buNone/>
            </a:pPr>
            <a:r>
              <a:rPr lang="en" sz="3920"/>
              <a:t>What happens when we treat people who are often poorly treated with respect?  Why?</a:t>
            </a:r>
            <a:endParaRPr sz="3920"/>
          </a:p>
        </p:txBody>
      </p:sp>
      <p:sp>
        <p:nvSpPr>
          <p:cNvPr id="236" name="Google Shape;236;p29"/>
          <p:cNvSpPr txBox="1"/>
          <p:nvPr/>
        </p:nvSpPr>
        <p:spPr>
          <a:xfrm>
            <a:off x="7415850" y="4391175"/>
            <a:ext cx="147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Source: NFF, 116</a:t>
            </a:r>
            <a:endParaRPr>
              <a:latin typeface="Proxima Nova"/>
              <a:ea typeface="Proxima Nova"/>
              <a:cs typeface="Proxima Nova"/>
              <a:sym typeface="Proxima Nova"/>
            </a:endParaRPr>
          </a:p>
        </p:txBody>
      </p:sp>
      <p:pic>
        <p:nvPicPr>
          <p:cNvPr id="237" name="Google Shape;237;p29"/>
          <p:cNvPicPr preferRelativeResize="0"/>
          <p:nvPr/>
        </p:nvPicPr>
        <p:blipFill>
          <a:blip r:embed="rId3">
            <a:alphaModFix/>
          </a:blip>
          <a:stretch>
            <a:fillRect/>
          </a:stretch>
        </p:blipFill>
        <p:spPr>
          <a:xfrm>
            <a:off x="1076325" y="100013"/>
            <a:ext cx="7296150" cy="2047875"/>
          </a:xfrm>
          <a:prstGeom prst="rect">
            <a:avLst/>
          </a:prstGeom>
          <a:noFill/>
          <a:ln>
            <a:noFill/>
          </a:ln>
        </p:spPr>
      </p:pic>
      <p:sp>
        <p:nvSpPr>
          <p:cNvPr id="238" name="Google Shape;238;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0"/>
          <p:cNvSpPr txBox="1"/>
          <p:nvPr>
            <p:ph type="title"/>
          </p:nvPr>
        </p:nvSpPr>
        <p:spPr>
          <a:xfrm>
            <a:off x="1673250" y="2039775"/>
            <a:ext cx="5797500" cy="2851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SzPts val="990"/>
              <a:buNone/>
            </a:pPr>
            <a:r>
              <a:rPr lang="en" sz="4020"/>
              <a:t>Why does respect or dignity change people?</a:t>
            </a:r>
            <a:endParaRPr sz="4020"/>
          </a:p>
          <a:p>
            <a:pPr indent="0" lvl="0" marL="0" rtl="0" algn="l">
              <a:spcBef>
                <a:spcPts val="0"/>
              </a:spcBef>
              <a:spcAft>
                <a:spcPts val="0"/>
              </a:spcAft>
              <a:buSzPts val="990"/>
              <a:buNone/>
            </a:pPr>
            <a:r>
              <a:rPr lang="en" sz="4020"/>
              <a:t>How does it change them?</a:t>
            </a:r>
            <a:endParaRPr sz="4020"/>
          </a:p>
        </p:txBody>
      </p:sp>
      <p:sp>
        <p:nvSpPr>
          <p:cNvPr id="244" name="Google Shape;244;p30"/>
          <p:cNvSpPr txBox="1"/>
          <p:nvPr/>
        </p:nvSpPr>
        <p:spPr>
          <a:xfrm>
            <a:off x="7415850" y="4391175"/>
            <a:ext cx="147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Source: NFF, 116</a:t>
            </a:r>
            <a:endParaRPr>
              <a:latin typeface="Proxima Nova"/>
              <a:ea typeface="Proxima Nova"/>
              <a:cs typeface="Proxima Nova"/>
              <a:sym typeface="Proxima Nova"/>
            </a:endParaRPr>
          </a:p>
        </p:txBody>
      </p:sp>
      <p:pic>
        <p:nvPicPr>
          <p:cNvPr id="245" name="Google Shape;245;p30"/>
          <p:cNvPicPr preferRelativeResize="0"/>
          <p:nvPr/>
        </p:nvPicPr>
        <p:blipFill>
          <a:blip r:embed="rId3">
            <a:alphaModFix/>
          </a:blip>
          <a:stretch>
            <a:fillRect/>
          </a:stretch>
        </p:blipFill>
        <p:spPr>
          <a:xfrm>
            <a:off x="1076325" y="100013"/>
            <a:ext cx="7296150" cy="2047875"/>
          </a:xfrm>
          <a:prstGeom prst="rect">
            <a:avLst/>
          </a:prstGeom>
          <a:noFill/>
          <a:ln>
            <a:noFill/>
          </a:ln>
        </p:spPr>
      </p:pic>
      <p:sp>
        <p:nvSpPr>
          <p:cNvPr id="246" name="Google Shape;246;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1"/>
          <p:cNvSpPr txBox="1"/>
          <p:nvPr>
            <p:ph type="title"/>
          </p:nvPr>
        </p:nvSpPr>
        <p:spPr>
          <a:xfrm>
            <a:off x="1673250" y="1566100"/>
            <a:ext cx="5797500" cy="3112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What is the “tremendous national global moral waste?”</a:t>
            </a:r>
            <a:endParaRPr/>
          </a:p>
        </p:txBody>
      </p:sp>
      <p:pic>
        <p:nvPicPr>
          <p:cNvPr id="252" name="Google Shape;252;p31"/>
          <p:cNvPicPr preferRelativeResize="0"/>
          <p:nvPr/>
        </p:nvPicPr>
        <p:blipFill>
          <a:blip r:embed="rId3">
            <a:alphaModFix/>
          </a:blip>
          <a:stretch>
            <a:fillRect/>
          </a:stretch>
        </p:blipFill>
        <p:spPr>
          <a:xfrm>
            <a:off x="919163" y="213825"/>
            <a:ext cx="7305675" cy="1076325"/>
          </a:xfrm>
          <a:prstGeom prst="rect">
            <a:avLst/>
          </a:prstGeom>
          <a:noFill/>
          <a:ln>
            <a:noFill/>
          </a:ln>
        </p:spPr>
      </p:pic>
      <p:sp>
        <p:nvSpPr>
          <p:cNvPr id="253" name="Google Shape;253;p31"/>
          <p:cNvSpPr txBox="1"/>
          <p:nvPr/>
        </p:nvSpPr>
        <p:spPr>
          <a:xfrm>
            <a:off x="7415850" y="4391175"/>
            <a:ext cx="147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Source: NFF, 117</a:t>
            </a:r>
            <a:endParaRPr>
              <a:latin typeface="Proxima Nova"/>
              <a:ea typeface="Proxima Nova"/>
              <a:cs typeface="Proxima Nova"/>
              <a:sym typeface="Proxima Nova"/>
            </a:endParaRPr>
          </a:p>
        </p:txBody>
      </p:sp>
      <p:sp>
        <p:nvSpPr>
          <p:cNvPr id="254" name="Google Shape;254;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2"/>
          <p:cNvSpPr txBox="1"/>
          <p:nvPr>
            <p:ph type="title"/>
          </p:nvPr>
        </p:nvSpPr>
        <p:spPr>
          <a:xfrm>
            <a:off x="1673250" y="1566100"/>
            <a:ext cx="5797500" cy="3112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Why is this waste happening?</a:t>
            </a:r>
            <a:endParaRPr/>
          </a:p>
          <a:p>
            <a:pPr indent="0" lvl="0" marL="0" rtl="0" algn="l">
              <a:spcBef>
                <a:spcPts val="0"/>
              </a:spcBef>
              <a:spcAft>
                <a:spcPts val="0"/>
              </a:spcAft>
              <a:buNone/>
            </a:pPr>
            <a:r>
              <a:rPr lang="en"/>
              <a:t>Is it still happening?</a:t>
            </a:r>
            <a:endParaRPr/>
          </a:p>
        </p:txBody>
      </p:sp>
      <p:pic>
        <p:nvPicPr>
          <p:cNvPr id="260" name="Google Shape;260;p32"/>
          <p:cNvPicPr preferRelativeResize="0"/>
          <p:nvPr/>
        </p:nvPicPr>
        <p:blipFill>
          <a:blip r:embed="rId3">
            <a:alphaModFix/>
          </a:blip>
          <a:stretch>
            <a:fillRect/>
          </a:stretch>
        </p:blipFill>
        <p:spPr>
          <a:xfrm>
            <a:off x="919163" y="213825"/>
            <a:ext cx="7305675" cy="1076325"/>
          </a:xfrm>
          <a:prstGeom prst="rect">
            <a:avLst/>
          </a:prstGeom>
          <a:noFill/>
          <a:ln>
            <a:noFill/>
          </a:ln>
        </p:spPr>
      </p:pic>
      <p:sp>
        <p:nvSpPr>
          <p:cNvPr id="261" name="Google Shape;261;p32"/>
          <p:cNvSpPr txBox="1"/>
          <p:nvPr/>
        </p:nvSpPr>
        <p:spPr>
          <a:xfrm>
            <a:off x="7415850" y="4391175"/>
            <a:ext cx="147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Source: NFF, 116</a:t>
            </a:r>
            <a:endParaRPr>
              <a:latin typeface="Proxima Nova"/>
              <a:ea typeface="Proxima Nova"/>
              <a:cs typeface="Proxima Nova"/>
              <a:sym typeface="Proxima Nova"/>
            </a:endParaRPr>
          </a:p>
        </p:txBody>
      </p:sp>
      <p:sp>
        <p:nvSpPr>
          <p:cNvPr id="262" name="Google Shape;262;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 name="Shape 73"/>
        <p:cNvGrpSpPr/>
        <p:nvPr/>
      </p:nvGrpSpPr>
      <p:grpSpPr>
        <a:xfrm>
          <a:off x="0" y="0"/>
          <a:ext cx="0" cy="0"/>
          <a:chOff x="0" y="0"/>
          <a:chExt cx="0" cy="0"/>
        </a:xfrm>
      </p:grpSpPr>
      <p:sp>
        <p:nvSpPr>
          <p:cNvPr id="74" name="Google Shape;74;p15"/>
          <p:cNvSpPr/>
          <p:nvPr/>
        </p:nvSpPr>
        <p:spPr>
          <a:xfrm>
            <a:off x="0" y="0"/>
            <a:ext cx="9144000" cy="51435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5" name="Google Shape;75;p15"/>
          <p:cNvSpPr/>
          <p:nvPr/>
        </p:nvSpPr>
        <p:spPr>
          <a:xfrm flipH="1">
            <a:off x="0" y="0"/>
            <a:ext cx="9144000" cy="1627500"/>
          </a:xfrm>
          <a:prstGeom prst="rect">
            <a:avLst/>
          </a:prstGeom>
          <a:gradFill>
            <a:gsLst>
              <a:gs pos="0">
                <a:srgbClr val="000000">
                  <a:alpha val="95686"/>
                </a:srgbClr>
              </a:gs>
              <a:gs pos="100000">
                <a:srgbClr val="0F4861"/>
              </a:gs>
            </a:gsLst>
            <a:lin ang="19800047"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6" name="Google Shape;76;p15"/>
          <p:cNvSpPr/>
          <p:nvPr/>
        </p:nvSpPr>
        <p:spPr>
          <a:xfrm flipH="1">
            <a:off x="6062123" y="0"/>
            <a:ext cx="3072900" cy="1628100"/>
          </a:xfrm>
          <a:prstGeom prst="rect">
            <a:avLst/>
          </a:prstGeom>
          <a:gradFill>
            <a:gsLst>
              <a:gs pos="0">
                <a:srgbClr val="0A3041">
                  <a:alpha val="67843"/>
                </a:srgbClr>
              </a:gs>
              <a:gs pos="19000">
                <a:srgbClr val="0A3041">
                  <a:alpha val="67843"/>
                </a:srgbClr>
              </a:gs>
              <a:gs pos="100000">
                <a:srgbClr val="156082">
                  <a:alpha val="47843"/>
                </a:srgbClr>
              </a:gs>
            </a:gsLst>
            <a:lin ang="1920016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7" name="Google Shape;77;p15"/>
          <p:cNvSpPr/>
          <p:nvPr/>
        </p:nvSpPr>
        <p:spPr>
          <a:xfrm flipH="1" rot="-5400000">
            <a:off x="3757950" y="-3757948"/>
            <a:ext cx="1628100" cy="9144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8" name="Google Shape;78;p15"/>
          <p:cNvSpPr txBox="1"/>
          <p:nvPr>
            <p:ph type="title"/>
          </p:nvPr>
        </p:nvSpPr>
        <p:spPr>
          <a:xfrm>
            <a:off x="998723" y="526624"/>
            <a:ext cx="7288800" cy="1182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FFFF"/>
              </a:buClr>
              <a:buSzPts val="3000"/>
              <a:buFont typeface="Play"/>
              <a:buNone/>
            </a:pPr>
            <a:r>
              <a:rPr lang="en" sz="4800">
                <a:solidFill>
                  <a:srgbClr val="FFFFFF"/>
                </a:solidFill>
              </a:rPr>
              <a:t>Table of Contents</a:t>
            </a:r>
            <a:endParaRPr sz="4800"/>
          </a:p>
        </p:txBody>
      </p:sp>
      <p:grpSp>
        <p:nvGrpSpPr>
          <p:cNvPr id="79" name="Google Shape;79;p15"/>
          <p:cNvGrpSpPr/>
          <p:nvPr/>
        </p:nvGrpSpPr>
        <p:grpSpPr>
          <a:xfrm>
            <a:off x="483202" y="2185763"/>
            <a:ext cx="8195614" cy="2319525"/>
            <a:chOff x="213" y="298372"/>
            <a:chExt cx="10927485" cy="3092700"/>
          </a:xfrm>
        </p:grpSpPr>
        <p:sp>
          <p:nvSpPr>
            <p:cNvPr id="80" name="Google Shape;80;p15"/>
            <p:cNvSpPr/>
            <p:nvPr/>
          </p:nvSpPr>
          <p:spPr>
            <a:xfrm>
              <a:off x="213" y="298372"/>
              <a:ext cx="2577300" cy="3092700"/>
            </a:xfrm>
            <a:prstGeom prst="rect">
              <a:avLst/>
            </a:prstGeom>
            <a:solidFill>
              <a:srgbClr val="E9713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1" name="Google Shape;81;p15"/>
            <p:cNvSpPr txBox="1"/>
            <p:nvPr/>
          </p:nvSpPr>
          <p:spPr>
            <a:xfrm>
              <a:off x="213" y="1535436"/>
              <a:ext cx="2577300" cy="1855500"/>
            </a:xfrm>
            <a:prstGeom prst="rect">
              <a:avLst/>
            </a:prstGeom>
            <a:solidFill>
              <a:schemeClr val="dk2"/>
            </a:solidFill>
            <a:ln>
              <a:noFill/>
            </a:ln>
          </p:spPr>
          <p:txBody>
            <a:bodyPr anchorCtr="0" anchor="t" bIns="247650" lIns="190925" spcFirstLastPara="1" rIns="190925" wrap="square" tIns="0">
              <a:noAutofit/>
            </a:bodyPr>
            <a:lstStyle/>
            <a:p>
              <a:pPr indent="0" lvl="0" marL="0" marR="0" rtl="0" algn="l">
                <a:lnSpc>
                  <a:spcPct val="90000"/>
                </a:lnSpc>
                <a:spcBef>
                  <a:spcPts val="0"/>
                </a:spcBef>
                <a:spcAft>
                  <a:spcPts val="0"/>
                </a:spcAft>
                <a:buClr>
                  <a:schemeClr val="lt1"/>
                </a:buClr>
                <a:buSzPts val="2000"/>
                <a:buFont typeface="Arial"/>
                <a:buNone/>
              </a:pPr>
              <a:r>
                <a:rPr lang="en" sz="2500" u="sng">
                  <a:solidFill>
                    <a:schemeClr val="lt1"/>
                  </a:solidFill>
                  <a:latin typeface="Proxima Nova"/>
                  <a:ea typeface="Proxima Nova"/>
                  <a:cs typeface="Proxima Nova"/>
                  <a:sym typeface="Proxima Nova"/>
                  <a:hlinkClick action="ppaction://hlinksldjump" r:id="rId3">
                    <a:extLst>
                      <a:ext uri="{A12FA001-AC4F-418D-AE19-62706E023703}">
                        <ahyp:hlinkClr val="tx"/>
                      </a:ext>
                    </a:extLst>
                  </a:hlinkClick>
                </a:rPr>
                <a:t>Lesson </a:t>
              </a:r>
              <a:r>
                <a:rPr lang="en" sz="2500" u="sng">
                  <a:solidFill>
                    <a:schemeClr val="lt1"/>
                  </a:solidFill>
                  <a:latin typeface="Proxima Nova"/>
                  <a:ea typeface="Proxima Nova"/>
                  <a:cs typeface="Proxima Nova"/>
                  <a:sym typeface="Proxima Nova"/>
                  <a:hlinkClick action="ppaction://hlinksldjump" r:id="rId4">
                    <a:extLst>
                      <a:ext uri="{A12FA001-AC4F-418D-AE19-62706E023703}">
                        <ahyp:hlinkClr val="tx"/>
                      </a:ext>
                    </a:extLst>
                  </a:hlinkClick>
                </a:rPr>
                <a:t>5</a:t>
              </a:r>
              <a:endParaRPr sz="2500">
                <a:solidFill>
                  <a:schemeClr val="lt1"/>
                </a:solidFill>
                <a:latin typeface="Proxima Nova"/>
                <a:ea typeface="Proxima Nova"/>
                <a:cs typeface="Proxima Nova"/>
                <a:sym typeface="Proxima Nova"/>
              </a:endParaRPr>
            </a:p>
          </p:txBody>
        </p:sp>
        <p:sp>
          <p:nvSpPr>
            <p:cNvPr id="82" name="Google Shape;82;p15"/>
            <p:cNvSpPr/>
            <p:nvPr/>
          </p:nvSpPr>
          <p:spPr>
            <a:xfrm>
              <a:off x="213" y="298372"/>
              <a:ext cx="2577300" cy="1237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3" name="Google Shape;83;p15"/>
            <p:cNvSpPr txBox="1"/>
            <p:nvPr/>
          </p:nvSpPr>
          <p:spPr>
            <a:xfrm>
              <a:off x="213" y="298372"/>
              <a:ext cx="2577300" cy="1237200"/>
            </a:xfrm>
            <a:prstGeom prst="rect">
              <a:avLst/>
            </a:prstGeom>
            <a:solidFill>
              <a:schemeClr val="dk2"/>
            </a:solidFill>
            <a:ln>
              <a:noFill/>
            </a:ln>
          </p:spPr>
          <p:txBody>
            <a:bodyPr anchorCtr="0" anchor="ctr" bIns="123825" lIns="190925" spcFirstLastPara="1" rIns="190925" wrap="square" tIns="123825">
              <a:noAutofit/>
            </a:bodyPr>
            <a:lstStyle/>
            <a:p>
              <a:pPr indent="0" lvl="0" marL="0" marR="0" rtl="0" algn="l">
                <a:lnSpc>
                  <a:spcPct val="90000"/>
                </a:lnSpc>
                <a:spcBef>
                  <a:spcPts val="0"/>
                </a:spcBef>
                <a:spcAft>
                  <a:spcPts val="0"/>
                </a:spcAft>
                <a:buClr>
                  <a:schemeClr val="lt1"/>
                </a:buClr>
                <a:buSzPts val="4800"/>
                <a:buFont typeface="Arial"/>
                <a:buNone/>
              </a:pPr>
              <a:r>
                <a:rPr lang="en" sz="4800">
                  <a:solidFill>
                    <a:schemeClr val="lt1"/>
                  </a:solidFill>
                  <a:latin typeface="Proxima Nova"/>
                  <a:ea typeface="Proxima Nova"/>
                  <a:cs typeface="Proxima Nova"/>
                  <a:sym typeface="Proxima Nova"/>
                </a:rPr>
                <a:t>01</a:t>
              </a:r>
              <a:endParaRPr sz="1100">
                <a:latin typeface="Proxima Nova"/>
                <a:ea typeface="Proxima Nova"/>
                <a:cs typeface="Proxima Nova"/>
                <a:sym typeface="Proxima Nova"/>
              </a:endParaRPr>
            </a:p>
          </p:txBody>
        </p:sp>
        <p:sp>
          <p:nvSpPr>
            <p:cNvPr id="84" name="Google Shape;84;p15"/>
            <p:cNvSpPr/>
            <p:nvPr/>
          </p:nvSpPr>
          <p:spPr>
            <a:xfrm>
              <a:off x="2783608" y="298372"/>
              <a:ext cx="2577300" cy="3092700"/>
            </a:xfrm>
            <a:prstGeom prst="rect">
              <a:avLst/>
            </a:prstGeom>
            <a:solidFill>
              <a:srgbClr val="C8BE1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5" name="Google Shape;85;p15"/>
            <p:cNvSpPr txBox="1"/>
            <p:nvPr/>
          </p:nvSpPr>
          <p:spPr>
            <a:xfrm>
              <a:off x="2783608" y="1535436"/>
              <a:ext cx="2577300" cy="1855500"/>
            </a:xfrm>
            <a:prstGeom prst="rect">
              <a:avLst/>
            </a:prstGeom>
            <a:solidFill>
              <a:schemeClr val="lt2"/>
            </a:solidFill>
            <a:ln>
              <a:noFill/>
            </a:ln>
          </p:spPr>
          <p:txBody>
            <a:bodyPr anchorCtr="0" anchor="t" bIns="247650" lIns="190925" spcFirstLastPara="1" rIns="190925" wrap="square" tIns="0">
              <a:noAutofit/>
            </a:bodyPr>
            <a:lstStyle/>
            <a:p>
              <a:pPr indent="0" lvl="0" marL="0" marR="0" rtl="0" algn="l">
                <a:lnSpc>
                  <a:spcPct val="90000"/>
                </a:lnSpc>
                <a:spcBef>
                  <a:spcPts val="0"/>
                </a:spcBef>
                <a:spcAft>
                  <a:spcPts val="0"/>
                </a:spcAft>
                <a:buClr>
                  <a:schemeClr val="lt1"/>
                </a:buClr>
                <a:buSzPts val="2000"/>
                <a:buFont typeface="Arial"/>
                <a:buNone/>
              </a:pPr>
              <a:r>
                <a:rPr lang="en" sz="2500" u="sng">
                  <a:solidFill>
                    <a:schemeClr val="lt1"/>
                  </a:solidFill>
                  <a:latin typeface="Proxima Nova"/>
                  <a:ea typeface="Proxima Nova"/>
                  <a:cs typeface="Proxima Nova"/>
                  <a:sym typeface="Proxima Nova"/>
                  <a:hlinkClick action="ppaction://hlinksldjump" r:id="rId5">
                    <a:extLst>
                      <a:ext uri="{A12FA001-AC4F-418D-AE19-62706E023703}">
                        <ahyp:hlinkClr val="tx"/>
                      </a:ext>
                    </a:extLst>
                  </a:hlinkClick>
                </a:rPr>
                <a:t>Lesson </a:t>
              </a:r>
              <a:r>
                <a:rPr lang="en" sz="2500" u="sng">
                  <a:solidFill>
                    <a:schemeClr val="lt1"/>
                  </a:solidFill>
                  <a:latin typeface="Proxima Nova"/>
                  <a:ea typeface="Proxima Nova"/>
                  <a:cs typeface="Proxima Nova"/>
                  <a:sym typeface="Proxima Nova"/>
                  <a:hlinkClick action="ppaction://hlinksldjump" r:id="rId6">
                    <a:extLst>
                      <a:ext uri="{A12FA001-AC4F-418D-AE19-62706E023703}">
                        <ahyp:hlinkClr val="tx"/>
                      </a:ext>
                    </a:extLst>
                  </a:hlinkClick>
                </a:rPr>
                <a:t>6</a:t>
              </a:r>
              <a:endParaRPr sz="2500">
                <a:solidFill>
                  <a:schemeClr val="lt1"/>
                </a:solidFill>
                <a:latin typeface="Proxima Nova"/>
                <a:ea typeface="Proxima Nova"/>
                <a:cs typeface="Proxima Nova"/>
                <a:sym typeface="Proxima Nova"/>
              </a:endParaRPr>
            </a:p>
          </p:txBody>
        </p:sp>
        <p:sp>
          <p:nvSpPr>
            <p:cNvPr id="86" name="Google Shape;86;p15"/>
            <p:cNvSpPr/>
            <p:nvPr/>
          </p:nvSpPr>
          <p:spPr>
            <a:xfrm>
              <a:off x="2783608" y="298372"/>
              <a:ext cx="2577300" cy="1237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7" name="Google Shape;87;p15"/>
            <p:cNvSpPr txBox="1"/>
            <p:nvPr/>
          </p:nvSpPr>
          <p:spPr>
            <a:xfrm>
              <a:off x="2783608" y="298372"/>
              <a:ext cx="2577300" cy="1237200"/>
            </a:xfrm>
            <a:prstGeom prst="rect">
              <a:avLst/>
            </a:prstGeom>
            <a:solidFill>
              <a:schemeClr val="lt2"/>
            </a:solidFill>
            <a:ln>
              <a:noFill/>
            </a:ln>
          </p:spPr>
          <p:txBody>
            <a:bodyPr anchorCtr="0" anchor="ctr" bIns="123825" lIns="190925" spcFirstLastPara="1" rIns="190925" wrap="square" tIns="123825">
              <a:noAutofit/>
            </a:bodyPr>
            <a:lstStyle/>
            <a:p>
              <a:pPr indent="0" lvl="0" marL="0" marR="0" rtl="0" algn="l">
                <a:lnSpc>
                  <a:spcPct val="90000"/>
                </a:lnSpc>
                <a:spcBef>
                  <a:spcPts val="0"/>
                </a:spcBef>
                <a:spcAft>
                  <a:spcPts val="0"/>
                </a:spcAft>
                <a:buClr>
                  <a:schemeClr val="lt1"/>
                </a:buClr>
                <a:buSzPts val="4800"/>
                <a:buFont typeface="Arial"/>
                <a:buNone/>
              </a:pPr>
              <a:r>
                <a:rPr lang="en" sz="4800">
                  <a:solidFill>
                    <a:schemeClr val="lt1"/>
                  </a:solidFill>
                  <a:latin typeface="Proxima Nova"/>
                  <a:ea typeface="Proxima Nova"/>
                  <a:cs typeface="Proxima Nova"/>
                  <a:sym typeface="Proxima Nova"/>
                </a:rPr>
                <a:t>02</a:t>
              </a:r>
              <a:endParaRPr sz="1100">
                <a:latin typeface="Proxima Nova"/>
                <a:ea typeface="Proxima Nova"/>
                <a:cs typeface="Proxima Nova"/>
                <a:sym typeface="Proxima Nova"/>
              </a:endParaRPr>
            </a:p>
          </p:txBody>
        </p:sp>
        <p:sp>
          <p:nvSpPr>
            <p:cNvPr id="88" name="Google Shape;88;p15"/>
            <p:cNvSpPr/>
            <p:nvPr/>
          </p:nvSpPr>
          <p:spPr>
            <a:xfrm>
              <a:off x="5567003" y="298372"/>
              <a:ext cx="2577300" cy="3092700"/>
            </a:xfrm>
            <a:prstGeom prst="rect">
              <a:avLst/>
            </a:prstGeom>
            <a:solidFill>
              <a:srgbClr val="55971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9" name="Google Shape;89;p15"/>
            <p:cNvSpPr txBox="1"/>
            <p:nvPr/>
          </p:nvSpPr>
          <p:spPr>
            <a:xfrm>
              <a:off x="5567003" y="1535436"/>
              <a:ext cx="2577300" cy="1855500"/>
            </a:xfrm>
            <a:prstGeom prst="rect">
              <a:avLst/>
            </a:prstGeom>
            <a:solidFill>
              <a:schemeClr val="accent4"/>
            </a:solidFill>
            <a:ln>
              <a:noFill/>
            </a:ln>
          </p:spPr>
          <p:txBody>
            <a:bodyPr anchorCtr="0" anchor="t" bIns="247650" lIns="190925" spcFirstLastPara="1" rIns="190925" wrap="square" tIns="0">
              <a:noAutofit/>
            </a:bodyPr>
            <a:lstStyle/>
            <a:p>
              <a:pPr indent="0" lvl="0" marL="0" marR="0" rtl="0" algn="l">
                <a:lnSpc>
                  <a:spcPct val="90000"/>
                </a:lnSpc>
                <a:spcBef>
                  <a:spcPts val="0"/>
                </a:spcBef>
                <a:spcAft>
                  <a:spcPts val="0"/>
                </a:spcAft>
                <a:buClr>
                  <a:schemeClr val="lt1"/>
                </a:buClr>
                <a:buSzPts val="2000"/>
                <a:buFont typeface="Arial"/>
                <a:buNone/>
              </a:pPr>
              <a:r>
                <a:rPr lang="en" sz="2500" u="sng">
                  <a:solidFill>
                    <a:schemeClr val="lt1"/>
                  </a:solidFill>
                  <a:latin typeface="Proxima Nova"/>
                  <a:ea typeface="Proxima Nova"/>
                  <a:cs typeface="Proxima Nova"/>
                  <a:sym typeface="Proxima Nova"/>
                  <a:hlinkClick action="ppaction://hlinksldjump" r:id="rId7">
                    <a:extLst>
                      <a:ext uri="{A12FA001-AC4F-418D-AE19-62706E023703}">
                        <ahyp:hlinkClr val="tx"/>
                      </a:ext>
                    </a:extLst>
                  </a:hlinkClick>
                </a:rPr>
                <a:t>Lesson </a:t>
              </a:r>
              <a:r>
                <a:rPr lang="en" sz="2500" u="sng">
                  <a:solidFill>
                    <a:schemeClr val="lt1"/>
                  </a:solidFill>
                  <a:latin typeface="Proxima Nova"/>
                  <a:ea typeface="Proxima Nova"/>
                  <a:cs typeface="Proxima Nova"/>
                  <a:sym typeface="Proxima Nova"/>
                  <a:hlinkClick action="ppaction://hlinksldjump" r:id="rId8">
                    <a:extLst>
                      <a:ext uri="{A12FA001-AC4F-418D-AE19-62706E023703}">
                        <ahyp:hlinkClr val="tx"/>
                      </a:ext>
                    </a:extLst>
                  </a:hlinkClick>
                </a:rPr>
                <a:t>7</a:t>
              </a:r>
              <a:endParaRPr sz="2500">
                <a:solidFill>
                  <a:schemeClr val="lt1"/>
                </a:solidFill>
                <a:latin typeface="Proxima Nova"/>
                <a:ea typeface="Proxima Nova"/>
                <a:cs typeface="Proxima Nova"/>
                <a:sym typeface="Proxima Nova"/>
              </a:endParaRPr>
            </a:p>
          </p:txBody>
        </p:sp>
        <p:sp>
          <p:nvSpPr>
            <p:cNvPr id="90" name="Google Shape;90;p15"/>
            <p:cNvSpPr/>
            <p:nvPr/>
          </p:nvSpPr>
          <p:spPr>
            <a:xfrm>
              <a:off x="5567003" y="298372"/>
              <a:ext cx="2577300" cy="1237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1" name="Google Shape;91;p15"/>
            <p:cNvSpPr txBox="1"/>
            <p:nvPr/>
          </p:nvSpPr>
          <p:spPr>
            <a:xfrm>
              <a:off x="5567003" y="298372"/>
              <a:ext cx="2577300" cy="1237200"/>
            </a:xfrm>
            <a:prstGeom prst="rect">
              <a:avLst/>
            </a:prstGeom>
            <a:solidFill>
              <a:schemeClr val="accent4"/>
            </a:solidFill>
            <a:ln>
              <a:noFill/>
            </a:ln>
          </p:spPr>
          <p:txBody>
            <a:bodyPr anchorCtr="0" anchor="ctr" bIns="123825" lIns="190925" spcFirstLastPara="1" rIns="190925" wrap="square" tIns="123825">
              <a:noAutofit/>
            </a:bodyPr>
            <a:lstStyle/>
            <a:p>
              <a:pPr indent="0" lvl="0" marL="0" marR="0" rtl="0" algn="l">
                <a:lnSpc>
                  <a:spcPct val="90000"/>
                </a:lnSpc>
                <a:spcBef>
                  <a:spcPts val="0"/>
                </a:spcBef>
                <a:spcAft>
                  <a:spcPts val="0"/>
                </a:spcAft>
                <a:buClr>
                  <a:schemeClr val="lt1"/>
                </a:buClr>
                <a:buSzPts val="4800"/>
                <a:buFont typeface="Arial"/>
                <a:buNone/>
              </a:pPr>
              <a:r>
                <a:rPr lang="en" sz="4800">
                  <a:solidFill>
                    <a:schemeClr val="lt1"/>
                  </a:solidFill>
                  <a:latin typeface="Proxima Nova"/>
                  <a:ea typeface="Proxima Nova"/>
                  <a:cs typeface="Proxima Nova"/>
                  <a:sym typeface="Proxima Nova"/>
                </a:rPr>
                <a:t>03</a:t>
              </a:r>
              <a:endParaRPr sz="1100">
                <a:latin typeface="Proxima Nova"/>
                <a:ea typeface="Proxima Nova"/>
                <a:cs typeface="Proxima Nova"/>
                <a:sym typeface="Proxima Nova"/>
              </a:endParaRPr>
            </a:p>
          </p:txBody>
        </p:sp>
        <p:sp>
          <p:nvSpPr>
            <p:cNvPr id="92" name="Google Shape;92;p15"/>
            <p:cNvSpPr/>
            <p:nvPr/>
          </p:nvSpPr>
          <p:spPr>
            <a:xfrm>
              <a:off x="8350398" y="298372"/>
              <a:ext cx="2577300" cy="3092700"/>
            </a:xfrm>
            <a:prstGeom prst="rect">
              <a:avLst/>
            </a:prstGeom>
            <a:solidFill>
              <a:srgbClr val="186923"/>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 name="Google Shape;93;p15"/>
            <p:cNvSpPr txBox="1"/>
            <p:nvPr/>
          </p:nvSpPr>
          <p:spPr>
            <a:xfrm>
              <a:off x="8350398" y="1535436"/>
              <a:ext cx="2577300" cy="1855500"/>
            </a:xfrm>
            <a:prstGeom prst="rect">
              <a:avLst/>
            </a:prstGeom>
            <a:solidFill>
              <a:schemeClr val="accent3"/>
            </a:solidFill>
            <a:ln>
              <a:noFill/>
            </a:ln>
          </p:spPr>
          <p:txBody>
            <a:bodyPr anchorCtr="0" anchor="t" bIns="247650" lIns="190925" spcFirstLastPara="1" rIns="190925" wrap="square" tIns="0">
              <a:noAutofit/>
            </a:bodyPr>
            <a:lstStyle/>
            <a:p>
              <a:pPr indent="0" lvl="0" marL="0" marR="0" rtl="0" algn="l">
                <a:lnSpc>
                  <a:spcPct val="90000"/>
                </a:lnSpc>
                <a:spcBef>
                  <a:spcPts val="0"/>
                </a:spcBef>
                <a:spcAft>
                  <a:spcPts val="0"/>
                </a:spcAft>
                <a:buClr>
                  <a:schemeClr val="lt1"/>
                </a:buClr>
                <a:buSzPts val="2000"/>
                <a:buFont typeface="Arial"/>
                <a:buNone/>
              </a:pPr>
              <a:r>
                <a:rPr lang="en" sz="2500" u="sng">
                  <a:solidFill>
                    <a:schemeClr val="lt1"/>
                  </a:solidFill>
                  <a:latin typeface="Proxima Nova"/>
                  <a:ea typeface="Proxima Nova"/>
                  <a:cs typeface="Proxima Nova"/>
                  <a:sym typeface="Proxima Nova"/>
                  <a:hlinkClick action="ppaction://hlinksldjump" r:id="rId9">
                    <a:extLst>
                      <a:ext uri="{A12FA001-AC4F-418D-AE19-62706E023703}">
                        <ahyp:hlinkClr val="tx"/>
                      </a:ext>
                    </a:extLst>
                  </a:hlinkClick>
                </a:rPr>
                <a:t>Lesson </a:t>
              </a:r>
              <a:r>
                <a:rPr lang="en" sz="2500" u="sng">
                  <a:solidFill>
                    <a:schemeClr val="lt1"/>
                  </a:solidFill>
                  <a:latin typeface="Proxima Nova"/>
                  <a:ea typeface="Proxima Nova"/>
                  <a:cs typeface="Proxima Nova"/>
                  <a:sym typeface="Proxima Nova"/>
                  <a:hlinkClick action="ppaction://hlinksldjump" r:id="rId10">
                    <a:extLst>
                      <a:ext uri="{A12FA001-AC4F-418D-AE19-62706E023703}">
                        <ahyp:hlinkClr val="tx"/>
                      </a:ext>
                    </a:extLst>
                  </a:hlinkClick>
                </a:rPr>
                <a:t>8</a:t>
              </a:r>
              <a:endParaRPr sz="2500">
                <a:solidFill>
                  <a:schemeClr val="lt1"/>
                </a:solidFill>
                <a:latin typeface="Proxima Nova"/>
                <a:ea typeface="Proxima Nova"/>
                <a:cs typeface="Proxima Nova"/>
                <a:sym typeface="Proxima Nova"/>
              </a:endParaRPr>
            </a:p>
          </p:txBody>
        </p:sp>
        <p:sp>
          <p:nvSpPr>
            <p:cNvPr id="94" name="Google Shape;94;p15"/>
            <p:cNvSpPr/>
            <p:nvPr/>
          </p:nvSpPr>
          <p:spPr>
            <a:xfrm>
              <a:off x="8350398" y="298372"/>
              <a:ext cx="2577300" cy="1237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5" name="Google Shape;95;p15"/>
            <p:cNvSpPr txBox="1"/>
            <p:nvPr/>
          </p:nvSpPr>
          <p:spPr>
            <a:xfrm>
              <a:off x="8350398" y="298372"/>
              <a:ext cx="2577300" cy="1237200"/>
            </a:xfrm>
            <a:prstGeom prst="rect">
              <a:avLst/>
            </a:prstGeom>
            <a:solidFill>
              <a:schemeClr val="accent3"/>
            </a:solidFill>
            <a:ln>
              <a:noFill/>
            </a:ln>
          </p:spPr>
          <p:txBody>
            <a:bodyPr anchorCtr="0" anchor="ctr" bIns="123825" lIns="190925" spcFirstLastPara="1" rIns="190925" wrap="square" tIns="123825">
              <a:noAutofit/>
            </a:bodyPr>
            <a:lstStyle/>
            <a:p>
              <a:pPr indent="0" lvl="0" marL="0" marR="0" rtl="0" algn="l">
                <a:lnSpc>
                  <a:spcPct val="90000"/>
                </a:lnSpc>
                <a:spcBef>
                  <a:spcPts val="0"/>
                </a:spcBef>
                <a:spcAft>
                  <a:spcPts val="0"/>
                </a:spcAft>
                <a:buClr>
                  <a:schemeClr val="lt1"/>
                </a:buClr>
                <a:buSzPts val="4800"/>
                <a:buFont typeface="Arial"/>
                <a:buNone/>
              </a:pPr>
              <a:r>
                <a:rPr lang="en" sz="4800">
                  <a:solidFill>
                    <a:schemeClr val="lt1"/>
                  </a:solidFill>
                  <a:latin typeface="Arial"/>
                  <a:ea typeface="Arial"/>
                  <a:cs typeface="Arial"/>
                  <a:sym typeface="Arial"/>
                </a:rPr>
                <a:t>04</a:t>
              </a:r>
              <a:endParaRPr sz="1100"/>
            </a:p>
          </p:txBody>
        </p:sp>
      </p:grpSp>
      <p:sp>
        <p:nvSpPr>
          <p:cNvPr id="96" name="Google Shape;96;p15"/>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3"/>
          <p:cNvSpPr txBox="1"/>
          <p:nvPr>
            <p:ph type="title"/>
          </p:nvPr>
        </p:nvSpPr>
        <p:spPr>
          <a:xfrm>
            <a:off x="1673250" y="1566100"/>
            <a:ext cx="5797500" cy="3112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How do we stop it?</a:t>
            </a:r>
            <a:endParaRPr/>
          </a:p>
        </p:txBody>
      </p:sp>
      <p:pic>
        <p:nvPicPr>
          <p:cNvPr id="268" name="Google Shape;268;p33"/>
          <p:cNvPicPr preferRelativeResize="0"/>
          <p:nvPr/>
        </p:nvPicPr>
        <p:blipFill>
          <a:blip r:embed="rId3">
            <a:alphaModFix/>
          </a:blip>
          <a:stretch>
            <a:fillRect/>
          </a:stretch>
        </p:blipFill>
        <p:spPr>
          <a:xfrm>
            <a:off x="919163" y="213825"/>
            <a:ext cx="7305675" cy="1076325"/>
          </a:xfrm>
          <a:prstGeom prst="rect">
            <a:avLst/>
          </a:prstGeom>
          <a:noFill/>
          <a:ln>
            <a:noFill/>
          </a:ln>
        </p:spPr>
      </p:pic>
      <p:sp>
        <p:nvSpPr>
          <p:cNvPr id="269" name="Google Shape;269;p33"/>
          <p:cNvSpPr txBox="1"/>
          <p:nvPr/>
        </p:nvSpPr>
        <p:spPr>
          <a:xfrm>
            <a:off x="7415850" y="4391175"/>
            <a:ext cx="147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Source: NFF, 116</a:t>
            </a:r>
            <a:endParaRPr>
              <a:latin typeface="Proxima Nova"/>
              <a:ea typeface="Proxima Nova"/>
              <a:cs typeface="Proxima Nova"/>
              <a:sym typeface="Proxima Nova"/>
            </a:endParaRPr>
          </a:p>
        </p:txBody>
      </p:sp>
      <p:sp>
        <p:nvSpPr>
          <p:cNvPr id="270" name="Google Shape;270;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4"/>
          <p:cNvSpPr txBox="1"/>
          <p:nvPr>
            <p:ph type="title"/>
          </p:nvPr>
        </p:nvSpPr>
        <p:spPr>
          <a:xfrm>
            <a:off x="1673250" y="1566100"/>
            <a:ext cx="5797500" cy="31125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Can restorative narratives “arrest” the “tremendous national global moral waste?”</a:t>
            </a:r>
            <a:endParaRPr/>
          </a:p>
        </p:txBody>
      </p:sp>
      <p:pic>
        <p:nvPicPr>
          <p:cNvPr id="276" name="Google Shape;276;p34"/>
          <p:cNvPicPr preferRelativeResize="0"/>
          <p:nvPr/>
        </p:nvPicPr>
        <p:blipFill>
          <a:blip r:embed="rId3">
            <a:alphaModFix/>
          </a:blip>
          <a:stretch>
            <a:fillRect/>
          </a:stretch>
        </p:blipFill>
        <p:spPr>
          <a:xfrm>
            <a:off x="919163" y="213825"/>
            <a:ext cx="7305675" cy="1076325"/>
          </a:xfrm>
          <a:prstGeom prst="rect">
            <a:avLst/>
          </a:prstGeom>
          <a:noFill/>
          <a:ln>
            <a:noFill/>
          </a:ln>
        </p:spPr>
      </p:pic>
      <p:sp>
        <p:nvSpPr>
          <p:cNvPr id="277" name="Google Shape;277;p34"/>
          <p:cNvSpPr txBox="1"/>
          <p:nvPr/>
        </p:nvSpPr>
        <p:spPr>
          <a:xfrm>
            <a:off x="7415850" y="4391175"/>
            <a:ext cx="147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Source: NFF, 116</a:t>
            </a:r>
            <a:endParaRPr>
              <a:latin typeface="Proxima Nova"/>
              <a:ea typeface="Proxima Nova"/>
              <a:cs typeface="Proxima Nova"/>
              <a:sym typeface="Proxima Nova"/>
            </a:endParaRPr>
          </a:p>
        </p:txBody>
      </p:sp>
      <p:sp>
        <p:nvSpPr>
          <p:cNvPr id="278" name="Google Shape;278;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5"/>
          <p:cNvSpPr txBox="1"/>
          <p:nvPr>
            <p:ph type="title"/>
          </p:nvPr>
        </p:nvSpPr>
        <p:spPr>
          <a:xfrm>
            <a:off x="1673250" y="1943950"/>
            <a:ext cx="5797500" cy="26733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Answer Baldwin’s question. </a:t>
            </a:r>
            <a:r>
              <a:rPr lang="en"/>
              <a:t>What should we do about the children?</a:t>
            </a:r>
            <a:endParaRPr/>
          </a:p>
        </p:txBody>
      </p:sp>
      <p:pic>
        <p:nvPicPr>
          <p:cNvPr id="284" name="Google Shape;284;p35"/>
          <p:cNvPicPr preferRelativeResize="0"/>
          <p:nvPr/>
        </p:nvPicPr>
        <p:blipFill>
          <a:blip r:embed="rId3">
            <a:alphaModFix/>
          </a:blip>
          <a:stretch>
            <a:fillRect/>
          </a:stretch>
        </p:blipFill>
        <p:spPr>
          <a:xfrm>
            <a:off x="876300" y="343750"/>
            <a:ext cx="7391400" cy="1600200"/>
          </a:xfrm>
          <a:prstGeom prst="rect">
            <a:avLst/>
          </a:prstGeom>
          <a:noFill/>
          <a:ln>
            <a:noFill/>
          </a:ln>
        </p:spPr>
      </p:pic>
      <p:sp>
        <p:nvSpPr>
          <p:cNvPr id="285" name="Google Shape;285;p35"/>
          <p:cNvSpPr txBox="1"/>
          <p:nvPr/>
        </p:nvSpPr>
        <p:spPr>
          <a:xfrm>
            <a:off x="7415850" y="4391175"/>
            <a:ext cx="147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Source: NFF, 117</a:t>
            </a:r>
            <a:endParaRPr>
              <a:latin typeface="Proxima Nova"/>
              <a:ea typeface="Proxima Nova"/>
              <a:cs typeface="Proxima Nova"/>
              <a:sym typeface="Proxima Nova"/>
            </a:endParaRPr>
          </a:p>
        </p:txBody>
      </p:sp>
      <p:sp>
        <p:nvSpPr>
          <p:cNvPr id="286" name="Google Shape;286;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Journal #3</a:t>
            </a:r>
            <a:endParaRPr/>
          </a:p>
        </p:txBody>
      </p:sp>
      <p:sp>
        <p:nvSpPr>
          <p:cNvPr id="292" name="Google Shape;292;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a:t>Do Baldwin’s questions still apply?  He did ask them 50 years ago, after all.  If you do not feel these questions still apply, then explain how you believe society has changed since 1971.</a:t>
            </a:r>
            <a:endParaRPr/>
          </a:p>
          <a:p>
            <a:pPr indent="0" lvl="0" marL="0" rtl="0" algn="l">
              <a:spcBef>
                <a:spcPts val="1200"/>
              </a:spcBef>
              <a:spcAft>
                <a:spcPts val="0"/>
              </a:spcAft>
              <a:buNone/>
            </a:pPr>
            <a:r>
              <a:rPr lang="en"/>
              <a:t>Are you part of what society is ‘wasting’ by not respecting you or valuing you enough?  </a:t>
            </a:r>
            <a:endParaRPr/>
          </a:p>
          <a:p>
            <a:pPr indent="0" lvl="0" marL="0" rtl="0" algn="l">
              <a:spcBef>
                <a:spcPts val="1200"/>
              </a:spcBef>
              <a:spcAft>
                <a:spcPts val="0"/>
              </a:spcAft>
              <a:buNone/>
            </a:pPr>
            <a:r>
              <a:rPr lang="en"/>
              <a:t>Do you have a history?  </a:t>
            </a:r>
            <a:endParaRPr/>
          </a:p>
          <a:p>
            <a:pPr indent="0" lvl="0" marL="0" rtl="0" algn="l">
              <a:spcBef>
                <a:spcPts val="1200"/>
              </a:spcBef>
              <a:spcAft>
                <a:spcPts val="0"/>
              </a:spcAft>
              <a:buNone/>
            </a:pPr>
            <a:r>
              <a:rPr lang="en"/>
              <a:t>What is your personal and social history?  </a:t>
            </a:r>
            <a:endParaRPr/>
          </a:p>
          <a:p>
            <a:pPr indent="0" lvl="0" marL="0" rtl="0" algn="l">
              <a:spcBef>
                <a:spcPts val="1200"/>
              </a:spcBef>
              <a:spcAft>
                <a:spcPts val="0"/>
              </a:spcAft>
              <a:buNone/>
            </a:pPr>
            <a:r>
              <a:rPr lang="en"/>
              <a:t>How does that history impact your sense of value in the world? How can you change the way you tell your story?</a:t>
            </a:r>
            <a:endParaRPr/>
          </a:p>
          <a:p>
            <a:pPr indent="0" lvl="0" marL="0" rtl="0" algn="l">
              <a:spcBef>
                <a:spcPts val="1200"/>
              </a:spcBef>
              <a:spcAft>
                <a:spcPts val="1200"/>
              </a:spcAft>
              <a:buNone/>
            </a:pPr>
            <a:r>
              <a:rPr lang="en"/>
              <a:t>What should we do about the children? </a:t>
            </a:r>
            <a:endParaRPr/>
          </a:p>
        </p:txBody>
      </p:sp>
      <p:sp>
        <p:nvSpPr>
          <p:cNvPr id="293" name="Google Shape;293;p36"/>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94" name="Google Shape;294;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Homework</a:t>
            </a:r>
            <a:endParaRPr/>
          </a:p>
        </p:txBody>
      </p:sp>
      <p:sp>
        <p:nvSpPr>
          <p:cNvPr id="300" name="Google Shape;300;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Read: </a:t>
            </a:r>
            <a:endParaRPr/>
          </a:p>
          <a:p>
            <a:pPr indent="-342900" lvl="0" marL="457200" rtl="0" algn="l">
              <a:spcBef>
                <a:spcPts val="1200"/>
              </a:spcBef>
              <a:spcAft>
                <a:spcPts val="0"/>
              </a:spcAft>
              <a:buSzPts val="1800"/>
              <a:buChar char="●"/>
            </a:pPr>
            <a:r>
              <a:rPr lang="en"/>
              <a:t>Read the following monologues from </a:t>
            </a:r>
            <a:r>
              <a:rPr i="1" lang="en"/>
              <a:t>Notes From the Field:</a:t>
            </a:r>
            <a:r>
              <a:rPr lang="en"/>
              <a:t> ‘</a:t>
            </a:r>
            <a:r>
              <a:rPr lang="en"/>
              <a:t>The Baddest,’ ‘Broken,’ and ‘The Geese’ </a:t>
            </a:r>
            <a:endParaRPr/>
          </a:p>
          <a:p>
            <a:pPr indent="-342900" lvl="0" marL="457200" rtl="0" algn="l">
              <a:spcBef>
                <a:spcPts val="0"/>
              </a:spcBef>
              <a:spcAft>
                <a:spcPts val="0"/>
              </a:spcAft>
              <a:buSzPts val="1800"/>
              <a:buChar char="●"/>
            </a:pPr>
            <a:r>
              <a:rPr lang="en"/>
              <a:t>Read ‘August 1619: poem’ by Clint Smith from </a:t>
            </a:r>
            <a:r>
              <a:rPr i="1" lang="en"/>
              <a:t>The 1619 Project</a:t>
            </a:r>
            <a:endParaRPr/>
          </a:p>
          <a:p>
            <a:pPr indent="0" lvl="0" marL="0" rtl="0" algn="l">
              <a:spcBef>
                <a:spcPts val="1200"/>
              </a:spcBef>
              <a:spcAft>
                <a:spcPts val="0"/>
              </a:spcAft>
              <a:buNone/>
            </a:pPr>
            <a:r>
              <a:rPr b="1" lang="en"/>
              <a:t>Write: </a:t>
            </a:r>
            <a:endParaRPr/>
          </a:p>
          <a:p>
            <a:pPr indent="-342900" lvl="0" marL="457200" rtl="0" algn="l">
              <a:spcBef>
                <a:spcPts val="1200"/>
              </a:spcBef>
              <a:spcAft>
                <a:spcPts val="0"/>
              </a:spcAft>
              <a:buSzPts val="1800"/>
              <a:buChar char="●"/>
            </a:pPr>
            <a:r>
              <a:rPr lang="en"/>
              <a:t>Complete Journal Entry #3</a:t>
            </a:r>
            <a:endParaRPr/>
          </a:p>
        </p:txBody>
      </p:sp>
      <p:sp>
        <p:nvSpPr>
          <p:cNvPr id="301" name="Google Shape;301;p37"/>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302" name="Google Shape;302;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8"/>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600"/>
              <a:t>Lesson 6</a:t>
            </a:r>
            <a:endParaRPr sz="5600"/>
          </a:p>
        </p:txBody>
      </p:sp>
      <p:sp>
        <p:nvSpPr>
          <p:cNvPr id="308" name="Google Shape;308;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 name="Shape 312"/>
        <p:cNvGrpSpPr/>
        <p:nvPr/>
      </p:nvGrpSpPr>
      <p:grpSpPr>
        <a:xfrm>
          <a:off x="0" y="0"/>
          <a:ext cx="0" cy="0"/>
          <a:chOff x="0" y="0"/>
          <a:chExt cx="0" cy="0"/>
        </a:xfrm>
      </p:grpSpPr>
      <p:sp>
        <p:nvSpPr>
          <p:cNvPr id="313" name="Google Shape;313;p39"/>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4" name="Google Shape;314;p39"/>
          <p:cNvSpPr/>
          <p:nvPr/>
        </p:nvSpPr>
        <p:spPr>
          <a:xfrm flipH="1">
            <a:off x="6432420" y="2501900"/>
            <a:ext cx="2469000" cy="24003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5" name="Google Shape;315;p39"/>
          <p:cNvSpPr/>
          <p:nvPr/>
        </p:nvSpPr>
        <p:spPr>
          <a:xfrm>
            <a:off x="481331" y="467456"/>
            <a:ext cx="8178900" cy="4206000"/>
          </a:xfrm>
          <a:prstGeom prst="rect">
            <a:avLst/>
          </a:prstGeom>
          <a:noFill/>
          <a:ln cap="flat" cmpd="sng" w="190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6" name="Google Shape;316;p39"/>
          <p:cNvSpPr txBox="1"/>
          <p:nvPr>
            <p:ph type="title"/>
          </p:nvPr>
        </p:nvSpPr>
        <p:spPr>
          <a:xfrm>
            <a:off x="640225" y="756100"/>
            <a:ext cx="2590200" cy="33606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4200"/>
              <a:buFont typeface="Play"/>
              <a:buNone/>
            </a:pPr>
            <a:r>
              <a:rPr b="1" lang="en" sz="4200"/>
              <a:t>Objective</a:t>
            </a:r>
            <a:endParaRPr b="1"/>
          </a:p>
        </p:txBody>
      </p:sp>
      <p:cxnSp>
        <p:nvCxnSpPr>
          <p:cNvPr id="317" name="Google Shape;317;p39"/>
          <p:cNvCxnSpPr/>
          <p:nvPr/>
        </p:nvCxnSpPr>
        <p:spPr>
          <a:xfrm>
            <a:off x="3490722" y="1389647"/>
            <a:ext cx="0" cy="2427300"/>
          </a:xfrm>
          <a:prstGeom prst="straightConnector1">
            <a:avLst/>
          </a:prstGeom>
          <a:noFill/>
          <a:ln cap="sq" cmpd="sng" w="19050">
            <a:solidFill>
              <a:schemeClr val="accent1"/>
            </a:solidFill>
            <a:prstDash val="solid"/>
            <a:miter lim="800000"/>
            <a:headEnd len="sm" w="sm" type="none"/>
            <a:tailEnd len="sm" w="sm" type="none"/>
          </a:ln>
        </p:spPr>
      </p:cxnSp>
      <p:sp>
        <p:nvSpPr>
          <p:cNvPr id="318" name="Google Shape;318;p39"/>
          <p:cNvSpPr txBox="1"/>
          <p:nvPr>
            <p:ph idx="1" type="body"/>
          </p:nvPr>
        </p:nvSpPr>
        <p:spPr>
          <a:xfrm>
            <a:off x="3751025" y="1613300"/>
            <a:ext cx="4414800" cy="26703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None/>
            </a:pPr>
            <a:r>
              <a:rPr lang="en" sz="2200">
                <a:solidFill>
                  <a:schemeClr val="accent1"/>
                </a:solidFill>
              </a:rPr>
              <a:t>You will </a:t>
            </a:r>
            <a:r>
              <a:rPr lang="en" sz="2200">
                <a:solidFill>
                  <a:schemeClr val="accent1"/>
                </a:solidFill>
              </a:rPr>
              <a:t>write a PEAL paragraph on imagery based on a close reading of your choosing.</a:t>
            </a:r>
            <a:endParaRPr sz="2200">
              <a:solidFill>
                <a:schemeClr val="accent1"/>
              </a:solidFill>
            </a:endParaRPr>
          </a:p>
          <a:p>
            <a:pPr indent="0" lvl="0" marL="0" rtl="0" algn="l">
              <a:lnSpc>
                <a:spcPct val="100000"/>
              </a:lnSpc>
              <a:spcBef>
                <a:spcPts val="0"/>
              </a:spcBef>
              <a:spcAft>
                <a:spcPts val="0"/>
              </a:spcAft>
              <a:buNone/>
            </a:pPr>
            <a:r>
              <a:t/>
            </a:r>
            <a:endParaRPr sz="2200">
              <a:solidFill>
                <a:schemeClr val="accent1"/>
              </a:solidFill>
            </a:endParaRPr>
          </a:p>
          <a:p>
            <a:pPr indent="0" lvl="0" marL="0" rtl="0" algn="l">
              <a:lnSpc>
                <a:spcPct val="100000"/>
              </a:lnSpc>
              <a:spcBef>
                <a:spcPts val="0"/>
              </a:spcBef>
              <a:spcAft>
                <a:spcPts val="0"/>
              </a:spcAft>
              <a:buNone/>
            </a:pPr>
            <a:r>
              <a:t/>
            </a:r>
            <a:endParaRPr sz="2200">
              <a:solidFill>
                <a:schemeClr val="accent1"/>
              </a:solidFill>
            </a:endParaRPr>
          </a:p>
          <a:p>
            <a:pPr indent="0" lvl="0" marL="0" rtl="0" algn="l">
              <a:lnSpc>
                <a:spcPct val="90000"/>
              </a:lnSpc>
              <a:spcBef>
                <a:spcPts val="0"/>
              </a:spcBef>
              <a:spcAft>
                <a:spcPts val="0"/>
              </a:spcAft>
              <a:buClr>
                <a:schemeClr val="dk1"/>
              </a:buClr>
              <a:buSzPts val="1800"/>
              <a:buNone/>
            </a:pPr>
            <a:r>
              <a:t/>
            </a:r>
            <a:endParaRPr>
              <a:solidFill>
                <a:schemeClr val="accent1"/>
              </a:solidFill>
            </a:endParaRPr>
          </a:p>
          <a:p>
            <a:pPr indent="-63500" lvl="0" marL="177800" rtl="0" algn="l">
              <a:lnSpc>
                <a:spcPct val="90000"/>
              </a:lnSpc>
              <a:spcBef>
                <a:spcPts val="800"/>
              </a:spcBef>
              <a:spcAft>
                <a:spcPts val="1200"/>
              </a:spcAft>
              <a:buClr>
                <a:schemeClr val="dk1"/>
              </a:buClr>
              <a:buSzPts val="1800"/>
              <a:buNone/>
            </a:pPr>
            <a:r>
              <a:t/>
            </a:r>
            <a:endParaRPr sz="1800"/>
          </a:p>
        </p:txBody>
      </p:sp>
      <p:sp>
        <p:nvSpPr>
          <p:cNvPr id="319" name="Google Shape;319;p39"/>
          <p:cNvSpPr txBox="1"/>
          <p:nvPr>
            <p:ph idx="12" type="sldNum"/>
          </p:nvPr>
        </p:nvSpPr>
        <p:spPr>
          <a:xfrm>
            <a:off x="6432425" y="4902188"/>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3" name="Shape 323"/>
        <p:cNvGrpSpPr/>
        <p:nvPr/>
      </p:nvGrpSpPr>
      <p:grpSpPr>
        <a:xfrm>
          <a:off x="0" y="0"/>
          <a:ext cx="0" cy="0"/>
          <a:chOff x="0" y="0"/>
          <a:chExt cx="0" cy="0"/>
        </a:xfrm>
      </p:grpSpPr>
      <p:sp>
        <p:nvSpPr>
          <p:cNvPr id="324" name="Google Shape;324;p40"/>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325" name="Google Shape;325;p40"/>
          <p:cNvSpPr txBox="1"/>
          <p:nvPr>
            <p:ph type="title"/>
          </p:nvPr>
        </p:nvSpPr>
        <p:spPr>
          <a:xfrm>
            <a:off x="1614450" y="265883"/>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sz="4800"/>
              <a:t>Agenda</a:t>
            </a:r>
            <a:endParaRPr b="1" sz="4800"/>
          </a:p>
        </p:txBody>
      </p:sp>
      <p:grpSp>
        <p:nvGrpSpPr>
          <p:cNvPr id="326" name="Google Shape;326;p40"/>
          <p:cNvGrpSpPr/>
          <p:nvPr/>
        </p:nvGrpSpPr>
        <p:grpSpPr>
          <a:xfrm>
            <a:off x="620863" y="1089889"/>
            <a:ext cx="8037073" cy="2797426"/>
            <a:chOff x="0" y="502"/>
            <a:chExt cx="10515600" cy="3234767"/>
          </a:xfrm>
        </p:grpSpPr>
        <p:sp>
          <p:nvSpPr>
            <p:cNvPr id="327" name="Google Shape;327;p40"/>
            <p:cNvSpPr/>
            <p:nvPr/>
          </p:nvSpPr>
          <p:spPr>
            <a:xfrm>
              <a:off x="0" y="53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8" name="Google Shape;328;p40"/>
            <p:cNvSpPr/>
            <p:nvPr/>
          </p:nvSpPr>
          <p:spPr>
            <a:xfrm>
              <a:off x="134970" y="10092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9" name="Google Shape;329;p40"/>
            <p:cNvSpPr/>
            <p:nvPr/>
          </p:nvSpPr>
          <p:spPr>
            <a:xfrm>
              <a:off x="515340" y="53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0" name="Google Shape;330;p40"/>
            <p:cNvSpPr txBox="1"/>
            <p:nvPr/>
          </p:nvSpPr>
          <p:spPr>
            <a:xfrm>
              <a:off x="515340" y="502"/>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Free Write</a:t>
              </a:r>
              <a:r>
                <a:rPr lang="en" sz="1200">
                  <a:solidFill>
                    <a:schemeClr val="lt1"/>
                  </a:solidFill>
                  <a:latin typeface="Proxima Nova"/>
                  <a:ea typeface="Proxima Nova"/>
                  <a:cs typeface="Proxima Nova"/>
                  <a:sym typeface="Proxima Nova"/>
                </a:rPr>
                <a:t> </a:t>
              </a:r>
              <a:endParaRPr sz="1100">
                <a:solidFill>
                  <a:schemeClr val="lt1"/>
                </a:solidFill>
                <a:latin typeface="Proxima Nova"/>
                <a:ea typeface="Proxima Nova"/>
                <a:cs typeface="Proxima Nova"/>
                <a:sym typeface="Proxima Nova"/>
              </a:endParaRPr>
            </a:p>
          </p:txBody>
        </p:sp>
        <p:sp>
          <p:nvSpPr>
            <p:cNvPr id="331" name="Google Shape;331;p40"/>
            <p:cNvSpPr/>
            <p:nvPr/>
          </p:nvSpPr>
          <p:spPr>
            <a:xfrm>
              <a:off x="0" y="558258"/>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2" name="Google Shape;332;p40"/>
            <p:cNvSpPr/>
            <p:nvPr/>
          </p:nvSpPr>
          <p:spPr>
            <a:xfrm>
              <a:off x="134970" y="658649"/>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3" name="Google Shape;333;p40"/>
            <p:cNvSpPr/>
            <p:nvPr/>
          </p:nvSpPr>
          <p:spPr>
            <a:xfrm>
              <a:off x="515340" y="558258"/>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4" name="Google Shape;334;p40"/>
            <p:cNvSpPr txBox="1"/>
            <p:nvPr/>
          </p:nvSpPr>
          <p:spPr>
            <a:xfrm>
              <a:off x="515340" y="558258"/>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Discussion of Responses to Journal Entry #3</a:t>
              </a:r>
              <a:endParaRPr sz="1100">
                <a:solidFill>
                  <a:schemeClr val="lt1"/>
                </a:solidFill>
                <a:latin typeface="Proxima Nova"/>
                <a:ea typeface="Proxima Nova"/>
                <a:cs typeface="Proxima Nova"/>
                <a:sym typeface="Proxima Nova"/>
              </a:endParaRPr>
            </a:p>
          </p:txBody>
        </p:sp>
        <p:sp>
          <p:nvSpPr>
            <p:cNvPr id="335" name="Google Shape;335;p40"/>
            <p:cNvSpPr/>
            <p:nvPr/>
          </p:nvSpPr>
          <p:spPr>
            <a:xfrm>
              <a:off x="0" y="1115986"/>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6" name="Google Shape;336;p40"/>
            <p:cNvSpPr/>
            <p:nvPr/>
          </p:nvSpPr>
          <p:spPr>
            <a:xfrm>
              <a:off x="134970" y="1216377"/>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7" name="Google Shape;337;p40"/>
            <p:cNvSpPr/>
            <p:nvPr/>
          </p:nvSpPr>
          <p:spPr>
            <a:xfrm>
              <a:off x="515340" y="1115986"/>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8" name="Google Shape;338;p40"/>
            <p:cNvSpPr txBox="1"/>
            <p:nvPr/>
          </p:nvSpPr>
          <p:spPr>
            <a:xfrm>
              <a:off x="515340" y="1115986"/>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Introduction to the Different Types of Imagery</a:t>
              </a:r>
              <a:endParaRPr sz="1100">
                <a:solidFill>
                  <a:schemeClr val="lt1"/>
                </a:solidFill>
                <a:latin typeface="Proxima Nova"/>
                <a:ea typeface="Proxima Nova"/>
                <a:cs typeface="Proxima Nova"/>
                <a:sym typeface="Proxima Nova"/>
              </a:endParaRPr>
            </a:p>
          </p:txBody>
        </p:sp>
        <p:sp>
          <p:nvSpPr>
            <p:cNvPr id="339" name="Google Shape;339;p40"/>
            <p:cNvSpPr/>
            <p:nvPr/>
          </p:nvSpPr>
          <p:spPr>
            <a:xfrm>
              <a:off x="0" y="1673714"/>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0" name="Google Shape;340;p40"/>
            <p:cNvSpPr/>
            <p:nvPr/>
          </p:nvSpPr>
          <p:spPr>
            <a:xfrm>
              <a:off x="134970" y="1774105"/>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1" name="Google Shape;341;p40"/>
            <p:cNvSpPr/>
            <p:nvPr/>
          </p:nvSpPr>
          <p:spPr>
            <a:xfrm>
              <a:off x="515340" y="1673714"/>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2" name="Google Shape;342;p40"/>
            <p:cNvSpPr txBox="1"/>
            <p:nvPr/>
          </p:nvSpPr>
          <p:spPr>
            <a:xfrm>
              <a:off x="515340" y="167371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Imagery Example Identification Exercise</a:t>
              </a:r>
              <a:endParaRPr i="1" sz="1100">
                <a:solidFill>
                  <a:schemeClr val="lt1"/>
                </a:solidFill>
                <a:latin typeface="Proxima Nova"/>
                <a:ea typeface="Proxima Nova"/>
                <a:cs typeface="Proxima Nova"/>
                <a:sym typeface="Proxima Nova"/>
              </a:endParaRPr>
            </a:p>
          </p:txBody>
        </p:sp>
        <p:sp>
          <p:nvSpPr>
            <p:cNvPr id="343" name="Google Shape;343;p40"/>
            <p:cNvSpPr/>
            <p:nvPr/>
          </p:nvSpPr>
          <p:spPr>
            <a:xfrm>
              <a:off x="0" y="223144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4" name="Google Shape;344;p40"/>
            <p:cNvSpPr/>
            <p:nvPr/>
          </p:nvSpPr>
          <p:spPr>
            <a:xfrm>
              <a:off x="134970" y="233183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5" name="Google Shape;345;p40"/>
            <p:cNvSpPr/>
            <p:nvPr/>
          </p:nvSpPr>
          <p:spPr>
            <a:xfrm>
              <a:off x="515340" y="223144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6" name="Google Shape;346;p40"/>
            <p:cNvSpPr txBox="1"/>
            <p:nvPr/>
          </p:nvSpPr>
          <p:spPr>
            <a:xfrm>
              <a:off x="515340" y="223144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Close Read Excerpts of ‘August 1619: poem’ by Clint Smith and ‘The Geese’ and ‘The Baddest’ for Imagery</a:t>
              </a:r>
              <a:endParaRPr i="1" sz="1100">
                <a:solidFill>
                  <a:schemeClr val="lt1"/>
                </a:solidFill>
                <a:latin typeface="Proxima Nova"/>
                <a:ea typeface="Proxima Nova"/>
                <a:cs typeface="Proxima Nova"/>
                <a:sym typeface="Proxima Nova"/>
              </a:endParaRPr>
            </a:p>
          </p:txBody>
        </p:sp>
        <p:sp>
          <p:nvSpPr>
            <p:cNvPr id="347" name="Google Shape;347;p40"/>
            <p:cNvSpPr/>
            <p:nvPr/>
          </p:nvSpPr>
          <p:spPr>
            <a:xfrm>
              <a:off x="0" y="2789169"/>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8" name="Google Shape;348;p40"/>
            <p:cNvSpPr/>
            <p:nvPr/>
          </p:nvSpPr>
          <p:spPr>
            <a:xfrm>
              <a:off x="134970" y="2889560"/>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9" name="Google Shape;349;p40"/>
            <p:cNvSpPr/>
            <p:nvPr/>
          </p:nvSpPr>
          <p:spPr>
            <a:xfrm>
              <a:off x="515340" y="2789169"/>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50" name="Google Shape;350;p40"/>
            <p:cNvSpPr txBox="1"/>
            <p:nvPr/>
          </p:nvSpPr>
          <p:spPr>
            <a:xfrm>
              <a:off x="515340" y="2789169"/>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Discussion of Common PEAL Mistakes</a:t>
              </a:r>
              <a:endParaRPr sz="1100">
                <a:solidFill>
                  <a:schemeClr val="lt1"/>
                </a:solidFill>
                <a:latin typeface="Proxima Nova"/>
                <a:ea typeface="Proxima Nova"/>
                <a:cs typeface="Proxima Nova"/>
                <a:sym typeface="Proxima Nova"/>
              </a:endParaRPr>
            </a:p>
          </p:txBody>
        </p:sp>
      </p:grpSp>
      <p:sp>
        <p:nvSpPr>
          <p:cNvPr id="351" name="Google Shape;351;p40"/>
          <p:cNvSpPr txBox="1"/>
          <p:nvPr/>
        </p:nvSpPr>
        <p:spPr>
          <a:xfrm>
            <a:off x="0" y="-27525"/>
            <a:ext cx="9144000" cy="2934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rgbClr val="000000"/>
              </a:buClr>
              <a:buSzPts val="770"/>
              <a:buFont typeface="Arial"/>
              <a:buNone/>
            </a:pPr>
            <a:r>
              <a:rPr lang="en" sz="1200">
                <a:solidFill>
                  <a:srgbClr val="0000FF"/>
                </a:solidFill>
                <a:latin typeface="Proxima Nova"/>
                <a:ea typeface="Proxima Nova"/>
                <a:cs typeface="Proxima Nova"/>
                <a:sym typeface="Proxima Nova"/>
              </a:rPr>
              <a:t>Government policy </a:t>
            </a:r>
            <a:r>
              <a:rPr lang="en" sz="1200">
                <a:solidFill>
                  <a:srgbClr val="980000"/>
                </a:solidFill>
                <a:latin typeface="Proxima Nova"/>
                <a:ea typeface="Proxima Nova"/>
                <a:cs typeface="Proxima Nova"/>
                <a:sym typeface="Proxima Nova"/>
              </a:rPr>
              <a:t>directly and indirectly impacts communities and individuals,</a:t>
            </a:r>
            <a:r>
              <a:rPr lang="en" sz="1200">
                <a:solidFill>
                  <a:schemeClr val="accent3"/>
                </a:solidFill>
                <a:latin typeface="Proxima Nova"/>
                <a:ea typeface="Proxima Nova"/>
                <a:cs typeface="Proxima Nova"/>
                <a:sym typeface="Proxima Nova"/>
              </a:rPr>
              <a:t> </a:t>
            </a:r>
            <a:r>
              <a:rPr lang="en" sz="1200">
                <a:solidFill>
                  <a:srgbClr val="38761D"/>
                </a:solidFill>
                <a:latin typeface="Proxima Nova"/>
                <a:ea typeface="Proxima Nova"/>
                <a:cs typeface="Proxima Nova"/>
                <a:sym typeface="Proxima Nova"/>
              </a:rPr>
              <a:t>which can be discovered through personal narrative.</a:t>
            </a:r>
            <a:endParaRPr sz="1200">
              <a:solidFill>
                <a:srgbClr val="38761D"/>
              </a:solidFill>
              <a:latin typeface="Proxima Nova"/>
              <a:ea typeface="Proxima Nova"/>
              <a:cs typeface="Proxima Nova"/>
              <a:sym typeface="Proxima Nova"/>
            </a:endParaRPr>
          </a:p>
          <a:p>
            <a:pPr indent="0" lvl="0" marL="0" rtl="0" algn="ctr">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
        <p:nvSpPr>
          <p:cNvPr id="352" name="Google Shape;352;p40"/>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353" name="Google Shape;353;p40"/>
          <p:cNvSpPr/>
          <p:nvPr/>
        </p:nvSpPr>
        <p:spPr>
          <a:xfrm>
            <a:off x="620888" y="4024165"/>
            <a:ext cx="8037000" cy="3858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54" name="Google Shape;354;p40"/>
          <p:cNvSpPr/>
          <p:nvPr/>
        </p:nvSpPr>
        <p:spPr>
          <a:xfrm>
            <a:off x="620888" y="4515640"/>
            <a:ext cx="8037000" cy="3858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55" name="Google Shape;355;p40"/>
          <p:cNvSpPr/>
          <p:nvPr/>
        </p:nvSpPr>
        <p:spPr>
          <a:xfrm>
            <a:off x="751725" y="4111025"/>
            <a:ext cx="184200" cy="2121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56" name="Google Shape;356;p40"/>
          <p:cNvSpPr/>
          <p:nvPr/>
        </p:nvSpPr>
        <p:spPr>
          <a:xfrm>
            <a:off x="750070" y="4602498"/>
            <a:ext cx="187500" cy="2121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57" name="Google Shape;357;p40"/>
          <p:cNvSpPr txBox="1"/>
          <p:nvPr/>
        </p:nvSpPr>
        <p:spPr>
          <a:xfrm>
            <a:off x="1058037" y="4024178"/>
            <a:ext cx="7643100" cy="3858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Write Practice PEAL Paragraph</a:t>
            </a:r>
            <a:endParaRPr sz="1100">
              <a:solidFill>
                <a:schemeClr val="lt1"/>
              </a:solidFill>
              <a:latin typeface="Proxima Nova"/>
              <a:ea typeface="Proxima Nova"/>
              <a:cs typeface="Proxima Nova"/>
              <a:sym typeface="Proxima Nova"/>
            </a:endParaRPr>
          </a:p>
        </p:txBody>
      </p:sp>
      <p:sp>
        <p:nvSpPr>
          <p:cNvPr id="358" name="Google Shape;358;p40"/>
          <p:cNvSpPr txBox="1"/>
          <p:nvPr/>
        </p:nvSpPr>
        <p:spPr>
          <a:xfrm>
            <a:off x="1058037" y="4515653"/>
            <a:ext cx="7643100" cy="3858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Review Practice PEAL </a:t>
            </a:r>
            <a:r>
              <a:rPr lang="en" sz="1200">
                <a:solidFill>
                  <a:schemeClr val="lt1"/>
                </a:solidFill>
                <a:latin typeface="Proxima Nova"/>
                <a:ea typeface="Proxima Nova"/>
                <a:cs typeface="Proxima Nova"/>
                <a:sym typeface="Proxima Nova"/>
              </a:rPr>
              <a:t>Paragraph</a:t>
            </a:r>
            <a:endParaRPr sz="1100">
              <a:solidFill>
                <a:schemeClr val="lt1"/>
              </a:solidFill>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62" name="Shape 362"/>
        <p:cNvGrpSpPr/>
        <p:nvPr/>
      </p:nvGrpSpPr>
      <p:grpSpPr>
        <a:xfrm>
          <a:off x="0" y="0"/>
          <a:ext cx="0" cy="0"/>
          <a:chOff x="0" y="0"/>
          <a:chExt cx="0" cy="0"/>
        </a:xfrm>
      </p:grpSpPr>
      <p:sp>
        <p:nvSpPr>
          <p:cNvPr id="363" name="Google Shape;363;p41"/>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364" name="Google Shape;364;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65" name="Google Shape;365;p41"/>
          <p:cNvSpPr txBox="1"/>
          <p:nvPr/>
        </p:nvSpPr>
        <p:spPr>
          <a:xfrm>
            <a:off x="2098450" y="593950"/>
            <a:ext cx="4783200" cy="18471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latin typeface="Proxima Nova"/>
                <a:ea typeface="Proxima Nova"/>
                <a:cs typeface="Proxima Nova"/>
                <a:sym typeface="Proxima Nova"/>
              </a:rPr>
              <a:t>Focus Activity: Freewrite</a:t>
            </a:r>
            <a:endParaRPr sz="1800" u="sng">
              <a:latin typeface="Proxima Nova"/>
              <a:ea typeface="Proxima Nova"/>
              <a:cs typeface="Proxima Nova"/>
              <a:sym typeface="Proxima Nova"/>
            </a:endParaRPr>
          </a:p>
          <a:p>
            <a:pPr indent="0" lvl="0" marL="0" rtl="0" algn="l">
              <a:spcBef>
                <a:spcPts val="0"/>
              </a:spcBef>
              <a:spcAft>
                <a:spcPts val="0"/>
              </a:spcAft>
              <a:buNone/>
            </a:pPr>
            <a:r>
              <a:rPr lang="en" sz="1800">
                <a:latin typeface="Proxima Nova"/>
                <a:ea typeface="Proxima Nova"/>
                <a:cs typeface="Proxima Nova"/>
                <a:sym typeface="Proxima Nova"/>
              </a:rPr>
              <a:t>A </a:t>
            </a:r>
            <a:r>
              <a:rPr b="1" lang="en" sz="1800">
                <a:latin typeface="Proxima Nova"/>
                <a:ea typeface="Proxima Nova"/>
                <a:cs typeface="Proxima Nova"/>
                <a:sym typeface="Proxima Nova"/>
              </a:rPr>
              <a:t>free write </a:t>
            </a:r>
            <a:r>
              <a:rPr lang="en" sz="1800">
                <a:latin typeface="Proxima Nova"/>
                <a:ea typeface="Proxima Nova"/>
                <a:cs typeface="Proxima Nova"/>
                <a:sym typeface="Proxima Nova"/>
              </a:rPr>
              <a:t>is a sustained writing period where the writer </a:t>
            </a:r>
            <a:r>
              <a:rPr b="1" lang="en" sz="1800">
                <a:latin typeface="Proxima Nova"/>
                <a:ea typeface="Proxima Nova"/>
                <a:cs typeface="Proxima Nova"/>
                <a:sym typeface="Proxima Nova"/>
              </a:rPr>
              <a:t>does not censor themselves. </a:t>
            </a:r>
            <a:r>
              <a:rPr lang="en" sz="1800">
                <a:latin typeface="Proxima Nova"/>
                <a:ea typeface="Proxima Nova"/>
                <a:cs typeface="Proxima Nova"/>
                <a:sym typeface="Proxima Nova"/>
              </a:rPr>
              <a:t>Anywhere your mind goes is fine!  Start by reading the prompt, and then just WRITE!</a:t>
            </a:r>
            <a:endParaRPr sz="1800">
              <a:latin typeface="Proxima Nova"/>
              <a:ea typeface="Proxima Nova"/>
              <a:cs typeface="Proxima Nova"/>
              <a:sym typeface="Proxima Nova"/>
            </a:endParaRPr>
          </a:p>
        </p:txBody>
      </p:sp>
      <p:pic>
        <p:nvPicPr>
          <p:cNvPr id="366" name="Google Shape;366;p41"/>
          <p:cNvPicPr preferRelativeResize="0"/>
          <p:nvPr/>
        </p:nvPicPr>
        <p:blipFill>
          <a:blip r:embed="rId3">
            <a:alphaModFix/>
          </a:blip>
          <a:stretch>
            <a:fillRect/>
          </a:stretch>
        </p:blipFill>
        <p:spPr>
          <a:xfrm>
            <a:off x="1428596" y="2631998"/>
            <a:ext cx="6006076" cy="18753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Open invitation to share any final reflections from last class.</a:t>
            </a:r>
            <a:endParaRPr/>
          </a:p>
        </p:txBody>
      </p:sp>
      <p:sp>
        <p:nvSpPr>
          <p:cNvPr id="372" name="Google Shape;372;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Do Baldwin’s questions still apply?  He did ask them 50 years ago, after all.  If you do not feel these questions still apply, then explain how you believe society has changed since 1971.</a:t>
            </a:r>
            <a:endParaRPr/>
          </a:p>
          <a:p>
            <a:pPr indent="-342900" lvl="0" marL="457200" rtl="0" algn="l">
              <a:spcBef>
                <a:spcPts val="1200"/>
              </a:spcBef>
              <a:spcAft>
                <a:spcPts val="0"/>
              </a:spcAft>
              <a:buSzPts val="1800"/>
              <a:buChar char="-"/>
            </a:pPr>
            <a:r>
              <a:rPr lang="en"/>
              <a:t>Are you part of what society is “wasting” by not respecting you or valuing you enough?  </a:t>
            </a:r>
            <a:endParaRPr/>
          </a:p>
          <a:p>
            <a:pPr indent="-342900" lvl="0" marL="457200" rtl="0" algn="l">
              <a:spcBef>
                <a:spcPts val="0"/>
              </a:spcBef>
              <a:spcAft>
                <a:spcPts val="0"/>
              </a:spcAft>
              <a:buSzPts val="1800"/>
              <a:buChar char="-"/>
            </a:pPr>
            <a:r>
              <a:rPr lang="en"/>
              <a:t>Do you have a history?  </a:t>
            </a:r>
            <a:endParaRPr/>
          </a:p>
          <a:p>
            <a:pPr indent="-342900" lvl="0" marL="457200" rtl="0" algn="l">
              <a:spcBef>
                <a:spcPts val="0"/>
              </a:spcBef>
              <a:spcAft>
                <a:spcPts val="0"/>
              </a:spcAft>
              <a:buSzPts val="1800"/>
              <a:buChar char="-"/>
            </a:pPr>
            <a:r>
              <a:rPr lang="en"/>
              <a:t>What is your personal and social history?  </a:t>
            </a:r>
            <a:endParaRPr/>
          </a:p>
          <a:p>
            <a:pPr indent="-342900" lvl="0" marL="457200" rtl="0" algn="l">
              <a:spcBef>
                <a:spcPts val="0"/>
              </a:spcBef>
              <a:spcAft>
                <a:spcPts val="0"/>
              </a:spcAft>
              <a:buSzPts val="1800"/>
              <a:buChar char="-"/>
            </a:pPr>
            <a:r>
              <a:rPr lang="en"/>
              <a:t>How does that history impact your sense of value in the world? How can you change the way you tell your story?</a:t>
            </a:r>
            <a:endParaRPr/>
          </a:p>
          <a:p>
            <a:pPr indent="-342900" lvl="0" marL="457200" rtl="0" algn="l">
              <a:spcBef>
                <a:spcPts val="0"/>
              </a:spcBef>
              <a:spcAft>
                <a:spcPts val="0"/>
              </a:spcAft>
              <a:buSzPts val="1800"/>
              <a:buChar char="-"/>
            </a:pPr>
            <a:r>
              <a:rPr lang="en"/>
              <a:t>What should we do about the children? </a:t>
            </a:r>
            <a:endParaRPr/>
          </a:p>
        </p:txBody>
      </p:sp>
      <p:sp>
        <p:nvSpPr>
          <p:cNvPr id="373" name="Google Shape;373;p42"/>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374" name="Google Shape;374;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6"/>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600"/>
              <a:t>Lesson 5</a:t>
            </a:r>
            <a:endParaRPr sz="5600"/>
          </a:p>
        </p:txBody>
      </p:sp>
      <p:sp>
        <p:nvSpPr>
          <p:cNvPr id="102" name="Google Shape;102;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3"/>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Imagery Notes (Imagery is our vocab word instead of WOD)</a:t>
            </a:r>
            <a:endParaRPr/>
          </a:p>
        </p:txBody>
      </p:sp>
      <p:sp>
        <p:nvSpPr>
          <p:cNvPr id="380" name="Google Shape;380;p43"/>
          <p:cNvSpPr txBox="1"/>
          <p:nvPr>
            <p:ph idx="1" type="body"/>
          </p:nvPr>
        </p:nvSpPr>
        <p:spPr>
          <a:xfrm>
            <a:off x="311700" y="560525"/>
            <a:ext cx="6536100" cy="449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Figurative language that invites the reader to immerse themselves in a sensory experience with the speaker.</a:t>
            </a:r>
            <a:endParaRPr/>
          </a:p>
          <a:p>
            <a:pPr indent="-317500" lvl="0" marL="457200" rtl="0" algn="l">
              <a:spcBef>
                <a:spcPts val="1200"/>
              </a:spcBef>
              <a:spcAft>
                <a:spcPts val="0"/>
              </a:spcAft>
              <a:buSzPts val="1400"/>
              <a:buAutoNum type="romanUcPeriod"/>
            </a:pPr>
            <a:r>
              <a:rPr lang="en"/>
              <a:t>Organic imagery: internal experience or feeling</a:t>
            </a:r>
            <a:endParaRPr/>
          </a:p>
          <a:p>
            <a:pPr indent="-304800" lvl="1" marL="914400" rtl="0" algn="l">
              <a:spcBef>
                <a:spcPts val="0"/>
              </a:spcBef>
              <a:spcAft>
                <a:spcPts val="0"/>
              </a:spcAft>
              <a:buSzPts val="1200"/>
              <a:buAutoNum type="alphaUcPeriod"/>
            </a:pPr>
            <a:r>
              <a:rPr lang="en"/>
              <a:t>“my heart dropped into my stomach”</a:t>
            </a:r>
            <a:endParaRPr/>
          </a:p>
          <a:p>
            <a:pPr indent="-317500" lvl="0" marL="457200" rtl="0" algn="l">
              <a:spcBef>
                <a:spcPts val="0"/>
              </a:spcBef>
              <a:spcAft>
                <a:spcPts val="0"/>
              </a:spcAft>
              <a:buSzPts val="1400"/>
              <a:buAutoNum type="romanUcPeriod"/>
            </a:pPr>
            <a:r>
              <a:rPr lang="en"/>
              <a:t>Kinesthetic imagery: movement</a:t>
            </a:r>
            <a:endParaRPr/>
          </a:p>
          <a:p>
            <a:pPr indent="-304800" lvl="1" marL="914400" rtl="0" algn="l">
              <a:spcBef>
                <a:spcPts val="0"/>
              </a:spcBef>
              <a:spcAft>
                <a:spcPts val="0"/>
              </a:spcAft>
              <a:buSzPts val="1200"/>
              <a:buAutoNum type="alphaUcPeriod"/>
            </a:pPr>
            <a:r>
              <a:rPr lang="en"/>
              <a:t>“The birds flapped their wings in excitement, the promise of food so close. They sprung out of the tree, one by one, soaring through the branches and swooping down low to the pile of berries beneath the tree.” </a:t>
            </a:r>
            <a:endParaRPr/>
          </a:p>
          <a:p>
            <a:pPr indent="-317500" lvl="0" marL="457200" rtl="0" algn="l">
              <a:spcBef>
                <a:spcPts val="0"/>
              </a:spcBef>
              <a:spcAft>
                <a:spcPts val="0"/>
              </a:spcAft>
              <a:buSzPts val="1400"/>
              <a:buAutoNum type="romanUcPeriod"/>
            </a:pPr>
            <a:r>
              <a:rPr lang="en"/>
              <a:t>Visual imagery: sight</a:t>
            </a:r>
            <a:endParaRPr/>
          </a:p>
          <a:p>
            <a:pPr indent="-304800" lvl="1" marL="914400" rtl="0" algn="l">
              <a:spcBef>
                <a:spcPts val="0"/>
              </a:spcBef>
              <a:spcAft>
                <a:spcPts val="0"/>
              </a:spcAft>
              <a:buSzPts val="1200"/>
              <a:buAutoNum type="alphaUcPeriod"/>
            </a:pPr>
            <a:r>
              <a:rPr lang="en"/>
              <a:t>“The deep blue hues of twilight were reflected in the still water.”</a:t>
            </a:r>
            <a:endParaRPr/>
          </a:p>
          <a:p>
            <a:pPr indent="-317500" lvl="0" marL="457200" rtl="0" algn="l">
              <a:spcBef>
                <a:spcPts val="0"/>
              </a:spcBef>
              <a:spcAft>
                <a:spcPts val="0"/>
              </a:spcAft>
              <a:buSzPts val="1400"/>
              <a:buAutoNum type="romanUcPeriod"/>
            </a:pPr>
            <a:r>
              <a:rPr lang="en"/>
              <a:t>Tactile imagery: touch</a:t>
            </a:r>
            <a:endParaRPr/>
          </a:p>
          <a:p>
            <a:pPr indent="-304800" lvl="1" marL="914400" rtl="0" algn="l">
              <a:spcBef>
                <a:spcPts val="0"/>
              </a:spcBef>
              <a:spcAft>
                <a:spcPts val="0"/>
              </a:spcAft>
              <a:buSzPts val="1200"/>
              <a:buAutoNum type="alphaUcPeriod"/>
            </a:pPr>
            <a:r>
              <a:rPr lang="en"/>
              <a:t>“Sarah placed her bare hand on the cold snow. It was wet at first, then the frigid cold set in like a thousand needles, all pricking her palm at once.”</a:t>
            </a:r>
            <a:endParaRPr/>
          </a:p>
          <a:p>
            <a:pPr indent="-317500" lvl="0" marL="457200" rtl="0" algn="l">
              <a:spcBef>
                <a:spcPts val="0"/>
              </a:spcBef>
              <a:spcAft>
                <a:spcPts val="0"/>
              </a:spcAft>
              <a:buSzPts val="1400"/>
              <a:buAutoNum type="romanUcPeriod"/>
            </a:pPr>
            <a:r>
              <a:rPr lang="en"/>
              <a:t>Gustatory imagery: taste</a:t>
            </a:r>
            <a:endParaRPr/>
          </a:p>
          <a:p>
            <a:pPr indent="-304800" lvl="1" marL="914400" rtl="0" algn="l">
              <a:spcBef>
                <a:spcPts val="0"/>
              </a:spcBef>
              <a:spcAft>
                <a:spcPts val="0"/>
              </a:spcAft>
              <a:buSzPts val="1200"/>
              <a:buAutoNum type="alphaUcPeriod"/>
            </a:pPr>
            <a:r>
              <a:rPr lang="en"/>
              <a:t>“The rich, sweet, sugary taste of chocolate ran over his taste buds as he chewed and swallowed the whole cupcake in less than ten seconds.”</a:t>
            </a:r>
            <a:endParaRPr/>
          </a:p>
          <a:p>
            <a:pPr indent="-317500" lvl="0" marL="457200" rtl="0" algn="l">
              <a:spcBef>
                <a:spcPts val="0"/>
              </a:spcBef>
              <a:spcAft>
                <a:spcPts val="0"/>
              </a:spcAft>
              <a:buSzPts val="1400"/>
              <a:buAutoNum type="romanUcPeriod"/>
            </a:pPr>
            <a:r>
              <a:rPr lang="en"/>
              <a:t>Auditory imagery: sound</a:t>
            </a:r>
            <a:endParaRPr/>
          </a:p>
          <a:p>
            <a:pPr indent="-304800" lvl="1" marL="914400" rtl="0" algn="l">
              <a:spcBef>
                <a:spcPts val="0"/>
              </a:spcBef>
              <a:spcAft>
                <a:spcPts val="0"/>
              </a:spcAft>
              <a:buSzPts val="1200"/>
              <a:buAutoNum type="alphaUcPeriod"/>
            </a:pPr>
            <a:r>
              <a:rPr lang="en"/>
              <a:t>“The rooster crowed at early dawn; the clang of pots and pans signaled that breakfast was almost ready.”</a:t>
            </a:r>
            <a:endParaRPr/>
          </a:p>
          <a:p>
            <a:pPr indent="-317500" lvl="0" marL="457200" rtl="0" algn="l">
              <a:spcBef>
                <a:spcPts val="0"/>
              </a:spcBef>
              <a:spcAft>
                <a:spcPts val="0"/>
              </a:spcAft>
              <a:buSzPts val="1400"/>
              <a:buAutoNum type="romanUcPeriod"/>
            </a:pPr>
            <a:r>
              <a:rPr lang="en"/>
              <a:t>Olfactory imagery: smell</a:t>
            </a:r>
            <a:endParaRPr/>
          </a:p>
          <a:p>
            <a:pPr indent="-304800" lvl="1" marL="914400" rtl="0" algn="l">
              <a:spcBef>
                <a:spcPts val="0"/>
              </a:spcBef>
              <a:spcAft>
                <a:spcPts val="0"/>
              </a:spcAft>
              <a:buSzPts val="1200"/>
              <a:buAutoNum type="alphaUcPeriod"/>
            </a:pPr>
            <a:r>
              <a:rPr lang="en"/>
              <a:t>“The sweet scent of maple wafted through the room, causing Stephanie to stop what she was doing and sniff the air.”</a:t>
            </a:r>
            <a:endParaRPr/>
          </a:p>
        </p:txBody>
      </p:sp>
      <p:sp>
        <p:nvSpPr>
          <p:cNvPr id="381" name="Google Shape;381;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82" name="Google Shape;382;p43"/>
          <p:cNvSpPr txBox="1"/>
          <p:nvPr>
            <p:ph idx="2" type="body"/>
          </p:nvPr>
        </p:nvSpPr>
        <p:spPr>
          <a:xfrm>
            <a:off x="6847775" y="889525"/>
            <a:ext cx="1984500" cy="3623400"/>
          </a:xfrm>
          <a:prstGeom prst="rect">
            <a:avLst/>
          </a:prstGeom>
          <a:solidFill>
            <a:schemeClr val="accent6"/>
          </a:solidFill>
          <a:ln cap="flat" cmpd="sng" w="28575">
            <a:solidFill>
              <a:srgbClr val="000000"/>
            </a:solidFill>
            <a:prstDash val="dashDot"/>
            <a:round/>
            <a:headEnd len="sm" w="sm" type="none"/>
            <a:tailEnd len="sm" w="sm" type="none"/>
          </a:ln>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a:t>Steps:</a:t>
            </a:r>
            <a:endParaRPr/>
          </a:p>
          <a:p>
            <a:pPr indent="-304165" lvl="0" marL="457200" rtl="0" algn="l">
              <a:spcBef>
                <a:spcPts val="1200"/>
              </a:spcBef>
              <a:spcAft>
                <a:spcPts val="0"/>
              </a:spcAft>
              <a:buSzPct val="100000"/>
              <a:buAutoNum type="arabicPeriod"/>
            </a:pPr>
            <a:r>
              <a:rPr lang="en"/>
              <a:t>Identify the imagery.</a:t>
            </a:r>
            <a:endParaRPr/>
          </a:p>
          <a:p>
            <a:pPr indent="-304165" lvl="0" marL="457200" rtl="0" algn="l">
              <a:spcBef>
                <a:spcPts val="0"/>
              </a:spcBef>
              <a:spcAft>
                <a:spcPts val="0"/>
              </a:spcAft>
              <a:buSzPct val="100000"/>
              <a:buAutoNum type="arabicPeriod"/>
            </a:pPr>
            <a:r>
              <a:rPr lang="en"/>
              <a:t>Which type of imagery is it and </a:t>
            </a:r>
            <a:r>
              <a:rPr b="1" lang="en"/>
              <a:t>why</a:t>
            </a:r>
            <a:r>
              <a:rPr lang="en"/>
              <a:t>?</a:t>
            </a:r>
            <a:endParaRPr/>
          </a:p>
          <a:p>
            <a:pPr indent="-304165" lvl="0" marL="457200" rtl="0" algn="l">
              <a:spcBef>
                <a:spcPts val="0"/>
              </a:spcBef>
              <a:spcAft>
                <a:spcPts val="0"/>
              </a:spcAft>
              <a:buSzPct val="100000"/>
              <a:buAutoNum type="arabicPeriod"/>
            </a:pPr>
            <a:r>
              <a:rPr lang="en"/>
              <a:t>Which </a:t>
            </a:r>
            <a:r>
              <a:rPr b="1" lang="en"/>
              <a:t>specific words </a:t>
            </a:r>
            <a:r>
              <a:rPr lang="en"/>
              <a:t>make this imagery?</a:t>
            </a:r>
            <a:endParaRPr/>
          </a:p>
          <a:p>
            <a:pPr indent="-304165" lvl="0" marL="457200" rtl="0" algn="l">
              <a:spcBef>
                <a:spcPts val="0"/>
              </a:spcBef>
              <a:spcAft>
                <a:spcPts val="0"/>
              </a:spcAft>
              <a:buSzPct val="100000"/>
              <a:buAutoNum type="arabicPeriod"/>
            </a:pPr>
            <a:r>
              <a:rPr lang="en"/>
              <a:t>How does the imagery </a:t>
            </a:r>
            <a:r>
              <a:rPr b="1" lang="en"/>
              <a:t>work</a:t>
            </a:r>
            <a:r>
              <a:rPr lang="en"/>
              <a:t> to make meaning?  What do you know or learn from it?</a:t>
            </a:r>
            <a:endParaRPr/>
          </a:p>
          <a:p>
            <a:pPr indent="-304165" lvl="0" marL="457200" rtl="0" algn="l">
              <a:spcBef>
                <a:spcPts val="0"/>
              </a:spcBef>
              <a:spcAft>
                <a:spcPts val="0"/>
              </a:spcAft>
              <a:buSzPct val="100000"/>
              <a:buAutoNum type="arabicPeriod"/>
            </a:pPr>
            <a:r>
              <a:rPr b="1" lang="en"/>
              <a:t>Why </a:t>
            </a:r>
            <a:r>
              <a:rPr lang="en"/>
              <a:t>is it there?  Does it </a:t>
            </a:r>
            <a:r>
              <a:rPr b="1" lang="en"/>
              <a:t>characterize</a:t>
            </a:r>
            <a:r>
              <a:rPr lang="en"/>
              <a:t>?  Does it push the conflict?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6" name="Shape 386"/>
        <p:cNvGrpSpPr/>
        <p:nvPr/>
      </p:nvGrpSpPr>
      <p:grpSpPr>
        <a:xfrm>
          <a:off x="0" y="0"/>
          <a:ext cx="0" cy="0"/>
          <a:chOff x="0" y="0"/>
          <a:chExt cx="0" cy="0"/>
        </a:xfrm>
      </p:grpSpPr>
      <p:sp>
        <p:nvSpPr>
          <p:cNvPr id="387" name="Google Shape;387;p44"/>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Which type of imagery is which? Identify the examples.</a:t>
            </a:r>
            <a:endParaRPr/>
          </a:p>
        </p:txBody>
      </p:sp>
      <p:graphicFrame>
        <p:nvGraphicFramePr>
          <p:cNvPr id="388" name="Google Shape;388;p44"/>
          <p:cNvGraphicFramePr/>
          <p:nvPr/>
        </p:nvGraphicFramePr>
        <p:xfrm>
          <a:off x="0" y="868338"/>
          <a:ext cx="3000000" cy="3000000"/>
        </p:xfrm>
        <a:graphic>
          <a:graphicData uri="http://schemas.openxmlformats.org/drawingml/2006/table">
            <a:tbl>
              <a:tblPr>
                <a:noFill/>
                <a:tableStyleId>{1E14FBEB-30A6-47F8-B23B-9AD478AFA621}</a:tableStyleId>
              </a:tblPr>
              <a:tblGrid>
                <a:gridCol w="7515825"/>
                <a:gridCol w="1628175"/>
              </a:tblGrid>
              <a:tr h="396200">
                <a:tc>
                  <a:txBody>
                    <a:bodyPr/>
                    <a:lstStyle/>
                    <a:p>
                      <a:pPr indent="0" lvl="0" marL="0" rtl="0" algn="l">
                        <a:spcBef>
                          <a:spcPts val="0"/>
                        </a:spcBef>
                        <a:spcAft>
                          <a:spcPts val="0"/>
                        </a:spcAft>
                        <a:buNone/>
                      </a:pPr>
                      <a:r>
                        <a:rPr b="1" lang="en"/>
                        <a:t>Example</a:t>
                      </a:r>
                      <a:endParaRPr b="1"/>
                    </a:p>
                  </a:txBody>
                  <a:tcPr marT="91425" marB="91425" marR="91425" marL="91425"/>
                </a:tc>
                <a:tc>
                  <a:txBody>
                    <a:bodyPr/>
                    <a:lstStyle/>
                    <a:p>
                      <a:pPr indent="0" lvl="0" marL="0" rtl="0" algn="l">
                        <a:spcBef>
                          <a:spcPts val="0"/>
                        </a:spcBef>
                        <a:spcAft>
                          <a:spcPts val="0"/>
                        </a:spcAft>
                        <a:buNone/>
                      </a:pPr>
                      <a:r>
                        <a:rPr b="1" lang="en"/>
                        <a:t>Type of Imagery</a:t>
                      </a:r>
                      <a:endParaRPr b="1"/>
                    </a:p>
                  </a:txBody>
                  <a:tcPr marT="91425" marB="91425" marR="91425" marL="91425"/>
                </a:tc>
              </a:tr>
              <a:tr h="405475">
                <a:tc>
                  <a:txBody>
                    <a:bodyPr/>
                    <a:lstStyle/>
                    <a:p>
                      <a:pPr indent="0" lvl="0" marL="0" rtl="0" algn="l">
                        <a:spcBef>
                          <a:spcPts val="0"/>
                        </a:spcBef>
                        <a:spcAft>
                          <a:spcPts val="0"/>
                        </a:spcAft>
                        <a:buNone/>
                      </a:pPr>
                      <a:r>
                        <a:rPr lang="en"/>
                        <a:t>“The deep blue hues of twilight were reflected in the still water.”</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699525">
                <a:tc>
                  <a:txBody>
                    <a:bodyPr/>
                    <a:lstStyle/>
                    <a:p>
                      <a:pPr indent="0" lvl="0" marL="0" rtl="0" algn="l">
                        <a:spcBef>
                          <a:spcPts val="0"/>
                        </a:spcBef>
                        <a:spcAft>
                          <a:spcPts val="0"/>
                        </a:spcAft>
                        <a:buNone/>
                      </a:pPr>
                      <a:r>
                        <a:rPr lang="en"/>
                        <a:t>“The rich, sweet, sugary taste of chocolate ran over his taste buds as he chewed and swallowed the whole cupcake in less than ten seconds.”</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658700">
                <a:tc>
                  <a:txBody>
                    <a:bodyPr/>
                    <a:lstStyle/>
                    <a:p>
                      <a:pPr indent="0" lvl="0" marL="0" rtl="0" algn="l">
                        <a:spcBef>
                          <a:spcPts val="0"/>
                        </a:spcBef>
                        <a:spcAft>
                          <a:spcPts val="0"/>
                        </a:spcAft>
                        <a:buNone/>
                      </a:pPr>
                      <a:r>
                        <a:rPr lang="en"/>
                        <a:t>“Sarah placed her bare hand on the cold snow. It was wet at first, then the frigid cold set in like a thousand needles, all pricking her palm at once.”</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96200">
                <a:tc>
                  <a:txBody>
                    <a:bodyPr/>
                    <a:lstStyle/>
                    <a:p>
                      <a:pPr indent="0" lvl="0" marL="0" rtl="0" algn="l">
                        <a:spcBef>
                          <a:spcPts val="0"/>
                        </a:spcBef>
                        <a:spcAft>
                          <a:spcPts val="0"/>
                        </a:spcAft>
                        <a:buNone/>
                      </a:pPr>
                      <a:r>
                        <a:rPr lang="en"/>
                        <a:t>“My heart dropped into my stomach”</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850700">
                <a:tc>
                  <a:txBody>
                    <a:bodyPr/>
                    <a:lstStyle/>
                    <a:p>
                      <a:pPr indent="0" lvl="0" marL="0" rtl="0" algn="l">
                        <a:spcBef>
                          <a:spcPts val="0"/>
                        </a:spcBef>
                        <a:spcAft>
                          <a:spcPts val="0"/>
                        </a:spcAft>
                        <a:buNone/>
                      </a:pPr>
                      <a:r>
                        <a:rPr lang="en"/>
                        <a:t>“The birds flapped their wings in excitement, the promise of food so close. They sprung out of the tree, one by one, soaring through the branches and swooping down low to the pile of berries beneath the tree.”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2" name="Shape 392"/>
        <p:cNvGrpSpPr/>
        <p:nvPr/>
      </p:nvGrpSpPr>
      <p:grpSpPr>
        <a:xfrm>
          <a:off x="0" y="0"/>
          <a:ext cx="0" cy="0"/>
          <a:chOff x="0" y="0"/>
          <a:chExt cx="0" cy="0"/>
        </a:xfrm>
      </p:grpSpPr>
      <p:sp>
        <p:nvSpPr>
          <p:cNvPr id="393" name="Google Shape;393;p45"/>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Which type of imagery is which? Identify the examples.</a:t>
            </a:r>
            <a:endParaRPr/>
          </a:p>
        </p:txBody>
      </p:sp>
      <p:graphicFrame>
        <p:nvGraphicFramePr>
          <p:cNvPr id="394" name="Google Shape;394;p45"/>
          <p:cNvGraphicFramePr/>
          <p:nvPr/>
        </p:nvGraphicFramePr>
        <p:xfrm>
          <a:off x="0" y="868338"/>
          <a:ext cx="3000000" cy="3000000"/>
        </p:xfrm>
        <a:graphic>
          <a:graphicData uri="http://schemas.openxmlformats.org/drawingml/2006/table">
            <a:tbl>
              <a:tblPr>
                <a:noFill/>
                <a:tableStyleId>{1E14FBEB-30A6-47F8-B23B-9AD478AFA621}</a:tableStyleId>
              </a:tblPr>
              <a:tblGrid>
                <a:gridCol w="7515825"/>
                <a:gridCol w="1628175"/>
              </a:tblGrid>
              <a:tr h="396200">
                <a:tc>
                  <a:txBody>
                    <a:bodyPr/>
                    <a:lstStyle/>
                    <a:p>
                      <a:pPr indent="0" lvl="0" marL="0" rtl="0" algn="l">
                        <a:spcBef>
                          <a:spcPts val="0"/>
                        </a:spcBef>
                        <a:spcAft>
                          <a:spcPts val="0"/>
                        </a:spcAft>
                        <a:buNone/>
                      </a:pPr>
                      <a:r>
                        <a:rPr b="1" lang="en"/>
                        <a:t>Example</a:t>
                      </a:r>
                      <a:endParaRPr b="1"/>
                    </a:p>
                  </a:txBody>
                  <a:tcPr marT="91425" marB="91425" marR="91425" marL="91425"/>
                </a:tc>
                <a:tc>
                  <a:txBody>
                    <a:bodyPr/>
                    <a:lstStyle/>
                    <a:p>
                      <a:pPr indent="0" lvl="0" marL="0" rtl="0" algn="l">
                        <a:spcBef>
                          <a:spcPts val="0"/>
                        </a:spcBef>
                        <a:spcAft>
                          <a:spcPts val="0"/>
                        </a:spcAft>
                        <a:buNone/>
                      </a:pPr>
                      <a:r>
                        <a:rPr b="1" lang="en"/>
                        <a:t>Type of Imagery</a:t>
                      </a:r>
                      <a:endParaRPr b="1"/>
                    </a:p>
                  </a:txBody>
                  <a:tcPr marT="91425" marB="91425" marR="91425" marL="91425"/>
                </a:tc>
              </a:tr>
              <a:tr h="1020375">
                <a:tc>
                  <a:txBody>
                    <a:bodyPr/>
                    <a:lstStyle/>
                    <a:p>
                      <a:pPr indent="0" lvl="0" marL="0" rtl="0" algn="l">
                        <a:spcBef>
                          <a:spcPts val="0"/>
                        </a:spcBef>
                        <a:spcAft>
                          <a:spcPts val="0"/>
                        </a:spcAft>
                        <a:buNone/>
                      </a:pPr>
                      <a:r>
                        <a:rPr lang="en"/>
                        <a:t> The rooster crowed at early dawn; the clang of pots and pans signaled that breakfast was almost ready.”</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850700">
                <a:tc>
                  <a:txBody>
                    <a:bodyPr/>
                    <a:lstStyle/>
                    <a:p>
                      <a:pPr indent="0" lvl="0" marL="0" rtl="0" algn="l">
                        <a:spcBef>
                          <a:spcPts val="0"/>
                        </a:spcBef>
                        <a:spcAft>
                          <a:spcPts val="0"/>
                        </a:spcAft>
                        <a:buNone/>
                      </a:pPr>
                      <a:r>
                        <a:rPr lang="en"/>
                        <a:t>“The sweet scent of maple wafted through the room, causing Stephanie to stop what she was doing and sniff the air.”</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Examine this passage from Clint Smith’s poem</a:t>
            </a:r>
            <a:endParaRPr/>
          </a:p>
        </p:txBody>
      </p:sp>
      <p:sp>
        <p:nvSpPr>
          <p:cNvPr id="400" name="Google Shape;400;p46"/>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401" name="Google Shape;401;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02" name="Google Shape;402;p46"/>
          <p:cNvSpPr txBox="1"/>
          <p:nvPr>
            <p:ph idx="1" type="body"/>
          </p:nvPr>
        </p:nvSpPr>
        <p:spPr>
          <a:xfrm>
            <a:off x="195325" y="1076275"/>
            <a:ext cx="2018400" cy="3679800"/>
          </a:xfrm>
          <a:prstGeom prst="rect">
            <a:avLst/>
          </a:prstGeom>
        </p:spPr>
        <p:txBody>
          <a:bodyPr anchorCtr="0" anchor="t" bIns="91425" lIns="91425" spcFirstLastPara="1" rIns="91425" wrap="square" tIns="91425">
            <a:normAutofit fontScale="92500" lnSpcReduction="10000"/>
          </a:bodyPr>
          <a:lstStyle/>
          <a:p>
            <a:pPr indent="-310832" lvl="0" marL="285750" rtl="0" algn="l">
              <a:spcBef>
                <a:spcPts val="0"/>
              </a:spcBef>
              <a:spcAft>
                <a:spcPts val="0"/>
              </a:spcAft>
              <a:buSzPct val="100000"/>
              <a:buAutoNum type="arabicPeriod"/>
            </a:pPr>
            <a:r>
              <a:rPr lang="en" sz="1400"/>
              <a:t>Identify the imagery.</a:t>
            </a:r>
            <a:endParaRPr sz="1400"/>
          </a:p>
          <a:p>
            <a:pPr indent="-310832" lvl="0" marL="285750" rtl="0" algn="l">
              <a:spcBef>
                <a:spcPts val="0"/>
              </a:spcBef>
              <a:spcAft>
                <a:spcPts val="0"/>
              </a:spcAft>
              <a:buSzPct val="100000"/>
              <a:buAutoNum type="arabicPeriod"/>
            </a:pPr>
            <a:r>
              <a:rPr lang="en" sz="1400"/>
              <a:t>Which type of imagery is it and </a:t>
            </a:r>
            <a:r>
              <a:rPr b="1" lang="en" sz="1400"/>
              <a:t>why</a:t>
            </a:r>
            <a:r>
              <a:rPr lang="en" sz="1400"/>
              <a:t>?</a:t>
            </a:r>
            <a:endParaRPr sz="1400"/>
          </a:p>
          <a:p>
            <a:pPr indent="-310832" lvl="0" marL="285750" rtl="0" algn="l">
              <a:spcBef>
                <a:spcPts val="0"/>
              </a:spcBef>
              <a:spcAft>
                <a:spcPts val="0"/>
              </a:spcAft>
              <a:buSzPct val="100000"/>
              <a:buAutoNum type="arabicPeriod"/>
            </a:pPr>
            <a:r>
              <a:rPr lang="en" sz="1400"/>
              <a:t>Which </a:t>
            </a:r>
            <a:r>
              <a:rPr b="1" lang="en" sz="1400"/>
              <a:t>specific words </a:t>
            </a:r>
            <a:r>
              <a:rPr lang="en" sz="1400"/>
              <a:t>make this imagery?</a:t>
            </a:r>
            <a:endParaRPr sz="1400"/>
          </a:p>
          <a:p>
            <a:pPr indent="-310832" lvl="0" marL="285750" rtl="0" algn="l">
              <a:spcBef>
                <a:spcPts val="0"/>
              </a:spcBef>
              <a:spcAft>
                <a:spcPts val="0"/>
              </a:spcAft>
              <a:buSzPct val="100000"/>
              <a:buAutoNum type="arabicPeriod"/>
            </a:pPr>
            <a:r>
              <a:rPr lang="en" sz="1400"/>
              <a:t>How does the imagery </a:t>
            </a:r>
            <a:r>
              <a:rPr b="1" lang="en" sz="1400"/>
              <a:t>work</a:t>
            </a:r>
            <a:r>
              <a:rPr lang="en" sz="1400"/>
              <a:t> to make meaning?  What do you know or learn from it?</a:t>
            </a:r>
            <a:endParaRPr sz="1400"/>
          </a:p>
          <a:p>
            <a:pPr indent="-310832" lvl="0" marL="285750" rtl="0" algn="l">
              <a:spcBef>
                <a:spcPts val="0"/>
              </a:spcBef>
              <a:spcAft>
                <a:spcPts val="0"/>
              </a:spcAft>
              <a:buSzPct val="100000"/>
              <a:buAutoNum type="arabicPeriod"/>
            </a:pPr>
            <a:r>
              <a:rPr b="1" lang="en" sz="1400"/>
              <a:t>Why </a:t>
            </a:r>
            <a:r>
              <a:rPr lang="en" sz="1400"/>
              <a:t>is it there?  Does it </a:t>
            </a:r>
            <a:r>
              <a:rPr b="1" lang="en" sz="1400"/>
              <a:t>characterize</a:t>
            </a:r>
            <a:r>
              <a:rPr lang="en" sz="1400"/>
              <a:t>?  Does it push the conflict?</a:t>
            </a:r>
            <a:endParaRPr/>
          </a:p>
        </p:txBody>
      </p:sp>
      <p:pic>
        <p:nvPicPr>
          <p:cNvPr id="403" name="Google Shape;403;p46"/>
          <p:cNvPicPr preferRelativeResize="0"/>
          <p:nvPr/>
        </p:nvPicPr>
        <p:blipFill>
          <a:blip r:embed="rId3">
            <a:alphaModFix/>
          </a:blip>
          <a:stretch>
            <a:fillRect/>
          </a:stretch>
        </p:blipFill>
        <p:spPr>
          <a:xfrm>
            <a:off x="2213725" y="1170125"/>
            <a:ext cx="3363350" cy="3280600"/>
          </a:xfrm>
          <a:prstGeom prst="rect">
            <a:avLst/>
          </a:prstGeom>
          <a:noFill/>
          <a:ln>
            <a:noFill/>
          </a:ln>
        </p:spPr>
      </p:pic>
      <p:pic>
        <p:nvPicPr>
          <p:cNvPr id="404" name="Google Shape;404;p46"/>
          <p:cNvPicPr preferRelativeResize="0"/>
          <p:nvPr/>
        </p:nvPicPr>
        <p:blipFill>
          <a:blip r:embed="rId4">
            <a:alphaModFix/>
          </a:blip>
          <a:stretch>
            <a:fillRect/>
          </a:stretch>
        </p:blipFill>
        <p:spPr>
          <a:xfrm>
            <a:off x="5650401" y="1198275"/>
            <a:ext cx="3518625" cy="3280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Examine this passage from ‘The Baddest’ </a:t>
            </a:r>
            <a:endParaRPr/>
          </a:p>
        </p:txBody>
      </p:sp>
      <p:sp>
        <p:nvSpPr>
          <p:cNvPr id="410" name="Google Shape;410;p47"/>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411" name="Google Shape;411;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12" name="Google Shape;412;p47"/>
          <p:cNvPicPr preferRelativeResize="0"/>
          <p:nvPr/>
        </p:nvPicPr>
        <p:blipFill>
          <a:blip r:embed="rId3">
            <a:alphaModFix/>
          </a:blip>
          <a:stretch>
            <a:fillRect/>
          </a:stretch>
        </p:blipFill>
        <p:spPr>
          <a:xfrm>
            <a:off x="2366100" y="1170125"/>
            <a:ext cx="6625500" cy="2798655"/>
          </a:xfrm>
          <a:prstGeom prst="rect">
            <a:avLst/>
          </a:prstGeom>
          <a:noFill/>
          <a:ln>
            <a:noFill/>
          </a:ln>
        </p:spPr>
      </p:pic>
      <p:sp>
        <p:nvSpPr>
          <p:cNvPr id="413" name="Google Shape;413;p47"/>
          <p:cNvSpPr txBox="1"/>
          <p:nvPr>
            <p:ph idx="1" type="body"/>
          </p:nvPr>
        </p:nvSpPr>
        <p:spPr>
          <a:xfrm>
            <a:off x="347725" y="1152475"/>
            <a:ext cx="2018400" cy="3679800"/>
          </a:xfrm>
          <a:prstGeom prst="rect">
            <a:avLst/>
          </a:prstGeom>
        </p:spPr>
        <p:txBody>
          <a:bodyPr anchorCtr="0" anchor="t" bIns="91425" lIns="91425" spcFirstLastPara="1" rIns="91425" wrap="square" tIns="91425">
            <a:normAutofit fontScale="92500" lnSpcReduction="10000"/>
          </a:bodyPr>
          <a:lstStyle/>
          <a:p>
            <a:pPr indent="-310832" lvl="0" marL="285750" rtl="0" algn="l">
              <a:spcBef>
                <a:spcPts val="0"/>
              </a:spcBef>
              <a:spcAft>
                <a:spcPts val="0"/>
              </a:spcAft>
              <a:buSzPct val="100000"/>
              <a:buAutoNum type="arabicPeriod"/>
            </a:pPr>
            <a:r>
              <a:rPr lang="en" sz="1400"/>
              <a:t>Identify the imagery.</a:t>
            </a:r>
            <a:endParaRPr sz="1400"/>
          </a:p>
          <a:p>
            <a:pPr indent="-310832" lvl="0" marL="285750" rtl="0" algn="l">
              <a:spcBef>
                <a:spcPts val="0"/>
              </a:spcBef>
              <a:spcAft>
                <a:spcPts val="0"/>
              </a:spcAft>
              <a:buSzPct val="100000"/>
              <a:buAutoNum type="arabicPeriod"/>
            </a:pPr>
            <a:r>
              <a:rPr lang="en" sz="1400"/>
              <a:t>Which type of imagery is it and </a:t>
            </a:r>
            <a:r>
              <a:rPr b="1" lang="en" sz="1400"/>
              <a:t>why</a:t>
            </a:r>
            <a:r>
              <a:rPr lang="en" sz="1400"/>
              <a:t>?</a:t>
            </a:r>
            <a:endParaRPr sz="1400"/>
          </a:p>
          <a:p>
            <a:pPr indent="-310832" lvl="0" marL="285750" rtl="0" algn="l">
              <a:spcBef>
                <a:spcPts val="0"/>
              </a:spcBef>
              <a:spcAft>
                <a:spcPts val="0"/>
              </a:spcAft>
              <a:buSzPct val="100000"/>
              <a:buAutoNum type="arabicPeriod"/>
            </a:pPr>
            <a:r>
              <a:rPr lang="en" sz="1400"/>
              <a:t>Which </a:t>
            </a:r>
            <a:r>
              <a:rPr b="1" lang="en" sz="1400"/>
              <a:t>specific words </a:t>
            </a:r>
            <a:r>
              <a:rPr lang="en" sz="1400"/>
              <a:t>make this imagery?</a:t>
            </a:r>
            <a:endParaRPr sz="1400"/>
          </a:p>
          <a:p>
            <a:pPr indent="-310832" lvl="0" marL="285750" rtl="0" algn="l">
              <a:spcBef>
                <a:spcPts val="0"/>
              </a:spcBef>
              <a:spcAft>
                <a:spcPts val="0"/>
              </a:spcAft>
              <a:buSzPct val="100000"/>
              <a:buAutoNum type="arabicPeriod"/>
            </a:pPr>
            <a:r>
              <a:rPr lang="en" sz="1400"/>
              <a:t>How does the imagery </a:t>
            </a:r>
            <a:r>
              <a:rPr b="1" lang="en" sz="1400"/>
              <a:t>work</a:t>
            </a:r>
            <a:r>
              <a:rPr lang="en" sz="1400"/>
              <a:t> to make meaning?  What do you know or learn from it?</a:t>
            </a:r>
            <a:endParaRPr sz="1400"/>
          </a:p>
          <a:p>
            <a:pPr indent="-310832" lvl="0" marL="285750" rtl="0" algn="l">
              <a:spcBef>
                <a:spcPts val="0"/>
              </a:spcBef>
              <a:spcAft>
                <a:spcPts val="0"/>
              </a:spcAft>
              <a:buSzPct val="100000"/>
              <a:buAutoNum type="arabicPeriod"/>
            </a:pPr>
            <a:r>
              <a:rPr b="1" lang="en" sz="1400"/>
              <a:t>Why </a:t>
            </a:r>
            <a:r>
              <a:rPr lang="en" sz="1400"/>
              <a:t>is it there?  Does it </a:t>
            </a:r>
            <a:r>
              <a:rPr b="1" lang="en" sz="1400"/>
              <a:t>characterize</a:t>
            </a:r>
            <a:r>
              <a:rPr lang="en" sz="1400"/>
              <a:t>?  Does it push the conflict?</a:t>
            </a:r>
            <a:endParaRPr/>
          </a:p>
        </p:txBody>
      </p:sp>
      <p:sp>
        <p:nvSpPr>
          <p:cNvPr id="414" name="Google Shape;414;p47"/>
          <p:cNvSpPr/>
          <p:nvPr/>
        </p:nvSpPr>
        <p:spPr>
          <a:xfrm>
            <a:off x="3210600" y="1736350"/>
            <a:ext cx="2064000" cy="213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7"/>
          <p:cNvSpPr/>
          <p:nvPr/>
        </p:nvSpPr>
        <p:spPr>
          <a:xfrm>
            <a:off x="6568600" y="1949350"/>
            <a:ext cx="2331000" cy="213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7"/>
          <p:cNvSpPr/>
          <p:nvPr/>
        </p:nvSpPr>
        <p:spPr>
          <a:xfrm>
            <a:off x="3112300" y="2232775"/>
            <a:ext cx="2429400" cy="213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7"/>
          <p:cNvSpPr/>
          <p:nvPr/>
        </p:nvSpPr>
        <p:spPr>
          <a:xfrm>
            <a:off x="3357300" y="3466300"/>
            <a:ext cx="2429400" cy="213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Examine this passage from ‘The Geese’</a:t>
            </a:r>
            <a:endParaRPr/>
          </a:p>
        </p:txBody>
      </p:sp>
      <p:sp>
        <p:nvSpPr>
          <p:cNvPr id="423" name="Google Shape;423;p48"/>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424" name="Google Shape;424;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5" name="Google Shape;425;p48"/>
          <p:cNvPicPr preferRelativeResize="0"/>
          <p:nvPr/>
        </p:nvPicPr>
        <p:blipFill>
          <a:blip r:embed="rId3">
            <a:alphaModFix/>
          </a:blip>
          <a:stretch>
            <a:fillRect/>
          </a:stretch>
        </p:blipFill>
        <p:spPr>
          <a:xfrm>
            <a:off x="2366125" y="1170125"/>
            <a:ext cx="6625475" cy="2370178"/>
          </a:xfrm>
          <a:prstGeom prst="rect">
            <a:avLst/>
          </a:prstGeom>
          <a:noFill/>
          <a:ln>
            <a:noFill/>
          </a:ln>
        </p:spPr>
      </p:pic>
      <p:sp>
        <p:nvSpPr>
          <p:cNvPr id="426" name="Google Shape;426;p48"/>
          <p:cNvSpPr txBox="1"/>
          <p:nvPr>
            <p:ph idx="1" type="body"/>
          </p:nvPr>
        </p:nvSpPr>
        <p:spPr>
          <a:xfrm>
            <a:off x="347725" y="1152475"/>
            <a:ext cx="2018400" cy="3679800"/>
          </a:xfrm>
          <a:prstGeom prst="rect">
            <a:avLst/>
          </a:prstGeom>
        </p:spPr>
        <p:txBody>
          <a:bodyPr anchorCtr="0" anchor="t" bIns="91425" lIns="91425" spcFirstLastPara="1" rIns="91425" wrap="square" tIns="91425">
            <a:normAutofit fontScale="92500" lnSpcReduction="10000"/>
          </a:bodyPr>
          <a:lstStyle/>
          <a:p>
            <a:pPr indent="-310832" lvl="0" marL="285750" rtl="0" algn="l">
              <a:spcBef>
                <a:spcPts val="0"/>
              </a:spcBef>
              <a:spcAft>
                <a:spcPts val="0"/>
              </a:spcAft>
              <a:buSzPct val="100000"/>
              <a:buAutoNum type="arabicPeriod"/>
            </a:pPr>
            <a:r>
              <a:rPr lang="en" sz="1400"/>
              <a:t>Identify the imagery.</a:t>
            </a:r>
            <a:endParaRPr sz="1400"/>
          </a:p>
          <a:p>
            <a:pPr indent="-310832" lvl="0" marL="285750" rtl="0" algn="l">
              <a:spcBef>
                <a:spcPts val="0"/>
              </a:spcBef>
              <a:spcAft>
                <a:spcPts val="0"/>
              </a:spcAft>
              <a:buSzPct val="100000"/>
              <a:buAutoNum type="arabicPeriod"/>
            </a:pPr>
            <a:r>
              <a:rPr lang="en" sz="1400"/>
              <a:t>Which type of imagery is it and </a:t>
            </a:r>
            <a:r>
              <a:rPr b="1" lang="en" sz="1400"/>
              <a:t>why</a:t>
            </a:r>
            <a:r>
              <a:rPr lang="en" sz="1400"/>
              <a:t>?</a:t>
            </a:r>
            <a:endParaRPr sz="1400"/>
          </a:p>
          <a:p>
            <a:pPr indent="-310832" lvl="0" marL="285750" rtl="0" algn="l">
              <a:spcBef>
                <a:spcPts val="0"/>
              </a:spcBef>
              <a:spcAft>
                <a:spcPts val="0"/>
              </a:spcAft>
              <a:buSzPct val="100000"/>
              <a:buAutoNum type="arabicPeriod"/>
            </a:pPr>
            <a:r>
              <a:rPr lang="en" sz="1400"/>
              <a:t>Which </a:t>
            </a:r>
            <a:r>
              <a:rPr b="1" lang="en" sz="1400"/>
              <a:t>specific words </a:t>
            </a:r>
            <a:r>
              <a:rPr lang="en" sz="1400"/>
              <a:t>make this imagery?</a:t>
            </a:r>
            <a:endParaRPr sz="1400"/>
          </a:p>
          <a:p>
            <a:pPr indent="-310832" lvl="0" marL="285750" rtl="0" algn="l">
              <a:spcBef>
                <a:spcPts val="0"/>
              </a:spcBef>
              <a:spcAft>
                <a:spcPts val="0"/>
              </a:spcAft>
              <a:buSzPct val="100000"/>
              <a:buAutoNum type="arabicPeriod"/>
            </a:pPr>
            <a:r>
              <a:rPr lang="en" sz="1400"/>
              <a:t>How does the imagery </a:t>
            </a:r>
            <a:r>
              <a:rPr b="1" lang="en" sz="1400"/>
              <a:t>work</a:t>
            </a:r>
            <a:r>
              <a:rPr lang="en" sz="1400"/>
              <a:t> to make meaning?  What do you know or learn from it?</a:t>
            </a:r>
            <a:endParaRPr sz="1400"/>
          </a:p>
          <a:p>
            <a:pPr indent="-310832" lvl="0" marL="285750" rtl="0" algn="l">
              <a:spcBef>
                <a:spcPts val="0"/>
              </a:spcBef>
              <a:spcAft>
                <a:spcPts val="0"/>
              </a:spcAft>
              <a:buSzPct val="100000"/>
              <a:buAutoNum type="arabicPeriod"/>
            </a:pPr>
            <a:r>
              <a:rPr b="1" lang="en" sz="1400"/>
              <a:t>Why </a:t>
            </a:r>
            <a:r>
              <a:rPr lang="en" sz="1400"/>
              <a:t>is it there?  Does it </a:t>
            </a:r>
            <a:r>
              <a:rPr b="1" lang="en" sz="1400"/>
              <a:t>characterize</a:t>
            </a:r>
            <a:r>
              <a:rPr lang="en" sz="1400"/>
              <a:t>?  Does it push the conflict?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Examine this passage from ‘The Geese’ </a:t>
            </a:r>
            <a:endParaRPr/>
          </a:p>
        </p:txBody>
      </p:sp>
      <p:sp>
        <p:nvSpPr>
          <p:cNvPr id="432" name="Google Shape;432;p49"/>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433" name="Google Shape;433;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34" name="Google Shape;434;p49"/>
          <p:cNvPicPr preferRelativeResize="0"/>
          <p:nvPr/>
        </p:nvPicPr>
        <p:blipFill>
          <a:blip r:embed="rId3">
            <a:alphaModFix/>
          </a:blip>
          <a:stretch>
            <a:fillRect/>
          </a:stretch>
        </p:blipFill>
        <p:spPr>
          <a:xfrm>
            <a:off x="2366125" y="1170125"/>
            <a:ext cx="6522301" cy="3340691"/>
          </a:xfrm>
          <a:prstGeom prst="rect">
            <a:avLst/>
          </a:prstGeom>
          <a:noFill/>
          <a:ln>
            <a:noFill/>
          </a:ln>
        </p:spPr>
      </p:pic>
      <p:sp>
        <p:nvSpPr>
          <p:cNvPr id="435" name="Google Shape;435;p49"/>
          <p:cNvSpPr txBox="1"/>
          <p:nvPr>
            <p:ph idx="1" type="body"/>
          </p:nvPr>
        </p:nvSpPr>
        <p:spPr>
          <a:xfrm>
            <a:off x="347725" y="1152475"/>
            <a:ext cx="2018400" cy="3679800"/>
          </a:xfrm>
          <a:prstGeom prst="rect">
            <a:avLst/>
          </a:prstGeom>
        </p:spPr>
        <p:txBody>
          <a:bodyPr anchorCtr="0" anchor="t" bIns="91425" lIns="91425" spcFirstLastPara="1" rIns="91425" wrap="square" tIns="91425">
            <a:normAutofit fontScale="92500" lnSpcReduction="10000"/>
          </a:bodyPr>
          <a:lstStyle/>
          <a:p>
            <a:pPr indent="-310832" lvl="0" marL="285750" rtl="0" algn="l">
              <a:spcBef>
                <a:spcPts val="0"/>
              </a:spcBef>
              <a:spcAft>
                <a:spcPts val="0"/>
              </a:spcAft>
              <a:buSzPct val="100000"/>
              <a:buAutoNum type="arabicPeriod"/>
            </a:pPr>
            <a:r>
              <a:rPr lang="en" sz="1400"/>
              <a:t>Identify the imagery.</a:t>
            </a:r>
            <a:endParaRPr sz="1400"/>
          </a:p>
          <a:p>
            <a:pPr indent="-310832" lvl="0" marL="285750" rtl="0" algn="l">
              <a:spcBef>
                <a:spcPts val="0"/>
              </a:spcBef>
              <a:spcAft>
                <a:spcPts val="0"/>
              </a:spcAft>
              <a:buSzPct val="100000"/>
              <a:buAutoNum type="arabicPeriod"/>
            </a:pPr>
            <a:r>
              <a:rPr lang="en" sz="1400"/>
              <a:t>Which type of imagery is it and </a:t>
            </a:r>
            <a:r>
              <a:rPr b="1" lang="en" sz="1400"/>
              <a:t>why</a:t>
            </a:r>
            <a:r>
              <a:rPr lang="en" sz="1400"/>
              <a:t>?</a:t>
            </a:r>
            <a:endParaRPr sz="1400"/>
          </a:p>
          <a:p>
            <a:pPr indent="-310832" lvl="0" marL="285750" rtl="0" algn="l">
              <a:spcBef>
                <a:spcPts val="0"/>
              </a:spcBef>
              <a:spcAft>
                <a:spcPts val="0"/>
              </a:spcAft>
              <a:buSzPct val="100000"/>
              <a:buAutoNum type="arabicPeriod"/>
            </a:pPr>
            <a:r>
              <a:rPr lang="en" sz="1400"/>
              <a:t>Which </a:t>
            </a:r>
            <a:r>
              <a:rPr b="1" lang="en" sz="1400"/>
              <a:t>specific words </a:t>
            </a:r>
            <a:r>
              <a:rPr lang="en" sz="1400"/>
              <a:t>make this imagery?</a:t>
            </a:r>
            <a:endParaRPr sz="1400"/>
          </a:p>
          <a:p>
            <a:pPr indent="-310832" lvl="0" marL="285750" rtl="0" algn="l">
              <a:spcBef>
                <a:spcPts val="0"/>
              </a:spcBef>
              <a:spcAft>
                <a:spcPts val="0"/>
              </a:spcAft>
              <a:buSzPct val="100000"/>
              <a:buAutoNum type="arabicPeriod"/>
            </a:pPr>
            <a:r>
              <a:rPr lang="en" sz="1400"/>
              <a:t>How does the imagery </a:t>
            </a:r>
            <a:r>
              <a:rPr b="1" lang="en" sz="1400"/>
              <a:t>work</a:t>
            </a:r>
            <a:r>
              <a:rPr lang="en" sz="1400"/>
              <a:t> to make meaning?  What do you know or learn from it?</a:t>
            </a:r>
            <a:endParaRPr sz="1400"/>
          </a:p>
          <a:p>
            <a:pPr indent="-310832" lvl="0" marL="285750" rtl="0" algn="l">
              <a:spcBef>
                <a:spcPts val="0"/>
              </a:spcBef>
              <a:spcAft>
                <a:spcPts val="0"/>
              </a:spcAft>
              <a:buSzPct val="100000"/>
              <a:buAutoNum type="arabicPeriod"/>
            </a:pPr>
            <a:r>
              <a:rPr b="1" lang="en" sz="1400"/>
              <a:t>Why </a:t>
            </a:r>
            <a:r>
              <a:rPr lang="en" sz="1400"/>
              <a:t>is it there?  Does it </a:t>
            </a:r>
            <a:r>
              <a:rPr b="1" lang="en" sz="1400"/>
              <a:t>characterize</a:t>
            </a:r>
            <a:r>
              <a:rPr lang="en" sz="1400"/>
              <a:t>?  Does it push the conflict?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0"/>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Which is the best example for a paragraph about imagery? Why?</a:t>
            </a:r>
            <a:endParaRPr/>
          </a:p>
        </p:txBody>
      </p:sp>
      <p:sp>
        <p:nvSpPr>
          <p:cNvPr id="441" name="Google Shape;441;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“The biggest expense in Medicaid in this county—in this state [of California], is for psychotropic drugs for foster children! All they do is jack these kids up on medicine. We’re using drugs to control children.” (</a:t>
            </a:r>
            <a:r>
              <a:rPr i="1" lang="en"/>
              <a:t>Notes From the Field, </a:t>
            </a:r>
            <a:r>
              <a:rPr lang="en"/>
              <a:t>81</a:t>
            </a:r>
            <a:r>
              <a:rPr lang="en"/>
              <a:t>)</a:t>
            </a:r>
            <a:endParaRPr/>
          </a:p>
          <a:p>
            <a:pPr indent="0" lvl="0" marL="0" rtl="0" algn="l">
              <a:spcBef>
                <a:spcPts val="1200"/>
              </a:spcBef>
              <a:spcAft>
                <a:spcPts val="0"/>
              </a:spcAft>
              <a:buNone/>
            </a:pPr>
            <a:r>
              <a:rPr lang="en"/>
              <a:t>“If…if you have children who are suffering to the extent that they act out in schools and do things they should not do… that could include hitting another child, hitting a teacher, having some kind of fit—and then they get expelled from school, then they get mad at somebody or they attack a school resource officer, then they get handcuffed, then they go to jail or probation or juvenile hall, and then it just goes from there and it—it just keeps going!” (</a:t>
            </a:r>
            <a:r>
              <a:rPr i="1" lang="en"/>
              <a:t>Notes From the Field, </a:t>
            </a:r>
            <a:r>
              <a:rPr lang="en"/>
              <a:t>80)</a:t>
            </a:r>
            <a:endParaRPr/>
          </a:p>
          <a:p>
            <a:pPr indent="0" lvl="0" marL="0" rtl="0" algn="l">
              <a:spcBef>
                <a:spcPts val="1200"/>
              </a:spcBef>
              <a:spcAft>
                <a:spcPts val="1200"/>
              </a:spcAft>
              <a:buNone/>
            </a:pPr>
            <a:r>
              <a:rPr lang="en"/>
              <a:t>“I was in a fistfight and somebody clobbered me. And they were saying, “Say ‘I give up,’ or say ‘Uncle.’ ” And this other person walked by and said, “You may as well kill her, ’cause she’ll never say it.” And it’s true!” (</a:t>
            </a:r>
            <a:r>
              <a:rPr i="1" lang="en"/>
              <a:t>Notes From the Field, </a:t>
            </a:r>
            <a:r>
              <a:rPr lang="en"/>
              <a:t>80)</a:t>
            </a:r>
            <a:endParaRPr/>
          </a:p>
        </p:txBody>
      </p:sp>
      <p:sp>
        <p:nvSpPr>
          <p:cNvPr id="442" name="Google Shape;442;p50"/>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443" name="Google Shape;443;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Common PEAL mistakes</a:t>
            </a:r>
            <a:endParaRPr/>
          </a:p>
        </p:txBody>
      </p:sp>
      <p:sp>
        <p:nvSpPr>
          <p:cNvPr id="449" name="Google Shape;449;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Arguing by assertion instead of analyzing the implications of a quotation</a:t>
            </a:r>
            <a:endParaRPr/>
          </a:p>
          <a:p>
            <a:pPr indent="-342900" lvl="0" marL="457200" rtl="0" algn="l">
              <a:spcBef>
                <a:spcPts val="0"/>
              </a:spcBef>
              <a:spcAft>
                <a:spcPts val="0"/>
              </a:spcAft>
              <a:buSzPts val="1800"/>
              <a:buChar char="-"/>
            </a:pPr>
            <a:r>
              <a:rPr lang="en"/>
              <a:t>Long quotations</a:t>
            </a:r>
            <a:endParaRPr/>
          </a:p>
          <a:p>
            <a:pPr indent="-342900" lvl="0" marL="457200" rtl="0" algn="l">
              <a:spcBef>
                <a:spcPts val="0"/>
              </a:spcBef>
              <a:spcAft>
                <a:spcPts val="0"/>
              </a:spcAft>
              <a:buSzPts val="1800"/>
              <a:buChar char="-"/>
            </a:pPr>
            <a:r>
              <a:rPr lang="en"/>
              <a:t>Your Point needs to be in OELi format</a:t>
            </a:r>
            <a:endParaRPr/>
          </a:p>
          <a:p>
            <a:pPr indent="-342900" lvl="0" marL="457200" rtl="0" algn="l">
              <a:spcBef>
                <a:spcPts val="0"/>
              </a:spcBef>
              <a:spcAft>
                <a:spcPts val="0"/>
              </a:spcAft>
              <a:buSzPts val="1800"/>
              <a:buChar char="-"/>
            </a:pPr>
            <a:r>
              <a:rPr lang="en"/>
              <a:t>Analysis: </a:t>
            </a:r>
            <a:endParaRPr/>
          </a:p>
          <a:p>
            <a:pPr indent="-317500" lvl="1" marL="914400" rtl="0" algn="l">
              <a:spcBef>
                <a:spcPts val="0"/>
              </a:spcBef>
              <a:spcAft>
                <a:spcPts val="0"/>
              </a:spcAft>
              <a:buSzPts val="1400"/>
              <a:buChar char="-"/>
            </a:pPr>
            <a:r>
              <a:rPr lang="en"/>
              <a:t>WHY did you pick the evidence?</a:t>
            </a:r>
            <a:endParaRPr/>
          </a:p>
          <a:p>
            <a:pPr indent="-317500" lvl="1" marL="914400" rtl="0" algn="l">
              <a:spcBef>
                <a:spcPts val="0"/>
              </a:spcBef>
              <a:spcAft>
                <a:spcPts val="0"/>
              </a:spcAft>
              <a:buSzPts val="1400"/>
              <a:buChar char="-"/>
            </a:pPr>
            <a:r>
              <a:rPr lang="en"/>
              <a:t>HOW is it show a literary device?</a:t>
            </a:r>
            <a:endParaRPr/>
          </a:p>
          <a:p>
            <a:pPr indent="-317500" lvl="1" marL="914400" rtl="0" algn="l">
              <a:spcBef>
                <a:spcPts val="0"/>
              </a:spcBef>
              <a:spcAft>
                <a:spcPts val="0"/>
              </a:spcAft>
              <a:buSzPts val="1400"/>
              <a:buChar char="-"/>
            </a:pPr>
            <a:r>
              <a:rPr lang="en"/>
              <a:t>How does it link to your thesis?</a:t>
            </a:r>
            <a:endParaRPr/>
          </a:p>
          <a:p>
            <a:pPr indent="-317500" lvl="1" marL="914400" rtl="0" algn="l">
              <a:spcBef>
                <a:spcPts val="0"/>
              </a:spcBef>
              <a:spcAft>
                <a:spcPts val="0"/>
              </a:spcAft>
              <a:buSzPts val="1400"/>
              <a:buChar char="-"/>
            </a:pPr>
            <a:r>
              <a:rPr lang="en"/>
              <a:t>Pull the evidence apart: use a word or phrase from the quotation in the analysis and then explain what it is doing.</a:t>
            </a:r>
            <a:endParaRPr/>
          </a:p>
          <a:p>
            <a:pPr indent="-317500" lvl="1" marL="914400" rtl="0" algn="l">
              <a:spcBef>
                <a:spcPts val="0"/>
              </a:spcBef>
              <a:spcAft>
                <a:spcPts val="0"/>
              </a:spcAft>
              <a:buSzPts val="1400"/>
              <a:buChar char="-"/>
            </a:pPr>
            <a:r>
              <a:rPr lang="en"/>
              <a:t>Use specific language; don’t say “this shows,” that’s not clear enough</a:t>
            </a:r>
            <a:endParaRPr/>
          </a:p>
        </p:txBody>
      </p:sp>
      <p:sp>
        <p:nvSpPr>
          <p:cNvPr id="450" name="Google Shape;450;p51"/>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451" name="Google Shape;451;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Formative 3: Peer-reviewed PEAL paragraph</a:t>
            </a:r>
            <a:endParaRPr/>
          </a:p>
        </p:txBody>
      </p:sp>
      <p:sp>
        <p:nvSpPr>
          <p:cNvPr id="457" name="Google Shape;457;p52"/>
          <p:cNvSpPr txBox="1"/>
          <p:nvPr>
            <p:ph idx="1" type="body"/>
          </p:nvPr>
        </p:nvSpPr>
        <p:spPr>
          <a:xfrm>
            <a:off x="311700" y="1076275"/>
            <a:ext cx="4586100" cy="36687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b="1" lang="en"/>
              <a:t>Directions: </a:t>
            </a:r>
            <a:r>
              <a:rPr lang="en"/>
              <a:t>Choose to write about one of the monologues you have read.  Select a strong example of imagery.  Why is it powerful, and what is its purpose? </a:t>
            </a:r>
            <a:endParaRPr/>
          </a:p>
          <a:p>
            <a:pPr indent="-317182" lvl="0" marL="457200" rtl="0" algn="l">
              <a:spcBef>
                <a:spcPts val="1200"/>
              </a:spcBef>
              <a:spcAft>
                <a:spcPts val="0"/>
              </a:spcAft>
              <a:buSzPct val="100000"/>
              <a:buChar char="-"/>
            </a:pPr>
            <a:r>
              <a:rPr lang="en"/>
              <a:t>Write a PEAL paragraph with an OELi point.  You may use the sentence starters included.</a:t>
            </a:r>
            <a:endParaRPr/>
          </a:p>
          <a:p>
            <a:pPr indent="-317182" lvl="0" marL="457200" rtl="0" algn="l">
              <a:spcBef>
                <a:spcPts val="0"/>
              </a:spcBef>
              <a:spcAft>
                <a:spcPts val="0"/>
              </a:spcAft>
              <a:buSzPct val="100000"/>
              <a:buChar char="-"/>
            </a:pPr>
            <a:r>
              <a:rPr lang="en"/>
              <a:t>You may start with the OELi point/thesis, or you may start with the evidence.  It’s entirely up to you.</a:t>
            </a:r>
            <a:endParaRPr/>
          </a:p>
          <a:p>
            <a:pPr indent="-317182" lvl="0" marL="457200" rtl="0" algn="l">
              <a:spcBef>
                <a:spcPts val="0"/>
              </a:spcBef>
              <a:spcAft>
                <a:spcPts val="0"/>
              </a:spcAft>
              <a:buSzPct val="100000"/>
              <a:buChar char="-"/>
            </a:pPr>
            <a:r>
              <a:rPr lang="en"/>
              <a:t>You may use the graphic organizer or the linear outline, or you may choose to just start writing in the blue box.</a:t>
            </a:r>
            <a:endParaRPr/>
          </a:p>
          <a:p>
            <a:pPr indent="-317182" lvl="0" marL="457200" rtl="0" algn="l">
              <a:spcBef>
                <a:spcPts val="0"/>
              </a:spcBef>
              <a:spcAft>
                <a:spcPts val="0"/>
              </a:spcAft>
              <a:buSzPct val="100000"/>
              <a:buChar char="-"/>
            </a:pPr>
            <a:r>
              <a:rPr b="1" lang="en"/>
              <a:t>Your grade here is going to be based on whether you COMPLETED the paragraph, RECEIVED peer feedback, and REFLECTED on the basis of that peer feedback.</a:t>
            </a:r>
            <a:endParaRPr b="1"/>
          </a:p>
        </p:txBody>
      </p:sp>
      <p:sp>
        <p:nvSpPr>
          <p:cNvPr id="458" name="Google Shape;458;p52"/>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459" name="Google Shape;459;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460" name="Google Shape;460;p52"/>
          <p:cNvGraphicFramePr/>
          <p:nvPr/>
        </p:nvGraphicFramePr>
        <p:xfrm>
          <a:off x="5181400" y="1000063"/>
          <a:ext cx="3000000" cy="3000000"/>
        </p:xfrm>
        <a:graphic>
          <a:graphicData uri="http://schemas.openxmlformats.org/drawingml/2006/table">
            <a:tbl>
              <a:tblPr>
                <a:noFill/>
                <a:tableStyleId>{059B8E7F-83E7-4BD0-A46E-ACE7BA057C0B}</a:tableStyleId>
              </a:tblPr>
              <a:tblGrid>
                <a:gridCol w="1915625"/>
                <a:gridCol w="1915625"/>
              </a:tblGrid>
              <a:tr h="570000">
                <a:tc>
                  <a:txBody>
                    <a:bodyPr/>
                    <a:lstStyle/>
                    <a:p>
                      <a:pPr indent="0" lvl="0" marL="0" rtl="0" algn="l">
                        <a:spcBef>
                          <a:spcPts val="0"/>
                        </a:spcBef>
                        <a:spcAft>
                          <a:spcPts val="0"/>
                        </a:spcAft>
                        <a:buNone/>
                      </a:pPr>
                      <a:r>
                        <a:rPr b="1" lang="en">
                          <a:latin typeface="Proxima Nova"/>
                          <a:ea typeface="Proxima Nova"/>
                          <a:cs typeface="Proxima Nova"/>
                          <a:sym typeface="Proxima Nova"/>
                        </a:rPr>
                        <a:t>Peer Feedback (partner writes here)</a:t>
                      </a:r>
                      <a:endParaRPr b="1">
                        <a:latin typeface="Proxima Nova"/>
                        <a:ea typeface="Proxima Nova"/>
                        <a:cs typeface="Proxima Nova"/>
                        <a:sym typeface="Proxima Nova"/>
                      </a:endParaRPr>
                    </a:p>
                  </a:txBody>
                  <a:tcPr marT="63500" marB="63500" marR="63500" marL="63500"/>
                </a:tc>
                <a:tc>
                  <a:txBody>
                    <a:bodyPr/>
                    <a:lstStyle/>
                    <a:p>
                      <a:pPr indent="0" lvl="0" marL="0" rtl="0" algn="l">
                        <a:spcBef>
                          <a:spcPts val="0"/>
                        </a:spcBef>
                        <a:spcAft>
                          <a:spcPts val="0"/>
                        </a:spcAft>
                        <a:buNone/>
                      </a:pPr>
                      <a:r>
                        <a:rPr b="1" lang="en">
                          <a:latin typeface="Proxima Nova"/>
                          <a:ea typeface="Proxima Nova"/>
                          <a:cs typeface="Proxima Nova"/>
                          <a:sym typeface="Proxima Nova"/>
                        </a:rPr>
                        <a:t>Your Reflection</a:t>
                      </a:r>
                      <a:endParaRPr b="1">
                        <a:latin typeface="Proxima Nova"/>
                        <a:ea typeface="Proxima Nova"/>
                        <a:cs typeface="Proxima Nova"/>
                        <a:sym typeface="Proxima Nova"/>
                      </a:endParaRPr>
                    </a:p>
                  </a:txBody>
                  <a:tcPr marT="63500" marB="63500" marR="63500" marL="63500"/>
                </a:tc>
              </a:tr>
              <a:tr h="1193900">
                <a:tc>
                  <a:txBody>
                    <a:bodyPr/>
                    <a:lstStyle/>
                    <a:p>
                      <a:pPr indent="0" lvl="0" marL="0" rtl="0" algn="l">
                        <a:spcBef>
                          <a:spcPts val="0"/>
                        </a:spcBef>
                        <a:spcAft>
                          <a:spcPts val="0"/>
                        </a:spcAft>
                        <a:buNone/>
                      </a:pPr>
                      <a:r>
                        <a:rPr lang="en">
                          <a:latin typeface="Proxima Nova"/>
                          <a:ea typeface="Proxima Nova"/>
                          <a:cs typeface="Proxima Nova"/>
                          <a:sym typeface="Proxima Nova"/>
                        </a:rPr>
                        <a:t>What are two things that the writer of the paragraph above did well?</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txBody>
                  <a:tcPr marT="63500" marB="63500" marR="63500" marL="63500"/>
                </a:tc>
                <a:tc>
                  <a:txBody>
                    <a:bodyPr/>
                    <a:lstStyle/>
                    <a:p>
                      <a:pPr indent="0" lvl="0" marL="0" rtl="0" algn="l">
                        <a:spcBef>
                          <a:spcPts val="0"/>
                        </a:spcBef>
                        <a:spcAft>
                          <a:spcPts val="0"/>
                        </a:spcAft>
                        <a:buNone/>
                      </a:pPr>
                      <a:r>
                        <a:rPr lang="en">
                          <a:latin typeface="Proxima Nova"/>
                          <a:ea typeface="Proxima Nova"/>
                          <a:cs typeface="Proxima Nova"/>
                          <a:sym typeface="Proxima Nova"/>
                        </a:rPr>
                        <a:t>How can you make this strength happen more often in your writing?</a:t>
                      </a:r>
                      <a:endParaRPr>
                        <a:latin typeface="Proxima Nova"/>
                        <a:ea typeface="Proxima Nova"/>
                        <a:cs typeface="Proxima Nova"/>
                        <a:sym typeface="Proxima Nova"/>
                      </a:endParaRPr>
                    </a:p>
                  </a:txBody>
                  <a:tcPr marT="63500" marB="63500" marR="63500" marL="63500"/>
                </a:tc>
              </a:tr>
              <a:tr h="1817800">
                <a:tc>
                  <a:txBody>
                    <a:bodyPr/>
                    <a:lstStyle/>
                    <a:p>
                      <a:pPr indent="0" lvl="0" marL="0" rtl="0" algn="l">
                        <a:spcBef>
                          <a:spcPts val="0"/>
                        </a:spcBef>
                        <a:spcAft>
                          <a:spcPts val="0"/>
                        </a:spcAft>
                        <a:buNone/>
                      </a:pPr>
                      <a:r>
                        <a:rPr lang="en">
                          <a:latin typeface="Proxima Nova"/>
                          <a:ea typeface="Proxima Nova"/>
                          <a:cs typeface="Proxima Nova"/>
                          <a:sym typeface="Proxima Nova"/>
                        </a:rPr>
                        <a:t>What are two things that the writer of the paragraph needs to work on?  Write about something that was unclear or a part that is missing.</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txBody>
                  <a:tcPr marT="63500" marB="63500" marR="63500" marL="63500"/>
                </a:tc>
                <a:tc>
                  <a:txBody>
                    <a:bodyPr/>
                    <a:lstStyle/>
                    <a:p>
                      <a:pPr indent="0" lvl="0" marL="0" rtl="0" algn="l">
                        <a:spcBef>
                          <a:spcPts val="0"/>
                        </a:spcBef>
                        <a:spcAft>
                          <a:spcPts val="0"/>
                        </a:spcAft>
                        <a:buNone/>
                      </a:pPr>
                      <a:r>
                        <a:rPr lang="en">
                          <a:latin typeface="Proxima Nova"/>
                          <a:ea typeface="Proxima Nova"/>
                          <a:cs typeface="Proxima Nova"/>
                          <a:sym typeface="Proxima Nova"/>
                        </a:rPr>
                        <a:t>What can you do to improve in this area?</a:t>
                      </a:r>
                      <a:endParaRPr>
                        <a:latin typeface="Proxima Nova"/>
                        <a:ea typeface="Proxima Nova"/>
                        <a:cs typeface="Proxima Nova"/>
                        <a:sym typeface="Proxima Nova"/>
                      </a:endParaRPr>
                    </a:p>
                  </a:txBody>
                  <a:tcPr marT="63500" marB="63500" marR="63500" marL="63500"/>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 name="Shape 106"/>
        <p:cNvGrpSpPr/>
        <p:nvPr/>
      </p:nvGrpSpPr>
      <p:grpSpPr>
        <a:xfrm>
          <a:off x="0" y="0"/>
          <a:ext cx="0" cy="0"/>
          <a:chOff x="0" y="0"/>
          <a:chExt cx="0" cy="0"/>
        </a:xfrm>
      </p:grpSpPr>
      <p:sp>
        <p:nvSpPr>
          <p:cNvPr id="107" name="Google Shape;107;p17"/>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8" name="Google Shape;108;p17"/>
          <p:cNvSpPr/>
          <p:nvPr/>
        </p:nvSpPr>
        <p:spPr>
          <a:xfrm flipH="1">
            <a:off x="6432420" y="2501900"/>
            <a:ext cx="2469000" cy="24003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9" name="Google Shape;109;p17"/>
          <p:cNvSpPr/>
          <p:nvPr/>
        </p:nvSpPr>
        <p:spPr>
          <a:xfrm>
            <a:off x="481331" y="467456"/>
            <a:ext cx="8178900" cy="4206000"/>
          </a:xfrm>
          <a:prstGeom prst="rect">
            <a:avLst/>
          </a:prstGeom>
          <a:noFill/>
          <a:ln cap="flat" cmpd="sng" w="190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0" name="Google Shape;110;p17"/>
          <p:cNvSpPr txBox="1"/>
          <p:nvPr>
            <p:ph type="title"/>
          </p:nvPr>
        </p:nvSpPr>
        <p:spPr>
          <a:xfrm>
            <a:off x="640225" y="756100"/>
            <a:ext cx="2590200" cy="33606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4200"/>
              <a:buFont typeface="Play"/>
              <a:buNone/>
            </a:pPr>
            <a:r>
              <a:rPr b="1" lang="en" sz="4200"/>
              <a:t>Objective</a:t>
            </a:r>
            <a:endParaRPr b="1"/>
          </a:p>
        </p:txBody>
      </p:sp>
      <p:cxnSp>
        <p:nvCxnSpPr>
          <p:cNvPr id="111" name="Google Shape;111;p17"/>
          <p:cNvCxnSpPr/>
          <p:nvPr/>
        </p:nvCxnSpPr>
        <p:spPr>
          <a:xfrm>
            <a:off x="3490722" y="1389647"/>
            <a:ext cx="0" cy="2427300"/>
          </a:xfrm>
          <a:prstGeom prst="straightConnector1">
            <a:avLst/>
          </a:prstGeom>
          <a:noFill/>
          <a:ln cap="sq" cmpd="sng" w="19050">
            <a:solidFill>
              <a:schemeClr val="accent1"/>
            </a:solidFill>
            <a:prstDash val="solid"/>
            <a:miter lim="800000"/>
            <a:headEnd len="sm" w="sm" type="none"/>
            <a:tailEnd len="sm" w="sm" type="none"/>
          </a:ln>
        </p:spPr>
      </p:cxnSp>
      <p:sp>
        <p:nvSpPr>
          <p:cNvPr id="112" name="Google Shape;112;p17"/>
          <p:cNvSpPr txBox="1"/>
          <p:nvPr>
            <p:ph idx="1" type="body"/>
          </p:nvPr>
        </p:nvSpPr>
        <p:spPr>
          <a:xfrm>
            <a:off x="3751025" y="1504200"/>
            <a:ext cx="4414800" cy="26703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None/>
            </a:pPr>
            <a:r>
              <a:rPr lang="en" sz="2200">
                <a:solidFill>
                  <a:schemeClr val="accent1"/>
                </a:solidFill>
              </a:rPr>
              <a:t>You will </a:t>
            </a:r>
            <a:r>
              <a:rPr lang="en" sz="2200">
                <a:solidFill>
                  <a:schemeClr val="accent1"/>
                </a:solidFill>
              </a:rPr>
              <a:t>discuss the questions raised by Baldwin in ‘Walk on a Leaf’ from </a:t>
            </a:r>
            <a:r>
              <a:rPr i="1" lang="en" sz="2200">
                <a:solidFill>
                  <a:schemeClr val="accent1"/>
                </a:solidFill>
              </a:rPr>
              <a:t>Notes From the Field</a:t>
            </a:r>
            <a:r>
              <a:rPr lang="en" sz="2200">
                <a:solidFill>
                  <a:schemeClr val="accent1"/>
                </a:solidFill>
              </a:rPr>
              <a:t> in a Socratic Seminar.</a:t>
            </a:r>
            <a:endParaRPr sz="2200">
              <a:solidFill>
                <a:schemeClr val="accent1"/>
              </a:solidFill>
            </a:endParaRPr>
          </a:p>
          <a:p>
            <a:pPr indent="0" lvl="0" marL="0" rtl="0" algn="l">
              <a:lnSpc>
                <a:spcPct val="100000"/>
              </a:lnSpc>
              <a:spcBef>
                <a:spcPts val="0"/>
              </a:spcBef>
              <a:spcAft>
                <a:spcPts val="0"/>
              </a:spcAft>
              <a:buNone/>
            </a:pPr>
            <a:r>
              <a:t/>
            </a:r>
            <a:endParaRPr sz="2200">
              <a:solidFill>
                <a:schemeClr val="accent1"/>
              </a:solidFill>
            </a:endParaRPr>
          </a:p>
          <a:p>
            <a:pPr indent="0" lvl="0" marL="0" rtl="0" algn="l">
              <a:lnSpc>
                <a:spcPct val="90000"/>
              </a:lnSpc>
              <a:spcBef>
                <a:spcPts val="0"/>
              </a:spcBef>
              <a:spcAft>
                <a:spcPts val="0"/>
              </a:spcAft>
              <a:buClr>
                <a:schemeClr val="dk1"/>
              </a:buClr>
              <a:buSzPts val="1800"/>
              <a:buNone/>
            </a:pPr>
            <a:r>
              <a:t/>
            </a:r>
            <a:endParaRPr>
              <a:solidFill>
                <a:schemeClr val="accent1"/>
              </a:solidFill>
            </a:endParaRPr>
          </a:p>
          <a:p>
            <a:pPr indent="-63500" lvl="0" marL="177800" rtl="0" algn="l">
              <a:lnSpc>
                <a:spcPct val="90000"/>
              </a:lnSpc>
              <a:spcBef>
                <a:spcPts val="800"/>
              </a:spcBef>
              <a:spcAft>
                <a:spcPts val="1200"/>
              </a:spcAft>
              <a:buClr>
                <a:schemeClr val="dk1"/>
              </a:buClr>
              <a:buSzPts val="1800"/>
              <a:buNone/>
            </a:pPr>
            <a:r>
              <a:t/>
            </a:r>
            <a:endParaRPr sz="1800"/>
          </a:p>
        </p:txBody>
      </p:sp>
      <p:sp>
        <p:nvSpPr>
          <p:cNvPr id="113" name="Google Shape;113;p17"/>
          <p:cNvSpPr txBox="1"/>
          <p:nvPr>
            <p:ph idx="12" type="sldNum"/>
          </p:nvPr>
        </p:nvSpPr>
        <p:spPr>
          <a:xfrm>
            <a:off x="6432425" y="4902188"/>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Homework</a:t>
            </a:r>
            <a:endParaRPr/>
          </a:p>
        </p:txBody>
      </p:sp>
      <p:sp>
        <p:nvSpPr>
          <p:cNvPr id="466" name="Google Shape;466;p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Read: </a:t>
            </a:r>
            <a:endParaRPr/>
          </a:p>
          <a:p>
            <a:pPr indent="-342900" lvl="0" marL="457200" rtl="0" algn="l">
              <a:spcBef>
                <a:spcPts val="1200"/>
              </a:spcBef>
              <a:spcAft>
                <a:spcPts val="0"/>
              </a:spcAft>
              <a:buSzPts val="1800"/>
              <a:buChar char="●"/>
            </a:pPr>
            <a:r>
              <a:rPr lang="en"/>
              <a:t>Read ‘The Shakara Story’ from </a:t>
            </a:r>
            <a:r>
              <a:rPr i="1" lang="en"/>
              <a:t>Notes From the Field</a:t>
            </a:r>
            <a:endParaRPr i="1"/>
          </a:p>
          <a:p>
            <a:pPr indent="-342900" lvl="0" marL="457200" rtl="0" algn="l">
              <a:spcBef>
                <a:spcPts val="0"/>
              </a:spcBef>
              <a:spcAft>
                <a:spcPts val="0"/>
              </a:spcAft>
              <a:buSzPts val="1800"/>
              <a:buChar char="●"/>
            </a:pPr>
            <a:r>
              <a:rPr lang="en"/>
              <a:t>Make sure you are caught up on all the readings you have been assigned thus far.</a:t>
            </a:r>
            <a:endParaRPr b="1"/>
          </a:p>
          <a:p>
            <a:pPr indent="0" lvl="0" marL="0" rtl="0" algn="l">
              <a:spcBef>
                <a:spcPts val="1200"/>
              </a:spcBef>
              <a:spcAft>
                <a:spcPts val="0"/>
              </a:spcAft>
              <a:buNone/>
            </a:pPr>
            <a:r>
              <a:rPr b="1" lang="en"/>
              <a:t>Write: </a:t>
            </a:r>
            <a:endParaRPr/>
          </a:p>
          <a:p>
            <a:pPr indent="-342900" lvl="0" marL="457200" rtl="0" algn="l">
              <a:spcBef>
                <a:spcPts val="1200"/>
              </a:spcBef>
              <a:spcAft>
                <a:spcPts val="0"/>
              </a:spcAft>
              <a:buSzPts val="1800"/>
              <a:buChar char="●"/>
            </a:pPr>
            <a:r>
              <a:rPr lang="en"/>
              <a:t>Complete Formative 3</a:t>
            </a:r>
            <a:endParaRPr b="1"/>
          </a:p>
        </p:txBody>
      </p:sp>
      <p:sp>
        <p:nvSpPr>
          <p:cNvPr id="467" name="Google Shape;467;p53"/>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468" name="Google Shape;468;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54"/>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600"/>
              <a:t>Lesson 7</a:t>
            </a:r>
            <a:endParaRPr sz="5600"/>
          </a:p>
        </p:txBody>
      </p:sp>
      <p:sp>
        <p:nvSpPr>
          <p:cNvPr id="474" name="Google Shape;474;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8" name="Shape 478"/>
        <p:cNvGrpSpPr/>
        <p:nvPr/>
      </p:nvGrpSpPr>
      <p:grpSpPr>
        <a:xfrm>
          <a:off x="0" y="0"/>
          <a:ext cx="0" cy="0"/>
          <a:chOff x="0" y="0"/>
          <a:chExt cx="0" cy="0"/>
        </a:xfrm>
      </p:grpSpPr>
      <p:sp>
        <p:nvSpPr>
          <p:cNvPr id="479" name="Google Shape;479;p55"/>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80" name="Google Shape;480;p55"/>
          <p:cNvSpPr/>
          <p:nvPr/>
        </p:nvSpPr>
        <p:spPr>
          <a:xfrm flipH="1">
            <a:off x="6432420" y="2501900"/>
            <a:ext cx="2469000" cy="24003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81" name="Google Shape;481;p55"/>
          <p:cNvSpPr/>
          <p:nvPr/>
        </p:nvSpPr>
        <p:spPr>
          <a:xfrm>
            <a:off x="481331" y="467456"/>
            <a:ext cx="8178900" cy="4206000"/>
          </a:xfrm>
          <a:prstGeom prst="rect">
            <a:avLst/>
          </a:prstGeom>
          <a:noFill/>
          <a:ln cap="flat" cmpd="sng" w="190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82" name="Google Shape;482;p55"/>
          <p:cNvSpPr txBox="1"/>
          <p:nvPr>
            <p:ph type="title"/>
          </p:nvPr>
        </p:nvSpPr>
        <p:spPr>
          <a:xfrm>
            <a:off x="640225" y="756100"/>
            <a:ext cx="2590200" cy="33606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4200"/>
              <a:buFont typeface="Play"/>
              <a:buNone/>
            </a:pPr>
            <a:r>
              <a:rPr b="1" lang="en" sz="4200"/>
              <a:t>Objective</a:t>
            </a:r>
            <a:endParaRPr b="1"/>
          </a:p>
        </p:txBody>
      </p:sp>
      <p:cxnSp>
        <p:nvCxnSpPr>
          <p:cNvPr id="483" name="Google Shape;483;p55"/>
          <p:cNvCxnSpPr/>
          <p:nvPr/>
        </p:nvCxnSpPr>
        <p:spPr>
          <a:xfrm>
            <a:off x="3490722" y="1389647"/>
            <a:ext cx="0" cy="2427300"/>
          </a:xfrm>
          <a:prstGeom prst="straightConnector1">
            <a:avLst/>
          </a:prstGeom>
          <a:noFill/>
          <a:ln cap="sq" cmpd="sng" w="19050">
            <a:solidFill>
              <a:schemeClr val="accent1"/>
            </a:solidFill>
            <a:prstDash val="solid"/>
            <a:miter lim="800000"/>
            <a:headEnd len="sm" w="sm" type="none"/>
            <a:tailEnd len="sm" w="sm" type="none"/>
          </a:ln>
        </p:spPr>
      </p:cxnSp>
      <p:sp>
        <p:nvSpPr>
          <p:cNvPr id="484" name="Google Shape;484;p55"/>
          <p:cNvSpPr txBox="1"/>
          <p:nvPr>
            <p:ph idx="1" type="body"/>
          </p:nvPr>
        </p:nvSpPr>
        <p:spPr>
          <a:xfrm>
            <a:off x="3751025" y="1613300"/>
            <a:ext cx="4414800" cy="2670300"/>
          </a:xfrm>
          <a:prstGeom prst="rect">
            <a:avLst/>
          </a:prstGeom>
          <a:noFill/>
          <a:ln>
            <a:noFill/>
          </a:ln>
        </p:spPr>
        <p:txBody>
          <a:bodyPr anchorCtr="0" anchor="ctr" bIns="34275" lIns="68575" spcFirstLastPara="1" rIns="68575" wrap="square" tIns="34275">
            <a:normAutofit fontScale="85000" lnSpcReduction="10000"/>
          </a:bodyPr>
          <a:lstStyle/>
          <a:p>
            <a:pPr indent="0" lvl="0" marL="0" rtl="0" algn="l">
              <a:lnSpc>
                <a:spcPct val="100000"/>
              </a:lnSpc>
              <a:spcBef>
                <a:spcPts val="0"/>
              </a:spcBef>
              <a:spcAft>
                <a:spcPts val="0"/>
              </a:spcAft>
              <a:buNone/>
            </a:pPr>
            <a:r>
              <a:rPr lang="en" sz="2200">
                <a:solidFill>
                  <a:schemeClr val="accent1"/>
                </a:solidFill>
              </a:rPr>
              <a:t>You will close read for perspective and narrator so that you can explain the difference between the two as well as why an author would choose specific perspectives or narrative lenses.</a:t>
            </a:r>
            <a:endParaRPr sz="2200">
              <a:solidFill>
                <a:schemeClr val="accent1"/>
              </a:solidFill>
            </a:endParaRPr>
          </a:p>
          <a:p>
            <a:pPr indent="0" lvl="0" marL="0" rtl="0" algn="l">
              <a:lnSpc>
                <a:spcPct val="100000"/>
              </a:lnSpc>
              <a:spcBef>
                <a:spcPts val="0"/>
              </a:spcBef>
              <a:spcAft>
                <a:spcPts val="0"/>
              </a:spcAft>
              <a:buNone/>
            </a:pPr>
            <a:r>
              <a:t/>
            </a:r>
            <a:endParaRPr sz="2200">
              <a:solidFill>
                <a:schemeClr val="accent1"/>
              </a:solidFill>
            </a:endParaRPr>
          </a:p>
          <a:p>
            <a:pPr indent="0" lvl="0" marL="0" rtl="0" algn="l">
              <a:lnSpc>
                <a:spcPct val="100000"/>
              </a:lnSpc>
              <a:spcBef>
                <a:spcPts val="0"/>
              </a:spcBef>
              <a:spcAft>
                <a:spcPts val="0"/>
              </a:spcAft>
              <a:buNone/>
            </a:pPr>
            <a:r>
              <a:t/>
            </a:r>
            <a:endParaRPr sz="2200">
              <a:solidFill>
                <a:schemeClr val="accent1"/>
              </a:solidFill>
            </a:endParaRPr>
          </a:p>
          <a:p>
            <a:pPr indent="0" lvl="0" marL="0" rtl="0" algn="l">
              <a:lnSpc>
                <a:spcPct val="100000"/>
              </a:lnSpc>
              <a:spcBef>
                <a:spcPts val="0"/>
              </a:spcBef>
              <a:spcAft>
                <a:spcPts val="0"/>
              </a:spcAft>
              <a:buNone/>
            </a:pPr>
            <a:r>
              <a:t/>
            </a:r>
            <a:endParaRPr sz="2200">
              <a:solidFill>
                <a:schemeClr val="accent1"/>
              </a:solidFill>
            </a:endParaRPr>
          </a:p>
          <a:p>
            <a:pPr indent="0" lvl="0" marL="0" rtl="0" algn="l">
              <a:lnSpc>
                <a:spcPct val="90000"/>
              </a:lnSpc>
              <a:spcBef>
                <a:spcPts val="0"/>
              </a:spcBef>
              <a:spcAft>
                <a:spcPts val="0"/>
              </a:spcAft>
              <a:buClr>
                <a:schemeClr val="dk1"/>
              </a:buClr>
              <a:buSzPct val="100000"/>
              <a:buNone/>
            </a:pPr>
            <a:r>
              <a:t/>
            </a:r>
            <a:endParaRPr>
              <a:solidFill>
                <a:schemeClr val="accent1"/>
              </a:solidFill>
            </a:endParaRPr>
          </a:p>
          <a:p>
            <a:pPr indent="-63500" lvl="0" marL="177800" rtl="0" algn="l">
              <a:lnSpc>
                <a:spcPct val="90000"/>
              </a:lnSpc>
              <a:spcBef>
                <a:spcPts val="800"/>
              </a:spcBef>
              <a:spcAft>
                <a:spcPts val="1200"/>
              </a:spcAft>
              <a:buClr>
                <a:schemeClr val="dk1"/>
              </a:buClr>
              <a:buSzPct val="100000"/>
              <a:buNone/>
            </a:pPr>
            <a:r>
              <a:t/>
            </a:r>
            <a:endParaRPr sz="1800"/>
          </a:p>
        </p:txBody>
      </p:sp>
      <p:sp>
        <p:nvSpPr>
          <p:cNvPr id="485" name="Google Shape;485;p55"/>
          <p:cNvSpPr txBox="1"/>
          <p:nvPr>
            <p:ph idx="12" type="sldNum"/>
          </p:nvPr>
        </p:nvSpPr>
        <p:spPr>
          <a:xfrm>
            <a:off x="6432425" y="4902188"/>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9" name="Shape 489"/>
        <p:cNvGrpSpPr/>
        <p:nvPr/>
      </p:nvGrpSpPr>
      <p:grpSpPr>
        <a:xfrm>
          <a:off x="0" y="0"/>
          <a:ext cx="0" cy="0"/>
          <a:chOff x="0" y="0"/>
          <a:chExt cx="0" cy="0"/>
        </a:xfrm>
      </p:grpSpPr>
      <p:sp>
        <p:nvSpPr>
          <p:cNvPr id="490" name="Google Shape;490;p56"/>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491" name="Google Shape;491;p56"/>
          <p:cNvSpPr txBox="1"/>
          <p:nvPr>
            <p:ph type="title"/>
          </p:nvPr>
        </p:nvSpPr>
        <p:spPr>
          <a:xfrm>
            <a:off x="1645625" y="476283"/>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sz="4800"/>
              <a:t>Agenda</a:t>
            </a:r>
            <a:endParaRPr b="1" sz="4800"/>
          </a:p>
        </p:txBody>
      </p:sp>
      <p:grpSp>
        <p:nvGrpSpPr>
          <p:cNvPr id="492" name="Google Shape;492;p56"/>
          <p:cNvGrpSpPr/>
          <p:nvPr/>
        </p:nvGrpSpPr>
        <p:grpSpPr>
          <a:xfrm>
            <a:off x="654763" y="1432464"/>
            <a:ext cx="8037073" cy="2797426"/>
            <a:chOff x="0" y="502"/>
            <a:chExt cx="10515600" cy="3234767"/>
          </a:xfrm>
        </p:grpSpPr>
        <p:sp>
          <p:nvSpPr>
            <p:cNvPr id="493" name="Google Shape;493;p56"/>
            <p:cNvSpPr/>
            <p:nvPr/>
          </p:nvSpPr>
          <p:spPr>
            <a:xfrm>
              <a:off x="0" y="53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4" name="Google Shape;494;p56"/>
            <p:cNvSpPr/>
            <p:nvPr/>
          </p:nvSpPr>
          <p:spPr>
            <a:xfrm>
              <a:off x="134970" y="10092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5" name="Google Shape;495;p56"/>
            <p:cNvSpPr/>
            <p:nvPr/>
          </p:nvSpPr>
          <p:spPr>
            <a:xfrm>
              <a:off x="515340" y="53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6" name="Google Shape;496;p56"/>
            <p:cNvSpPr txBox="1"/>
            <p:nvPr/>
          </p:nvSpPr>
          <p:spPr>
            <a:xfrm>
              <a:off x="515340" y="502"/>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Word of the Day: Perspective </a:t>
              </a:r>
              <a:r>
                <a:rPr lang="en" sz="1200">
                  <a:solidFill>
                    <a:schemeClr val="lt1"/>
                  </a:solidFill>
                  <a:latin typeface="Proxima Nova"/>
                  <a:ea typeface="Proxima Nova"/>
                  <a:cs typeface="Proxima Nova"/>
                  <a:sym typeface="Proxima Nova"/>
                </a:rPr>
                <a:t> </a:t>
              </a:r>
              <a:endParaRPr sz="1100">
                <a:solidFill>
                  <a:schemeClr val="lt1"/>
                </a:solidFill>
                <a:latin typeface="Proxima Nova"/>
                <a:ea typeface="Proxima Nova"/>
                <a:cs typeface="Proxima Nova"/>
                <a:sym typeface="Proxima Nova"/>
              </a:endParaRPr>
            </a:p>
          </p:txBody>
        </p:sp>
        <p:sp>
          <p:nvSpPr>
            <p:cNvPr id="497" name="Google Shape;497;p56"/>
            <p:cNvSpPr/>
            <p:nvPr/>
          </p:nvSpPr>
          <p:spPr>
            <a:xfrm>
              <a:off x="0" y="558258"/>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8" name="Google Shape;498;p56"/>
            <p:cNvSpPr/>
            <p:nvPr/>
          </p:nvSpPr>
          <p:spPr>
            <a:xfrm>
              <a:off x="134970" y="658649"/>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9" name="Google Shape;499;p56"/>
            <p:cNvSpPr/>
            <p:nvPr/>
          </p:nvSpPr>
          <p:spPr>
            <a:xfrm>
              <a:off x="515340" y="558258"/>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0" name="Google Shape;500;p56"/>
            <p:cNvSpPr txBox="1"/>
            <p:nvPr/>
          </p:nvSpPr>
          <p:spPr>
            <a:xfrm>
              <a:off x="515340" y="558258"/>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Notes on Perspective and Point of View</a:t>
              </a:r>
              <a:endParaRPr sz="1100">
                <a:solidFill>
                  <a:schemeClr val="lt1"/>
                </a:solidFill>
                <a:latin typeface="Proxima Nova"/>
                <a:ea typeface="Proxima Nova"/>
                <a:cs typeface="Proxima Nova"/>
                <a:sym typeface="Proxima Nova"/>
              </a:endParaRPr>
            </a:p>
          </p:txBody>
        </p:sp>
        <p:sp>
          <p:nvSpPr>
            <p:cNvPr id="501" name="Google Shape;501;p56"/>
            <p:cNvSpPr/>
            <p:nvPr/>
          </p:nvSpPr>
          <p:spPr>
            <a:xfrm>
              <a:off x="0" y="1115986"/>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2" name="Google Shape;502;p56"/>
            <p:cNvSpPr/>
            <p:nvPr/>
          </p:nvSpPr>
          <p:spPr>
            <a:xfrm>
              <a:off x="134970" y="1216377"/>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3" name="Google Shape;503;p56"/>
            <p:cNvSpPr/>
            <p:nvPr/>
          </p:nvSpPr>
          <p:spPr>
            <a:xfrm>
              <a:off x="515340" y="1115986"/>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4" name="Google Shape;504;p56"/>
            <p:cNvSpPr txBox="1"/>
            <p:nvPr/>
          </p:nvSpPr>
          <p:spPr>
            <a:xfrm>
              <a:off x="515340" y="1115986"/>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Discussion of Reactions to ‘The Shakara Story’</a:t>
              </a:r>
              <a:endParaRPr sz="1200">
                <a:solidFill>
                  <a:schemeClr val="lt1"/>
                </a:solidFill>
                <a:latin typeface="Proxima Nova"/>
                <a:ea typeface="Proxima Nova"/>
                <a:cs typeface="Proxima Nova"/>
                <a:sym typeface="Proxima Nova"/>
              </a:endParaRPr>
            </a:p>
          </p:txBody>
        </p:sp>
        <p:sp>
          <p:nvSpPr>
            <p:cNvPr id="505" name="Google Shape;505;p56"/>
            <p:cNvSpPr/>
            <p:nvPr/>
          </p:nvSpPr>
          <p:spPr>
            <a:xfrm>
              <a:off x="0" y="1673714"/>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6" name="Google Shape;506;p56"/>
            <p:cNvSpPr/>
            <p:nvPr/>
          </p:nvSpPr>
          <p:spPr>
            <a:xfrm>
              <a:off x="134970" y="1774105"/>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7" name="Google Shape;507;p56"/>
            <p:cNvSpPr/>
            <p:nvPr/>
          </p:nvSpPr>
          <p:spPr>
            <a:xfrm>
              <a:off x="515340" y="1673714"/>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08" name="Google Shape;508;p56"/>
            <p:cNvSpPr txBox="1"/>
            <p:nvPr/>
          </p:nvSpPr>
          <p:spPr>
            <a:xfrm>
              <a:off x="515340" y="167371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Close Read Excerpts of ‘The Shakara Story’ for Perspective</a:t>
              </a:r>
              <a:endParaRPr i="1" sz="1100">
                <a:solidFill>
                  <a:schemeClr val="lt1"/>
                </a:solidFill>
                <a:latin typeface="Proxima Nova"/>
                <a:ea typeface="Proxima Nova"/>
                <a:cs typeface="Proxima Nova"/>
                <a:sym typeface="Proxima Nova"/>
              </a:endParaRPr>
            </a:p>
          </p:txBody>
        </p:sp>
        <p:sp>
          <p:nvSpPr>
            <p:cNvPr id="509" name="Google Shape;509;p56"/>
            <p:cNvSpPr/>
            <p:nvPr/>
          </p:nvSpPr>
          <p:spPr>
            <a:xfrm>
              <a:off x="0" y="223144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0" name="Google Shape;510;p56"/>
            <p:cNvSpPr/>
            <p:nvPr/>
          </p:nvSpPr>
          <p:spPr>
            <a:xfrm>
              <a:off x="134970" y="233183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1" name="Google Shape;511;p56"/>
            <p:cNvSpPr/>
            <p:nvPr/>
          </p:nvSpPr>
          <p:spPr>
            <a:xfrm>
              <a:off x="515340" y="223144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2" name="Google Shape;512;p56"/>
            <p:cNvSpPr txBox="1"/>
            <p:nvPr/>
          </p:nvSpPr>
          <p:spPr>
            <a:xfrm>
              <a:off x="515340" y="223144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Debrief</a:t>
              </a:r>
              <a:endParaRPr i="1" sz="1100">
                <a:solidFill>
                  <a:schemeClr val="lt1"/>
                </a:solidFill>
                <a:latin typeface="Proxima Nova"/>
                <a:ea typeface="Proxima Nova"/>
                <a:cs typeface="Proxima Nova"/>
                <a:sym typeface="Proxima Nova"/>
              </a:endParaRPr>
            </a:p>
          </p:txBody>
        </p:sp>
        <p:sp>
          <p:nvSpPr>
            <p:cNvPr id="513" name="Google Shape;513;p56"/>
            <p:cNvSpPr/>
            <p:nvPr/>
          </p:nvSpPr>
          <p:spPr>
            <a:xfrm>
              <a:off x="0" y="2789169"/>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4" name="Google Shape;514;p56"/>
            <p:cNvSpPr/>
            <p:nvPr/>
          </p:nvSpPr>
          <p:spPr>
            <a:xfrm>
              <a:off x="134970" y="2889560"/>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5" name="Google Shape;515;p56"/>
            <p:cNvSpPr/>
            <p:nvPr/>
          </p:nvSpPr>
          <p:spPr>
            <a:xfrm>
              <a:off x="515340" y="2789169"/>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6" name="Google Shape;516;p56"/>
            <p:cNvSpPr txBox="1"/>
            <p:nvPr/>
          </p:nvSpPr>
          <p:spPr>
            <a:xfrm>
              <a:off x="515340" y="2789169"/>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Writing Prompt</a:t>
              </a:r>
              <a:endParaRPr sz="1100">
                <a:solidFill>
                  <a:schemeClr val="lt1"/>
                </a:solidFill>
                <a:latin typeface="Proxima Nova"/>
                <a:ea typeface="Proxima Nova"/>
                <a:cs typeface="Proxima Nova"/>
                <a:sym typeface="Proxima Nova"/>
              </a:endParaRPr>
            </a:p>
          </p:txBody>
        </p:sp>
      </p:grpSp>
      <p:sp>
        <p:nvSpPr>
          <p:cNvPr id="517" name="Google Shape;517;p56"/>
          <p:cNvSpPr txBox="1"/>
          <p:nvPr/>
        </p:nvSpPr>
        <p:spPr>
          <a:xfrm>
            <a:off x="0" y="-27525"/>
            <a:ext cx="9144000" cy="2934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rgbClr val="000000"/>
              </a:buClr>
              <a:buSzPts val="770"/>
              <a:buFont typeface="Arial"/>
              <a:buNone/>
            </a:pPr>
            <a:r>
              <a:rPr lang="en" sz="1200">
                <a:solidFill>
                  <a:srgbClr val="0000FF"/>
                </a:solidFill>
                <a:latin typeface="Proxima Nova"/>
                <a:ea typeface="Proxima Nova"/>
                <a:cs typeface="Proxima Nova"/>
                <a:sym typeface="Proxima Nova"/>
              </a:rPr>
              <a:t>Government policy </a:t>
            </a:r>
            <a:r>
              <a:rPr lang="en" sz="1200">
                <a:solidFill>
                  <a:srgbClr val="980000"/>
                </a:solidFill>
                <a:latin typeface="Proxima Nova"/>
                <a:ea typeface="Proxima Nova"/>
                <a:cs typeface="Proxima Nova"/>
                <a:sym typeface="Proxima Nova"/>
              </a:rPr>
              <a:t>directly and indirectly impacts communities and individuals,</a:t>
            </a:r>
            <a:r>
              <a:rPr lang="en" sz="1200">
                <a:solidFill>
                  <a:schemeClr val="accent3"/>
                </a:solidFill>
                <a:latin typeface="Proxima Nova"/>
                <a:ea typeface="Proxima Nova"/>
                <a:cs typeface="Proxima Nova"/>
                <a:sym typeface="Proxima Nova"/>
              </a:rPr>
              <a:t> </a:t>
            </a:r>
            <a:r>
              <a:rPr lang="en" sz="1200">
                <a:solidFill>
                  <a:srgbClr val="38761D"/>
                </a:solidFill>
                <a:latin typeface="Proxima Nova"/>
                <a:ea typeface="Proxima Nova"/>
                <a:cs typeface="Proxima Nova"/>
                <a:sym typeface="Proxima Nova"/>
              </a:rPr>
              <a:t>which can be discovered through personal narrative.</a:t>
            </a:r>
            <a:endParaRPr sz="1200">
              <a:solidFill>
                <a:srgbClr val="38761D"/>
              </a:solidFill>
              <a:latin typeface="Proxima Nova"/>
              <a:ea typeface="Proxima Nova"/>
              <a:cs typeface="Proxima Nova"/>
              <a:sym typeface="Proxima Nova"/>
            </a:endParaRPr>
          </a:p>
          <a:p>
            <a:pPr indent="0" lvl="0" marL="0" rtl="0" algn="ctr">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
        <p:nvSpPr>
          <p:cNvPr id="518" name="Google Shape;518;p56"/>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22" name="Shape 522"/>
        <p:cNvGrpSpPr/>
        <p:nvPr/>
      </p:nvGrpSpPr>
      <p:grpSpPr>
        <a:xfrm>
          <a:off x="0" y="0"/>
          <a:ext cx="0" cy="0"/>
          <a:chOff x="0" y="0"/>
          <a:chExt cx="0" cy="0"/>
        </a:xfrm>
      </p:grpSpPr>
      <p:sp>
        <p:nvSpPr>
          <p:cNvPr id="523" name="Google Shape;523;p57"/>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cxnSp>
        <p:nvCxnSpPr>
          <p:cNvPr id="524" name="Google Shape;524;p57"/>
          <p:cNvCxnSpPr/>
          <p:nvPr/>
        </p:nvCxnSpPr>
        <p:spPr>
          <a:xfrm>
            <a:off x="6115875" y="618425"/>
            <a:ext cx="14700" cy="4196400"/>
          </a:xfrm>
          <a:prstGeom prst="straightConnector1">
            <a:avLst/>
          </a:prstGeom>
          <a:noFill/>
          <a:ln cap="flat" cmpd="sng" w="9525">
            <a:solidFill>
              <a:schemeClr val="dk2"/>
            </a:solidFill>
            <a:prstDash val="solid"/>
            <a:round/>
            <a:headEnd len="med" w="med" type="none"/>
            <a:tailEnd len="med" w="med" type="none"/>
          </a:ln>
        </p:spPr>
      </p:cxnSp>
      <p:cxnSp>
        <p:nvCxnSpPr>
          <p:cNvPr id="525" name="Google Shape;525;p57"/>
          <p:cNvCxnSpPr/>
          <p:nvPr/>
        </p:nvCxnSpPr>
        <p:spPr>
          <a:xfrm>
            <a:off x="3725325" y="2591525"/>
            <a:ext cx="4829700" cy="0"/>
          </a:xfrm>
          <a:prstGeom prst="straightConnector1">
            <a:avLst/>
          </a:prstGeom>
          <a:noFill/>
          <a:ln cap="flat" cmpd="sng" w="9525">
            <a:solidFill>
              <a:schemeClr val="dk2"/>
            </a:solidFill>
            <a:prstDash val="solid"/>
            <a:round/>
            <a:headEnd len="med" w="med" type="none"/>
            <a:tailEnd len="med" w="med" type="none"/>
          </a:ln>
        </p:spPr>
      </p:cxnSp>
      <p:sp>
        <p:nvSpPr>
          <p:cNvPr id="526" name="Google Shape;526;p57"/>
          <p:cNvSpPr txBox="1"/>
          <p:nvPr/>
        </p:nvSpPr>
        <p:spPr>
          <a:xfrm>
            <a:off x="5382525" y="2345225"/>
            <a:ext cx="1512300" cy="4926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roxima Nova"/>
                <a:ea typeface="Proxima Nova"/>
                <a:cs typeface="Proxima Nova"/>
                <a:sym typeface="Proxima Nova"/>
              </a:rPr>
              <a:t>perspective</a:t>
            </a:r>
            <a:endParaRPr sz="2000">
              <a:latin typeface="Proxima Nova"/>
              <a:ea typeface="Proxima Nova"/>
              <a:cs typeface="Proxima Nova"/>
              <a:sym typeface="Proxima Nova"/>
            </a:endParaRPr>
          </a:p>
        </p:txBody>
      </p:sp>
      <p:sp>
        <p:nvSpPr>
          <p:cNvPr id="527" name="Google Shape;527;p57"/>
          <p:cNvSpPr txBox="1"/>
          <p:nvPr/>
        </p:nvSpPr>
        <p:spPr>
          <a:xfrm>
            <a:off x="3679852" y="733350"/>
            <a:ext cx="22101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Definition: is the values, experiences, views, opinions, and aspects of identity that inform how a person sees the world and interprets their experiences. </a:t>
            </a:r>
            <a:endParaRPr>
              <a:latin typeface="Proxima Nova"/>
              <a:ea typeface="Proxima Nova"/>
              <a:cs typeface="Proxima Nova"/>
              <a:sym typeface="Proxima Nova"/>
            </a:endParaRPr>
          </a:p>
        </p:txBody>
      </p:sp>
      <p:sp>
        <p:nvSpPr>
          <p:cNvPr id="528" name="Google Shape;528;p57"/>
          <p:cNvSpPr txBox="1"/>
          <p:nvPr/>
        </p:nvSpPr>
        <p:spPr>
          <a:xfrm>
            <a:off x="3679852" y="2991375"/>
            <a:ext cx="221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Example sentence</a:t>
            </a:r>
            <a:endParaRPr>
              <a:latin typeface="Proxima Nova"/>
              <a:ea typeface="Proxima Nova"/>
              <a:cs typeface="Proxima Nova"/>
              <a:sym typeface="Proxima Nova"/>
            </a:endParaRPr>
          </a:p>
        </p:txBody>
      </p:sp>
      <p:sp>
        <p:nvSpPr>
          <p:cNvPr id="529" name="Google Shape;529;p57"/>
          <p:cNvSpPr txBox="1"/>
          <p:nvPr/>
        </p:nvSpPr>
        <p:spPr>
          <a:xfrm>
            <a:off x="6276527" y="2991375"/>
            <a:ext cx="2210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Notes</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Literary term</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Different from POV</a:t>
            </a:r>
            <a:endParaRPr>
              <a:latin typeface="Proxima Nova"/>
              <a:ea typeface="Proxima Nova"/>
              <a:cs typeface="Proxima Nova"/>
              <a:sym typeface="Proxima Nova"/>
            </a:endParaRPr>
          </a:p>
        </p:txBody>
      </p:sp>
      <p:sp>
        <p:nvSpPr>
          <p:cNvPr id="530" name="Google Shape;530;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31" name="Google Shape;531;p57"/>
          <p:cNvPicPr preferRelativeResize="0"/>
          <p:nvPr/>
        </p:nvPicPr>
        <p:blipFill>
          <a:blip r:embed="rId3">
            <a:alphaModFix/>
          </a:blip>
          <a:stretch>
            <a:fillRect/>
          </a:stretch>
        </p:blipFill>
        <p:spPr>
          <a:xfrm>
            <a:off x="6001713" y="760963"/>
            <a:ext cx="3019425" cy="1514475"/>
          </a:xfrm>
          <a:prstGeom prst="rect">
            <a:avLst/>
          </a:prstGeom>
          <a:noFill/>
          <a:ln>
            <a:noFill/>
          </a:ln>
        </p:spPr>
      </p:pic>
      <p:sp>
        <p:nvSpPr>
          <p:cNvPr id="532" name="Google Shape;532;p57"/>
          <p:cNvSpPr txBox="1"/>
          <p:nvPr/>
        </p:nvSpPr>
        <p:spPr>
          <a:xfrm>
            <a:off x="226000" y="1730100"/>
            <a:ext cx="30000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chemeClr val="dk1"/>
                </a:solidFill>
                <a:latin typeface="Proxima Nova"/>
                <a:ea typeface="Proxima Nova"/>
                <a:cs typeface="Proxima Nova"/>
                <a:sym typeface="Proxima Nova"/>
              </a:rPr>
              <a:t>Word of the Day</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Perspective and Point of View</a:t>
            </a:r>
            <a:endParaRPr/>
          </a:p>
        </p:txBody>
      </p:sp>
      <p:sp>
        <p:nvSpPr>
          <p:cNvPr id="538" name="Google Shape;538;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Point of View</a:t>
            </a:r>
            <a:r>
              <a:rPr lang="en"/>
              <a:t> is the relationship between the narrator and the story.</a:t>
            </a:r>
            <a:endParaRPr/>
          </a:p>
          <a:p>
            <a:pPr indent="-342900" lvl="0" marL="457200" rtl="0" algn="l">
              <a:spcBef>
                <a:spcPts val="1200"/>
              </a:spcBef>
              <a:spcAft>
                <a:spcPts val="0"/>
              </a:spcAft>
              <a:buSzPts val="1800"/>
              <a:buChar char="-"/>
            </a:pPr>
            <a:r>
              <a:rPr lang="en"/>
              <a:t>1st person: the narrator is telling their story, with the “I” voice.</a:t>
            </a:r>
            <a:endParaRPr/>
          </a:p>
          <a:p>
            <a:pPr indent="-342900" lvl="0" marL="457200" rtl="0" algn="l">
              <a:spcBef>
                <a:spcPts val="0"/>
              </a:spcBef>
              <a:spcAft>
                <a:spcPts val="0"/>
              </a:spcAft>
              <a:buSzPts val="1800"/>
              <a:buChar char="-"/>
            </a:pPr>
            <a:r>
              <a:rPr lang="en"/>
              <a:t>3rd person: the narrator is outside of the story, telling a story they are not a part of.  </a:t>
            </a:r>
            <a:endParaRPr/>
          </a:p>
          <a:p>
            <a:pPr indent="-342900" lvl="0" marL="457200" rtl="0" algn="l">
              <a:spcBef>
                <a:spcPts val="0"/>
              </a:spcBef>
              <a:spcAft>
                <a:spcPts val="0"/>
              </a:spcAft>
              <a:buSzPts val="1800"/>
              <a:buChar char="-"/>
            </a:pPr>
            <a:r>
              <a:rPr lang="en"/>
              <a:t>The monologues are in ___ person, while the poems are in ___ person.</a:t>
            </a:r>
            <a:endParaRPr/>
          </a:p>
          <a:p>
            <a:pPr indent="0" lvl="0" marL="0" rtl="0" algn="l">
              <a:spcBef>
                <a:spcPts val="1200"/>
              </a:spcBef>
              <a:spcAft>
                <a:spcPts val="1200"/>
              </a:spcAft>
              <a:buNone/>
            </a:pPr>
            <a:r>
              <a:rPr b="1" lang="en"/>
              <a:t>Perspective </a:t>
            </a:r>
            <a:r>
              <a:rPr lang="en"/>
              <a:t>is the values, experiences, views, opinions, and aspects of identity that inform how a person sees the world and interprets their experiences.  It’s their lens on the world, as established by their experience of it.  All the characters and writers in this unit are speaking from different perspectives.</a:t>
            </a:r>
            <a:endParaRPr/>
          </a:p>
        </p:txBody>
      </p:sp>
      <p:sp>
        <p:nvSpPr>
          <p:cNvPr id="539" name="Google Shape;539;p58"/>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540" name="Google Shape;540;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59"/>
          <p:cNvSpPr txBox="1"/>
          <p:nvPr>
            <p:ph type="title"/>
          </p:nvPr>
        </p:nvSpPr>
        <p:spPr>
          <a:xfrm>
            <a:off x="490250" y="526350"/>
            <a:ext cx="7849200" cy="4090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Open ‘The Shakara Story’</a:t>
            </a:r>
            <a:endParaRPr/>
          </a:p>
        </p:txBody>
      </p:sp>
      <p:sp>
        <p:nvSpPr>
          <p:cNvPr id="546" name="Google Shape;546;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Discussion: what did you think of ‘The Shakara Story?’</a:t>
            </a:r>
            <a:endParaRPr/>
          </a:p>
        </p:txBody>
      </p:sp>
      <p:sp>
        <p:nvSpPr>
          <p:cNvPr id="552" name="Google Shape;552;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Was any part of this story particularly challenging or familiar for you?</a:t>
            </a:r>
            <a:endParaRPr/>
          </a:p>
          <a:p>
            <a:pPr indent="-342900" lvl="0" marL="457200" rtl="0" algn="l">
              <a:spcBef>
                <a:spcPts val="0"/>
              </a:spcBef>
              <a:spcAft>
                <a:spcPts val="0"/>
              </a:spcAft>
              <a:buSzPts val="1800"/>
              <a:buAutoNum type="arabicPeriod"/>
            </a:pPr>
            <a:r>
              <a:rPr lang="en"/>
              <a:t>Which parts of the text jumped out at you?  Please share, if you feel comfortable.</a:t>
            </a:r>
            <a:endParaRPr/>
          </a:p>
          <a:p>
            <a:pPr indent="-342900" lvl="0" marL="457200" rtl="0" algn="l">
              <a:spcBef>
                <a:spcPts val="0"/>
              </a:spcBef>
              <a:spcAft>
                <a:spcPts val="0"/>
              </a:spcAft>
              <a:buSzPts val="1800"/>
              <a:buAutoNum type="arabicPeriod"/>
            </a:pPr>
            <a:r>
              <a:rPr lang="en"/>
              <a:t>Does this text function as a restorative narrative? </a:t>
            </a:r>
            <a:endParaRPr/>
          </a:p>
          <a:p>
            <a:pPr indent="-317500" lvl="1" marL="914400" rtl="0" algn="l">
              <a:spcBef>
                <a:spcPts val="0"/>
              </a:spcBef>
              <a:spcAft>
                <a:spcPts val="0"/>
              </a:spcAft>
              <a:buSzPts val="1400"/>
              <a:buAutoNum type="alphaLcPeriod"/>
            </a:pPr>
            <a:r>
              <a:rPr lang="en"/>
              <a:t>Acknowledgement of harm</a:t>
            </a:r>
            <a:endParaRPr/>
          </a:p>
          <a:p>
            <a:pPr indent="-317500" lvl="1" marL="914400" rtl="0" algn="l">
              <a:spcBef>
                <a:spcPts val="0"/>
              </a:spcBef>
              <a:spcAft>
                <a:spcPts val="0"/>
              </a:spcAft>
              <a:buSzPts val="1400"/>
              <a:buAutoNum type="alphaLcPeriod"/>
            </a:pPr>
            <a:r>
              <a:rPr lang="en"/>
              <a:t>Empowerment through truth and/or validation</a:t>
            </a:r>
            <a:endParaRPr/>
          </a:p>
          <a:p>
            <a:pPr indent="-317500" lvl="1" marL="914400" rtl="0" algn="l">
              <a:spcBef>
                <a:spcPts val="0"/>
              </a:spcBef>
              <a:spcAft>
                <a:spcPts val="0"/>
              </a:spcAft>
              <a:buSzPts val="1400"/>
              <a:buAutoNum type="alphaLcPeriod"/>
            </a:pPr>
            <a:r>
              <a:rPr lang="en"/>
              <a:t>“These aren’t positive, happy-go-lucky fluff pieces. They explore the tough emotional terrain of disruptions... But they’re “positive” in the sense that they focus on themes such as growth and renewal” (Tenore).</a:t>
            </a:r>
            <a:endParaRPr/>
          </a:p>
          <a:p>
            <a:pPr indent="-317500" lvl="1" marL="914400" rtl="0" algn="l">
              <a:spcBef>
                <a:spcPts val="0"/>
              </a:spcBef>
              <a:spcAft>
                <a:spcPts val="0"/>
              </a:spcAft>
              <a:buSzPts val="1400"/>
              <a:buAutoNum type="alphaLcPeriod"/>
            </a:pPr>
            <a:r>
              <a:rPr lang="en"/>
              <a:t>Opportunity for growth, new understandings, or way to move forward with a new shared past</a:t>
            </a:r>
            <a:endParaRPr/>
          </a:p>
          <a:p>
            <a:pPr indent="-342900" lvl="0" marL="457200" rtl="0" algn="l">
              <a:spcBef>
                <a:spcPts val="0"/>
              </a:spcBef>
              <a:spcAft>
                <a:spcPts val="0"/>
              </a:spcAft>
              <a:buSzPts val="1800"/>
              <a:buAutoNum type="arabicPeriod"/>
            </a:pPr>
            <a:r>
              <a:rPr lang="en"/>
              <a:t>Are there any other takeaways you want to share?</a:t>
            </a:r>
            <a:endParaRPr/>
          </a:p>
        </p:txBody>
      </p:sp>
      <p:sp>
        <p:nvSpPr>
          <p:cNvPr id="553" name="Google Shape;553;p60"/>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554" name="Google Shape;554;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When reading difficult texts, what should I do?</a:t>
            </a:r>
            <a:endParaRPr/>
          </a:p>
        </p:txBody>
      </p:sp>
      <p:sp>
        <p:nvSpPr>
          <p:cNvPr id="560" name="Google Shape;560;p61"/>
          <p:cNvSpPr txBox="1"/>
          <p:nvPr>
            <p:ph idx="1" type="body"/>
          </p:nvPr>
        </p:nvSpPr>
        <p:spPr>
          <a:xfrm>
            <a:off x="311700" y="1152475"/>
            <a:ext cx="8520600" cy="37608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u="sng"/>
              <a:t>Pay attention</a:t>
            </a:r>
            <a:r>
              <a:rPr lang="en"/>
              <a:t> to your body </a:t>
            </a:r>
            <a:endParaRPr/>
          </a:p>
          <a:p>
            <a:pPr indent="-317500" lvl="1" marL="914400" rtl="0" algn="l">
              <a:spcBef>
                <a:spcPts val="0"/>
              </a:spcBef>
              <a:spcAft>
                <a:spcPts val="0"/>
              </a:spcAft>
              <a:buSzPts val="1400"/>
              <a:buChar char="○"/>
            </a:pPr>
            <a:r>
              <a:rPr lang="en"/>
              <a:t>(signs of stress are heart rate going up, sweating, shaking or jittering, feeling cold in your extremities and hot, flushed cheeks or chest, unexplained crying)</a:t>
            </a:r>
            <a:endParaRPr/>
          </a:p>
          <a:p>
            <a:pPr indent="-317500" lvl="1" marL="914400" rtl="0" algn="l">
              <a:spcBef>
                <a:spcPts val="0"/>
              </a:spcBef>
              <a:spcAft>
                <a:spcPts val="0"/>
              </a:spcAft>
              <a:buSzPts val="1400"/>
              <a:buChar char="○"/>
            </a:pPr>
            <a:r>
              <a:rPr lang="en"/>
              <a:t>stop and think about what you are feeling (Are you remembering something sad, scary or an angry memory? Are you not sure (that’s also okay)?</a:t>
            </a:r>
            <a:endParaRPr/>
          </a:p>
          <a:p>
            <a:pPr indent="-342900" lvl="0" marL="457200" rtl="0" algn="l">
              <a:spcBef>
                <a:spcPts val="0"/>
              </a:spcBef>
              <a:spcAft>
                <a:spcPts val="0"/>
              </a:spcAft>
              <a:buSzPts val="1800"/>
              <a:buChar char="●"/>
            </a:pPr>
            <a:r>
              <a:rPr lang="en" u="sng"/>
              <a:t>Acceptance:</a:t>
            </a:r>
            <a:r>
              <a:rPr lang="en"/>
              <a:t> Stress is a form of suffering.  Many religions have their own versions of this, but Buddhists explain it best in my opinion:</a:t>
            </a:r>
            <a:endParaRPr/>
          </a:p>
          <a:p>
            <a:pPr indent="-317500" lvl="1" marL="914400" rtl="0" algn="l">
              <a:spcBef>
                <a:spcPts val="0"/>
              </a:spcBef>
              <a:spcAft>
                <a:spcPts val="0"/>
              </a:spcAft>
              <a:buSzPts val="1400"/>
              <a:buChar char="○"/>
            </a:pPr>
            <a:r>
              <a:rPr lang="en"/>
              <a:t>“welcome suffering as a mother welcomes a sad child.”  Your suffering is a part of you that is feeling sad or afraid - it is good to accept that part without judgement, nurture it and let it feel safe.</a:t>
            </a:r>
            <a:endParaRPr/>
          </a:p>
          <a:p>
            <a:pPr indent="-342900" lvl="0" marL="457200" rtl="0" algn="l">
              <a:spcBef>
                <a:spcPts val="0"/>
              </a:spcBef>
              <a:spcAft>
                <a:spcPts val="0"/>
              </a:spcAft>
              <a:buSzPts val="1800"/>
              <a:buChar char="●"/>
            </a:pPr>
            <a:r>
              <a:rPr lang="en" u="sng"/>
              <a:t>Listen</a:t>
            </a:r>
            <a:r>
              <a:rPr lang="en"/>
              <a:t> to your suffering: You may need another person to help you figure those feelings out.  I am definitely here for you as well as your classmates.</a:t>
            </a:r>
            <a:endParaRPr/>
          </a:p>
          <a:p>
            <a:pPr indent="-342900" lvl="0" marL="457200" rtl="0" algn="l">
              <a:spcBef>
                <a:spcPts val="0"/>
              </a:spcBef>
              <a:spcAft>
                <a:spcPts val="0"/>
              </a:spcAft>
              <a:buSzPts val="1800"/>
              <a:buChar char="●"/>
            </a:pPr>
            <a:r>
              <a:rPr lang="en"/>
              <a:t>Continue until both you and your suffering are okay to do so.</a:t>
            </a:r>
            <a:endParaRPr/>
          </a:p>
          <a:p>
            <a:pPr indent="-342900" lvl="0" marL="457200" rtl="0" algn="l">
              <a:spcBef>
                <a:spcPts val="0"/>
              </a:spcBef>
              <a:spcAft>
                <a:spcPts val="0"/>
              </a:spcAft>
              <a:buSzPts val="1800"/>
              <a:buChar char="●"/>
            </a:pPr>
            <a:r>
              <a:rPr lang="en" u="sng"/>
              <a:t>TAKE TIME</a:t>
            </a:r>
            <a:r>
              <a:rPr lang="en"/>
              <a:t> if you are not able to continue.  Use the time to nurture and understand your suffering so you can return to learning.</a:t>
            </a:r>
            <a:endParaRPr/>
          </a:p>
        </p:txBody>
      </p:sp>
      <p:sp>
        <p:nvSpPr>
          <p:cNvPr id="561" name="Google Shape;561;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62" name="Google Shape;562;p61"/>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 are going to read together, quietly, then talk.</a:t>
            </a:r>
            <a:endParaRPr/>
          </a:p>
          <a:p>
            <a:pPr indent="0" lvl="0" marL="0" rtl="0" algn="l">
              <a:spcBef>
                <a:spcPts val="0"/>
              </a:spcBef>
              <a:spcAft>
                <a:spcPts val="0"/>
              </a:spcAft>
              <a:buNone/>
            </a:pPr>
            <a:r>
              <a:rPr lang="en"/>
              <a:t>Who are these people? What are their perspectives?</a:t>
            </a:r>
            <a:endParaRPr/>
          </a:p>
        </p:txBody>
      </p:sp>
      <p:sp>
        <p:nvSpPr>
          <p:cNvPr id="568" name="Google Shape;568;p62"/>
          <p:cNvSpPr txBox="1"/>
          <p:nvPr>
            <p:ph idx="1" type="body"/>
          </p:nvPr>
        </p:nvSpPr>
        <p:spPr>
          <a:xfrm>
            <a:off x="311700" y="14572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What do we </a:t>
            </a:r>
            <a:r>
              <a:rPr b="1" lang="en"/>
              <a:t>know </a:t>
            </a:r>
            <a:r>
              <a:rPr lang="en"/>
              <a:t>about Amanda Ripley’s perspective? Can you describe her lens?</a:t>
            </a:r>
            <a:endParaRPr/>
          </a:p>
          <a:p>
            <a:pPr indent="-342900" lvl="0" marL="457200" rtl="0" algn="l">
              <a:spcBef>
                <a:spcPts val="0"/>
              </a:spcBef>
              <a:spcAft>
                <a:spcPts val="0"/>
              </a:spcAft>
              <a:buSzPts val="1800"/>
              <a:buAutoNum type="arabicPeriod"/>
            </a:pPr>
            <a:r>
              <a:rPr lang="en"/>
              <a:t>What do we </a:t>
            </a:r>
            <a:r>
              <a:rPr b="1" lang="en"/>
              <a:t>know </a:t>
            </a:r>
            <a:r>
              <a:rPr lang="en"/>
              <a:t>about Niya Kenny’s perspective?  Can you describe her lens?</a:t>
            </a:r>
            <a:endParaRPr/>
          </a:p>
          <a:p>
            <a:pPr indent="-342900" lvl="0" marL="457200" rtl="0" algn="l">
              <a:spcBef>
                <a:spcPts val="0"/>
              </a:spcBef>
              <a:spcAft>
                <a:spcPts val="0"/>
              </a:spcAft>
              <a:buSzPts val="1800"/>
              <a:buAutoNum type="arabicPeriod"/>
            </a:pPr>
            <a:r>
              <a:rPr lang="en"/>
              <a:t>How has Niya’s personal experience made her who she is?  </a:t>
            </a:r>
            <a:endParaRPr/>
          </a:p>
          <a:p>
            <a:pPr indent="-342900" lvl="0" marL="457200" rtl="0" algn="l">
              <a:spcBef>
                <a:spcPts val="0"/>
              </a:spcBef>
              <a:spcAft>
                <a:spcPts val="0"/>
              </a:spcAft>
              <a:buSzPts val="1800"/>
              <a:buAutoNum type="arabicPeriod"/>
            </a:pPr>
            <a:r>
              <a:rPr lang="en"/>
              <a:t>Can you make any inferences about Shakara’s perspective?</a:t>
            </a:r>
            <a:endParaRPr/>
          </a:p>
          <a:p>
            <a:pPr indent="-342900" lvl="0" marL="457200" rtl="0" algn="l">
              <a:spcBef>
                <a:spcPts val="0"/>
              </a:spcBef>
              <a:spcAft>
                <a:spcPts val="0"/>
              </a:spcAft>
              <a:buSzPts val="1800"/>
              <a:buAutoNum type="arabicPeriod"/>
            </a:pPr>
            <a:r>
              <a:rPr lang="en"/>
              <a:t>Can you make any connections to “All Because Of Your Mouth,” which you read in Government?</a:t>
            </a:r>
            <a:endParaRPr/>
          </a:p>
          <a:p>
            <a:pPr indent="-342900" lvl="0" marL="457200" rtl="0" algn="l">
              <a:spcBef>
                <a:spcPts val="0"/>
              </a:spcBef>
              <a:spcAft>
                <a:spcPts val="0"/>
              </a:spcAft>
              <a:buSzPts val="1800"/>
              <a:buAutoNum type="arabicPeriod"/>
            </a:pPr>
            <a:r>
              <a:rPr lang="en"/>
              <a:t>Why does perspective matter?</a:t>
            </a:r>
            <a:endParaRPr/>
          </a:p>
        </p:txBody>
      </p:sp>
      <p:sp>
        <p:nvSpPr>
          <p:cNvPr id="569" name="Google Shape;569;p62"/>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570" name="Google Shape;570;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sp>
        <p:nvSpPr>
          <p:cNvPr id="118" name="Google Shape;118;p18"/>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19" name="Google Shape;119;p18"/>
          <p:cNvSpPr txBox="1"/>
          <p:nvPr>
            <p:ph type="title"/>
          </p:nvPr>
        </p:nvSpPr>
        <p:spPr>
          <a:xfrm>
            <a:off x="1614438" y="499408"/>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sz="4800"/>
              <a:t>Agenda</a:t>
            </a:r>
            <a:endParaRPr b="1" sz="4800"/>
          </a:p>
        </p:txBody>
      </p:sp>
      <p:grpSp>
        <p:nvGrpSpPr>
          <p:cNvPr id="120" name="Google Shape;120;p18"/>
          <p:cNvGrpSpPr/>
          <p:nvPr/>
        </p:nvGrpSpPr>
        <p:grpSpPr>
          <a:xfrm>
            <a:off x="628650" y="1541076"/>
            <a:ext cx="8037073" cy="2797401"/>
            <a:chOff x="0" y="531"/>
            <a:chExt cx="10515600" cy="3234738"/>
          </a:xfrm>
        </p:grpSpPr>
        <p:sp>
          <p:nvSpPr>
            <p:cNvPr id="121" name="Google Shape;121;p18"/>
            <p:cNvSpPr/>
            <p:nvPr/>
          </p:nvSpPr>
          <p:spPr>
            <a:xfrm>
              <a:off x="0" y="53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 name="Google Shape;122;p18"/>
            <p:cNvSpPr/>
            <p:nvPr/>
          </p:nvSpPr>
          <p:spPr>
            <a:xfrm>
              <a:off x="134970" y="10092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3" name="Google Shape;123;p18"/>
            <p:cNvSpPr/>
            <p:nvPr/>
          </p:nvSpPr>
          <p:spPr>
            <a:xfrm>
              <a:off x="515340" y="53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4" name="Google Shape;124;p18"/>
            <p:cNvSpPr txBox="1"/>
            <p:nvPr/>
          </p:nvSpPr>
          <p:spPr>
            <a:xfrm>
              <a:off x="515340" y="53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Word of the Day: Disenfranchise </a:t>
              </a:r>
              <a:endParaRPr sz="1100">
                <a:solidFill>
                  <a:schemeClr val="lt1"/>
                </a:solidFill>
                <a:latin typeface="Proxima Nova"/>
                <a:ea typeface="Proxima Nova"/>
                <a:cs typeface="Proxima Nova"/>
                <a:sym typeface="Proxima Nova"/>
              </a:endParaRPr>
            </a:p>
          </p:txBody>
        </p:sp>
        <p:sp>
          <p:nvSpPr>
            <p:cNvPr id="125" name="Google Shape;125;p18"/>
            <p:cNvSpPr/>
            <p:nvPr/>
          </p:nvSpPr>
          <p:spPr>
            <a:xfrm>
              <a:off x="0" y="558258"/>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6" name="Google Shape;126;p18"/>
            <p:cNvSpPr/>
            <p:nvPr/>
          </p:nvSpPr>
          <p:spPr>
            <a:xfrm>
              <a:off x="134970" y="658649"/>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7" name="Google Shape;127;p18"/>
            <p:cNvSpPr/>
            <p:nvPr/>
          </p:nvSpPr>
          <p:spPr>
            <a:xfrm>
              <a:off x="515340" y="558258"/>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8" name="Google Shape;128;p18"/>
            <p:cNvSpPr txBox="1"/>
            <p:nvPr/>
          </p:nvSpPr>
          <p:spPr>
            <a:xfrm>
              <a:off x="515340" y="558258"/>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Introduction to Socratic Seminar Definition, Roles, and Norms</a:t>
              </a:r>
              <a:endParaRPr sz="1100">
                <a:solidFill>
                  <a:schemeClr val="lt1"/>
                </a:solidFill>
                <a:latin typeface="Proxima Nova"/>
                <a:ea typeface="Proxima Nova"/>
                <a:cs typeface="Proxima Nova"/>
                <a:sym typeface="Proxima Nova"/>
              </a:endParaRPr>
            </a:p>
          </p:txBody>
        </p:sp>
        <p:sp>
          <p:nvSpPr>
            <p:cNvPr id="129" name="Google Shape;129;p18"/>
            <p:cNvSpPr/>
            <p:nvPr/>
          </p:nvSpPr>
          <p:spPr>
            <a:xfrm>
              <a:off x="0" y="1115986"/>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0" name="Google Shape;130;p18"/>
            <p:cNvSpPr/>
            <p:nvPr/>
          </p:nvSpPr>
          <p:spPr>
            <a:xfrm>
              <a:off x="134970" y="1216377"/>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1" name="Google Shape;131;p18"/>
            <p:cNvSpPr/>
            <p:nvPr/>
          </p:nvSpPr>
          <p:spPr>
            <a:xfrm>
              <a:off x="515340" y="1115986"/>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2" name="Google Shape;132;p18"/>
            <p:cNvSpPr txBox="1"/>
            <p:nvPr/>
          </p:nvSpPr>
          <p:spPr>
            <a:xfrm>
              <a:off x="515340" y="1115986"/>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Review Socratic Seminar Rubric</a:t>
              </a:r>
              <a:endParaRPr sz="1100">
                <a:solidFill>
                  <a:schemeClr val="lt1"/>
                </a:solidFill>
                <a:latin typeface="Proxima Nova"/>
                <a:ea typeface="Proxima Nova"/>
                <a:cs typeface="Proxima Nova"/>
                <a:sym typeface="Proxima Nova"/>
              </a:endParaRPr>
            </a:p>
          </p:txBody>
        </p:sp>
        <p:sp>
          <p:nvSpPr>
            <p:cNvPr id="133" name="Google Shape;133;p18"/>
            <p:cNvSpPr/>
            <p:nvPr/>
          </p:nvSpPr>
          <p:spPr>
            <a:xfrm>
              <a:off x="0" y="1673714"/>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4" name="Google Shape;134;p18"/>
            <p:cNvSpPr/>
            <p:nvPr/>
          </p:nvSpPr>
          <p:spPr>
            <a:xfrm>
              <a:off x="134970" y="1774105"/>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5" name="Google Shape;135;p18"/>
            <p:cNvSpPr/>
            <p:nvPr/>
          </p:nvSpPr>
          <p:spPr>
            <a:xfrm>
              <a:off x="515340" y="1673714"/>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6" name="Google Shape;136;p18"/>
            <p:cNvSpPr txBox="1"/>
            <p:nvPr/>
          </p:nvSpPr>
          <p:spPr>
            <a:xfrm>
              <a:off x="515340" y="167371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Watch Clip of Anna </a:t>
              </a:r>
              <a:r>
                <a:rPr lang="en" sz="1200">
                  <a:solidFill>
                    <a:schemeClr val="lt1"/>
                  </a:solidFill>
                  <a:latin typeface="Proxima Nova"/>
                  <a:ea typeface="Proxima Nova"/>
                  <a:cs typeface="Proxima Nova"/>
                  <a:sym typeface="Proxima Nova"/>
                </a:rPr>
                <a:t>Deavere</a:t>
              </a:r>
              <a:r>
                <a:rPr lang="en" sz="1200">
                  <a:solidFill>
                    <a:schemeClr val="lt1"/>
                  </a:solidFill>
                  <a:latin typeface="Proxima Nova"/>
                  <a:ea typeface="Proxima Nova"/>
                  <a:cs typeface="Proxima Nova"/>
                  <a:sym typeface="Proxima Nova"/>
                </a:rPr>
                <a:t> Smith Performing ‘Walk On A Leaf’</a:t>
              </a:r>
              <a:r>
                <a:rPr lang="en" sz="1200">
                  <a:solidFill>
                    <a:schemeClr val="lt1"/>
                  </a:solidFill>
                  <a:latin typeface="Proxima Nova"/>
                  <a:ea typeface="Proxima Nova"/>
                  <a:cs typeface="Proxima Nova"/>
                  <a:sym typeface="Proxima Nova"/>
                </a:rPr>
                <a:t> </a:t>
              </a:r>
              <a:endParaRPr i="1" sz="1100">
                <a:solidFill>
                  <a:schemeClr val="lt1"/>
                </a:solidFill>
                <a:latin typeface="Proxima Nova"/>
                <a:ea typeface="Proxima Nova"/>
                <a:cs typeface="Proxima Nova"/>
                <a:sym typeface="Proxima Nova"/>
              </a:endParaRPr>
            </a:p>
          </p:txBody>
        </p:sp>
        <p:sp>
          <p:nvSpPr>
            <p:cNvPr id="137" name="Google Shape;137;p18"/>
            <p:cNvSpPr/>
            <p:nvPr/>
          </p:nvSpPr>
          <p:spPr>
            <a:xfrm>
              <a:off x="0" y="223144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8" name="Google Shape;138;p18"/>
            <p:cNvSpPr/>
            <p:nvPr/>
          </p:nvSpPr>
          <p:spPr>
            <a:xfrm>
              <a:off x="134970" y="233183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9" name="Google Shape;139;p18"/>
            <p:cNvSpPr/>
            <p:nvPr/>
          </p:nvSpPr>
          <p:spPr>
            <a:xfrm>
              <a:off x="515340" y="223144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0" name="Google Shape;140;p18"/>
            <p:cNvSpPr txBox="1"/>
            <p:nvPr/>
          </p:nvSpPr>
          <p:spPr>
            <a:xfrm>
              <a:off x="515340" y="223144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Socratic Seminar</a:t>
              </a:r>
              <a:endParaRPr i="1" sz="1100">
                <a:solidFill>
                  <a:schemeClr val="lt1"/>
                </a:solidFill>
                <a:latin typeface="Proxima Nova"/>
                <a:ea typeface="Proxima Nova"/>
                <a:cs typeface="Proxima Nova"/>
                <a:sym typeface="Proxima Nova"/>
              </a:endParaRPr>
            </a:p>
          </p:txBody>
        </p:sp>
        <p:sp>
          <p:nvSpPr>
            <p:cNvPr id="141" name="Google Shape;141;p18"/>
            <p:cNvSpPr/>
            <p:nvPr/>
          </p:nvSpPr>
          <p:spPr>
            <a:xfrm>
              <a:off x="0" y="2789169"/>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2" name="Google Shape;142;p18"/>
            <p:cNvSpPr/>
            <p:nvPr/>
          </p:nvSpPr>
          <p:spPr>
            <a:xfrm>
              <a:off x="134970" y="2889560"/>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3" name="Google Shape;143;p18"/>
            <p:cNvSpPr/>
            <p:nvPr/>
          </p:nvSpPr>
          <p:spPr>
            <a:xfrm>
              <a:off x="515340" y="2789169"/>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4" name="Google Shape;144;p18"/>
            <p:cNvSpPr txBox="1"/>
            <p:nvPr/>
          </p:nvSpPr>
          <p:spPr>
            <a:xfrm>
              <a:off x="515340" y="2789169"/>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Introduction to Prompt for Journal #3 and Begin Writing Response</a:t>
              </a:r>
              <a:endParaRPr sz="1100">
                <a:solidFill>
                  <a:schemeClr val="lt1"/>
                </a:solidFill>
                <a:latin typeface="Proxima Nova"/>
                <a:ea typeface="Proxima Nova"/>
                <a:cs typeface="Proxima Nova"/>
                <a:sym typeface="Proxima Nova"/>
              </a:endParaRPr>
            </a:p>
          </p:txBody>
        </p:sp>
      </p:grpSp>
      <p:sp>
        <p:nvSpPr>
          <p:cNvPr id="145" name="Google Shape;145;p18"/>
          <p:cNvSpPr txBox="1"/>
          <p:nvPr/>
        </p:nvSpPr>
        <p:spPr>
          <a:xfrm>
            <a:off x="0" y="-27525"/>
            <a:ext cx="9144000" cy="2934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rgbClr val="000000"/>
              </a:buClr>
              <a:buSzPts val="770"/>
              <a:buFont typeface="Arial"/>
              <a:buNone/>
            </a:pPr>
            <a:r>
              <a:rPr lang="en" sz="1200">
                <a:solidFill>
                  <a:srgbClr val="0000FF"/>
                </a:solidFill>
                <a:latin typeface="Proxima Nova"/>
                <a:ea typeface="Proxima Nova"/>
                <a:cs typeface="Proxima Nova"/>
                <a:sym typeface="Proxima Nova"/>
              </a:rPr>
              <a:t>Government policy </a:t>
            </a:r>
            <a:r>
              <a:rPr lang="en" sz="1200">
                <a:solidFill>
                  <a:srgbClr val="980000"/>
                </a:solidFill>
                <a:latin typeface="Proxima Nova"/>
                <a:ea typeface="Proxima Nova"/>
                <a:cs typeface="Proxima Nova"/>
                <a:sym typeface="Proxima Nova"/>
              </a:rPr>
              <a:t>directly and indirectly impacts communities and individuals,</a:t>
            </a:r>
            <a:r>
              <a:rPr lang="en" sz="1200">
                <a:solidFill>
                  <a:schemeClr val="accent3"/>
                </a:solidFill>
                <a:latin typeface="Proxima Nova"/>
                <a:ea typeface="Proxima Nova"/>
                <a:cs typeface="Proxima Nova"/>
                <a:sym typeface="Proxima Nova"/>
              </a:rPr>
              <a:t> </a:t>
            </a:r>
            <a:r>
              <a:rPr lang="en" sz="1200">
                <a:solidFill>
                  <a:srgbClr val="38761D"/>
                </a:solidFill>
                <a:latin typeface="Proxima Nova"/>
                <a:ea typeface="Proxima Nova"/>
                <a:cs typeface="Proxima Nova"/>
                <a:sym typeface="Proxima Nova"/>
              </a:rPr>
              <a:t>which can be discovered through personal narrative.</a:t>
            </a:r>
            <a:endParaRPr sz="1200">
              <a:solidFill>
                <a:srgbClr val="38761D"/>
              </a:solidFill>
              <a:latin typeface="Proxima Nova"/>
              <a:ea typeface="Proxima Nova"/>
              <a:cs typeface="Proxima Nova"/>
              <a:sym typeface="Proxima Nova"/>
            </a:endParaRPr>
          </a:p>
          <a:p>
            <a:pPr indent="0" lvl="0" marL="0" rtl="0" algn="ctr">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
        <p:nvSpPr>
          <p:cNvPr id="146" name="Google Shape;146;p18"/>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Reading For Perspective</a:t>
            </a:r>
            <a:endParaRPr/>
          </a:p>
        </p:txBody>
      </p:sp>
      <p:sp>
        <p:nvSpPr>
          <p:cNvPr id="576" name="Google Shape;576;p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We can’t close read all of these sections as a class. </a:t>
            </a:r>
            <a:r>
              <a:rPr lang="en"/>
              <a:t>We will need to select some, and you will have the chance to read some others with your partner.</a:t>
            </a:r>
            <a:endParaRPr/>
          </a:p>
          <a:p>
            <a:pPr indent="0" lvl="0" marL="0" rtl="0" algn="l">
              <a:spcBef>
                <a:spcPts val="1200"/>
              </a:spcBef>
              <a:spcAft>
                <a:spcPts val="1200"/>
              </a:spcAft>
              <a:buNone/>
            </a:pPr>
            <a:r>
              <a:rPr lang="en"/>
              <a:t>Please take a few minutes to read over which sections are cut into the following slides, and select two that you want to do as a class.  We will choose 2-3 of the most popular to close read together, and then you will read the remaining as you can with your partner.</a:t>
            </a:r>
            <a:endParaRPr/>
          </a:p>
        </p:txBody>
      </p:sp>
      <p:sp>
        <p:nvSpPr>
          <p:cNvPr id="577" name="Google Shape;577;p63"/>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578" name="Google Shape;578;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Examine Different Perspectives: Amanda Ripley</a:t>
            </a:r>
            <a:endParaRPr/>
          </a:p>
        </p:txBody>
      </p:sp>
      <p:sp>
        <p:nvSpPr>
          <p:cNvPr id="584" name="Google Shape;584;p64"/>
          <p:cNvSpPr txBox="1"/>
          <p:nvPr>
            <p:ph idx="1" type="body"/>
          </p:nvPr>
        </p:nvSpPr>
        <p:spPr>
          <a:xfrm>
            <a:off x="311700" y="1152475"/>
            <a:ext cx="2194500" cy="34164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AutoNum type="arabicPeriod"/>
            </a:pPr>
            <a:r>
              <a:rPr lang="en"/>
              <a:t>Identify phrases that reveal the character’s </a:t>
            </a:r>
            <a:r>
              <a:rPr b="1" lang="en"/>
              <a:t>perspective.</a:t>
            </a:r>
            <a:endParaRPr b="1"/>
          </a:p>
          <a:p>
            <a:pPr indent="-317182" lvl="0" marL="457200" rtl="0" algn="l">
              <a:spcBef>
                <a:spcPts val="0"/>
              </a:spcBef>
              <a:spcAft>
                <a:spcPts val="0"/>
              </a:spcAft>
              <a:buSzPct val="100000"/>
              <a:buAutoNum type="arabicPeriod"/>
            </a:pPr>
            <a:r>
              <a:rPr lang="en"/>
              <a:t>What is the speaker’s perspective? (their lens, seen from their values, experiences, views).</a:t>
            </a:r>
            <a:endParaRPr/>
          </a:p>
          <a:p>
            <a:pPr indent="-317182" lvl="0" marL="457200" rtl="0" algn="l">
              <a:spcBef>
                <a:spcPts val="0"/>
              </a:spcBef>
              <a:spcAft>
                <a:spcPts val="0"/>
              </a:spcAft>
              <a:buSzPct val="100000"/>
              <a:buAutoNum type="arabicPeriod"/>
            </a:pPr>
            <a:r>
              <a:rPr lang="en"/>
              <a:t>Why do you think Smith is putting these perspectives together?</a:t>
            </a:r>
            <a:endParaRPr/>
          </a:p>
        </p:txBody>
      </p:sp>
      <p:sp>
        <p:nvSpPr>
          <p:cNvPr id="585" name="Google Shape;585;p64"/>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586" name="Google Shape;586;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87" name="Google Shape;587;p64"/>
          <p:cNvPicPr preferRelativeResize="0"/>
          <p:nvPr/>
        </p:nvPicPr>
        <p:blipFill>
          <a:blip r:embed="rId3">
            <a:alphaModFix/>
          </a:blip>
          <a:stretch>
            <a:fillRect/>
          </a:stretch>
        </p:blipFill>
        <p:spPr>
          <a:xfrm>
            <a:off x="2658600" y="1190325"/>
            <a:ext cx="5667386" cy="334069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Examine Different Perspectives: Niya Kenny</a:t>
            </a:r>
            <a:endParaRPr/>
          </a:p>
        </p:txBody>
      </p:sp>
      <p:sp>
        <p:nvSpPr>
          <p:cNvPr id="593" name="Google Shape;593;p65"/>
          <p:cNvSpPr txBox="1"/>
          <p:nvPr>
            <p:ph idx="1" type="body"/>
          </p:nvPr>
        </p:nvSpPr>
        <p:spPr>
          <a:xfrm>
            <a:off x="311700" y="1152475"/>
            <a:ext cx="2194500" cy="34164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AutoNum type="arabicPeriod"/>
            </a:pPr>
            <a:r>
              <a:rPr lang="en"/>
              <a:t>Identify phrases that reveal the character’s </a:t>
            </a:r>
            <a:r>
              <a:rPr b="1" lang="en"/>
              <a:t>perspective.</a:t>
            </a:r>
            <a:endParaRPr b="1"/>
          </a:p>
          <a:p>
            <a:pPr indent="-317182" lvl="0" marL="457200" rtl="0" algn="l">
              <a:spcBef>
                <a:spcPts val="0"/>
              </a:spcBef>
              <a:spcAft>
                <a:spcPts val="0"/>
              </a:spcAft>
              <a:buSzPct val="100000"/>
              <a:buAutoNum type="arabicPeriod"/>
            </a:pPr>
            <a:r>
              <a:rPr lang="en"/>
              <a:t>What is the speaker’s perspective? (their lens, seen from their values, experiences, views).</a:t>
            </a:r>
            <a:endParaRPr/>
          </a:p>
          <a:p>
            <a:pPr indent="-317182" lvl="0" marL="457200" rtl="0" algn="l">
              <a:spcBef>
                <a:spcPts val="0"/>
              </a:spcBef>
              <a:spcAft>
                <a:spcPts val="0"/>
              </a:spcAft>
              <a:buSzPct val="100000"/>
              <a:buAutoNum type="arabicPeriod"/>
            </a:pPr>
            <a:r>
              <a:rPr lang="en"/>
              <a:t>Why do you think Smith is putting these perspectives together?</a:t>
            </a:r>
            <a:endParaRPr/>
          </a:p>
        </p:txBody>
      </p:sp>
      <p:sp>
        <p:nvSpPr>
          <p:cNvPr id="594" name="Google Shape;594;p65"/>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595" name="Google Shape;595;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96" name="Google Shape;596;p65"/>
          <p:cNvPicPr preferRelativeResize="0"/>
          <p:nvPr/>
        </p:nvPicPr>
        <p:blipFill>
          <a:blip r:embed="rId3">
            <a:alphaModFix/>
          </a:blip>
          <a:stretch>
            <a:fillRect/>
          </a:stretch>
        </p:blipFill>
        <p:spPr>
          <a:xfrm>
            <a:off x="2811000" y="1170125"/>
            <a:ext cx="5661457" cy="363404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Examine Different Perspectives: Amanda Ripley</a:t>
            </a:r>
            <a:endParaRPr/>
          </a:p>
        </p:txBody>
      </p:sp>
      <p:sp>
        <p:nvSpPr>
          <p:cNvPr id="602" name="Google Shape;602;p66"/>
          <p:cNvSpPr txBox="1"/>
          <p:nvPr>
            <p:ph idx="1" type="body"/>
          </p:nvPr>
        </p:nvSpPr>
        <p:spPr>
          <a:xfrm>
            <a:off x="311700" y="1152475"/>
            <a:ext cx="2194500" cy="34164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AutoNum type="arabicPeriod"/>
            </a:pPr>
            <a:r>
              <a:rPr lang="en"/>
              <a:t>Identify phrases that reveal the character’s </a:t>
            </a:r>
            <a:r>
              <a:rPr b="1" lang="en"/>
              <a:t>perspective.</a:t>
            </a:r>
            <a:endParaRPr b="1"/>
          </a:p>
          <a:p>
            <a:pPr indent="-317182" lvl="0" marL="457200" rtl="0" algn="l">
              <a:spcBef>
                <a:spcPts val="0"/>
              </a:spcBef>
              <a:spcAft>
                <a:spcPts val="0"/>
              </a:spcAft>
              <a:buSzPct val="100000"/>
              <a:buAutoNum type="arabicPeriod"/>
            </a:pPr>
            <a:r>
              <a:rPr lang="en"/>
              <a:t>What is the speaker’s perspective? (their lens, seen from their values, experiences, views).</a:t>
            </a:r>
            <a:endParaRPr/>
          </a:p>
          <a:p>
            <a:pPr indent="-317182" lvl="0" marL="457200" rtl="0" algn="l">
              <a:spcBef>
                <a:spcPts val="0"/>
              </a:spcBef>
              <a:spcAft>
                <a:spcPts val="0"/>
              </a:spcAft>
              <a:buSzPct val="100000"/>
              <a:buAutoNum type="arabicPeriod"/>
            </a:pPr>
            <a:r>
              <a:rPr lang="en"/>
              <a:t>Why do you think Smith is putting these perspectives together?</a:t>
            </a:r>
            <a:endParaRPr/>
          </a:p>
        </p:txBody>
      </p:sp>
      <p:sp>
        <p:nvSpPr>
          <p:cNvPr id="603" name="Google Shape;603;p66"/>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604" name="Google Shape;604;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05" name="Google Shape;605;p66"/>
          <p:cNvPicPr preferRelativeResize="0"/>
          <p:nvPr/>
        </p:nvPicPr>
        <p:blipFill>
          <a:blip r:embed="rId3">
            <a:alphaModFix/>
          </a:blip>
          <a:stretch>
            <a:fillRect/>
          </a:stretch>
        </p:blipFill>
        <p:spPr>
          <a:xfrm>
            <a:off x="2811000" y="1093925"/>
            <a:ext cx="5336062" cy="38209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Examine Different Perspectives: Niya Kenny</a:t>
            </a:r>
            <a:endParaRPr/>
          </a:p>
        </p:txBody>
      </p:sp>
      <p:sp>
        <p:nvSpPr>
          <p:cNvPr id="611" name="Google Shape;611;p67"/>
          <p:cNvSpPr txBox="1"/>
          <p:nvPr>
            <p:ph idx="1" type="body"/>
          </p:nvPr>
        </p:nvSpPr>
        <p:spPr>
          <a:xfrm>
            <a:off x="311700" y="1152475"/>
            <a:ext cx="2194500" cy="34164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AutoNum type="arabicPeriod"/>
            </a:pPr>
            <a:r>
              <a:rPr lang="en"/>
              <a:t>Identify phrases that reveal the character’s </a:t>
            </a:r>
            <a:r>
              <a:rPr b="1" lang="en"/>
              <a:t>perspective.</a:t>
            </a:r>
            <a:endParaRPr b="1"/>
          </a:p>
          <a:p>
            <a:pPr indent="-317182" lvl="0" marL="457200" rtl="0" algn="l">
              <a:spcBef>
                <a:spcPts val="0"/>
              </a:spcBef>
              <a:spcAft>
                <a:spcPts val="0"/>
              </a:spcAft>
              <a:buSzPct val="100000"/>
              <a:buAutoNum type="arabicPeriod"/>
            </a:pPr>
            <a:r>
              <a:rPr lang="en"/>
              <a:t>What is the speaker’s perspective? (their lens, seen from their values, experiences, views).</a:t>
            </a:r>
            <a:endParaRPr/>
          </a:p>
          <a:p>
            <a:pPr indent="-317182" lvl="0" marL="457200" rtl="0" algn="l">
              <a:spcBef>
                <a:spcPts val="0"/>
              </a:spcBef>
              <a:spcAft>
                <a:spcPts val="0"/>
              </a:spcAft>
              <a:buSzPct val="100000"/>
              <a:buAutoNum type="arabicPeriod"/>
            </a:pPr>
            <a:r>
              <a:rPr lang="en"/>
              <a:t>Why do you think Smith is putting these perspectives together?</a:t>
            </a:r>
            <a:endParaRPr/>
          </a:p>
        </p:txBody>
      </p:sp>
      <p:sp>
        <p:nvSpPr>
          <p:cNvPr id="612" name="Google Shape;612;p67"/>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613" name="Google Shape;613;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14" name="Google Shape;614;p67"/>
          <p:cNvPicPr preferRelativeResize="0"/>
          <p:nvPr/>
        </p:nvPicPr>
        <p:blipFill>
          <a:blip r:embed="rId3">
            <a:alphaModFix/>
          </a:blip>
          <a:stretch>
            <a:fillRect/>
          </a:stretch>
        </p:blipFill>
        <p:spPr>
          <a:xfrm>
            <a:off x="2658600" y="1170125"/>
            <a:ext cx="5661458" cy="374088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Examine Different Perspectives: Niya Kenny</a:t>
            </a:r>
            <a:endParaRPr/>
          </a:p>
        </p:txBody>
      </p:sp>
      <p:sp>
        <p:nvSpPr>
          <p:cNvPr id="620" name="Google Shape;620;p68"/>
          <p:cNvSpPr txBox="1"/>
          <p:nvPr>
            <p:ph idx="1" type="body"/>
          </p:nvPr>
        </p:nvSpPr>
        <p:spPr>
          <a:xfrm>
            <a:off x="311700" y="1152475"/>
            <a:ext cx="2194500" cy="34164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AutoNum type="arabicPeriod"/>
            </a:pPr>
            <a:r>
              <a:rPr lang="en"/>
              <a:t>Identify phrases that reveal the character’s </a:t>
            </a:r>
            <a:r>
              <a:rPr b="1" lang="en"/>
              <a:t>perspective.</a:t>
            </a:r>
            <a:endParaRPr b="1"/>
          </a:p>
          <a:p>
            <a:pPr indent="-317182" lvl="0" marL="457200" rtl="0" algn="l">
              <a:spcBef>
                <a:spcPts val="0"/>
              </a:spcBef>
              <a:spcAft>
                <a:spcPts val="0"/>
              </a:spcAft>
              <a:buSzPct val="100000"/>
              <a:buAutoNum type="arabicPeriod"/>
            </a:pPr>
            <a:r>
              <a:rPr lang="en"/>
              <a:t>What is the speaker’s perspective? (their lens, seen from their values, experiences, views).</a:t>
            </a:r>
            <a:endParaRPr/>
          </a:p>
          <a:p>
            <a:pPr indent="-317182" lvl="0" marL="457200" rtl="0" algn="l">
              <a:spcBef>
                <a:spcPts val="0"/>
              </a:spcBef>
              <a:spcAft>
                <a:spcPts val="0"/>
              </a:spcAft>
              <a:buSzPct val="100000"/>
              <a:buAutoNum type="arabicPeriod"/>
            </a:pPr>
            <a:r>
              <a:rPr lang="en"/>
              <a:t>Why do you think Smith is putting these perspectives together?</a:t>
            </a:r>
            <a:endParaRPr/>
          </a:p>
        </p:txBody>
      </p:sp>
      <p:sp>
        <p:nvSpPr>
          <p:cNvPr id="621" name="Google Shape;621;p68"/>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622" name="Google Shape;622;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23" name="Google Shape;623;p68"/>
          <p:cNvPicPr preferRelativeResize="0"/>
          <p:nvPr/>
        </p:nvPicPr>
        <p:blipFill>
          <a:blip r:embed="rId3">
            <a:alphaModFix/>
          </a:blip>
          <a:stretch>
            <a:fillRect/>
          </a:stretch>
        </p:blipFill>
        <p:spPr>
          <a:xfrm>
            <a:off x="2658600" y="865325"/>
            <a:ext cx="5735905" cy="3340692"/>
          </a:xfrm>
          <a:prstGeom prst="rect">
            <a:avLst/>
          </a:prstGeom>
          <a:noFill/>
          <a:ln>
            <a:noFill/>
          </a:ln>
        </p:spPr>
      </p:pic>
      <p:pic>
        <p:nvPicPr>
          <p:cNvPr id="624" name="Google Shape;624;p68"/>
          <p:cNvPicPr preferRelativeResize="0"/>
          <p:nvPr/>
        </p:nvPicPr>
        <p:blipFill>
          <a:blip r:embed="rId4">
            <a:alphaModFix/>
          </a:blip>
          <a:stretch>
            <a:fillRect/>
          </a:stretch>
        </p:blipFill>
        <p:spPr>
          <a:xfrm>
            <a:off x="2658600" y="4206025"/>
            <a:ext cx="5637524" cy="65771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Examine Different Perspectives: Niya Kenny</a:t>
            </a:r>
            <a:endParaRPr/>
          </a:p>
        </p:txBody>
      </p:sp>
      <p:sp>
        <p:nvSpPr>
          <p:cNvPr id="630" name="Google Shape;630;p69"/>
          <p:cNvSpPr txBox="1"/>
          <p:nvPr>
            <p:ph idx="1" type="body"/>
          </p:nvPr>
        </p:nvSpPr>
        <p:spPr>
          <a:xfrm>
            <a:off x="311700" y="1152475"/>
            <a:ext cx="2194500" cy="34164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AutoNum type="arabicPeriod"/>
            </a:pPr>
            <a:r>
              <a:rPr lang="en"/>
              <a:t>Identify phrases that reveal the character’s </a:t>
            </a:r>
            <a:r>
              <a:rPr b="1" lang="en"/>
              <a:t>perspective.</a:t>
            </a:r>
            <a:endParaRPr b="1"/>
          </a:p>
          <a:p>
            <a:pPr indent="-317182" lvl="0" marL="457200" rtl="0" algn="l">
              <a:spcBef>
                <a:spcPts val="0"/>
              </a:spcBef>
              <a:spcAft>
                <a:spcPts val="0"/>
              </a:spcAft>
              <a:buSzPct val="100000"/>
              <a:buAutoNum type="arabicPeriod"/>
            </a:pPr>
            <a:r>
              <a:rPr lang="en"/>
              <a:t>What is the speaker’s perspective? (their lens, seen from their values, experiences, views).</a:t>
            </a:r>
            <a:endParaRPr/>
          </a:p>
          <a:p>
            <a:pPr indent="-317182" lvl="0" marL="457200" rtl="0" algn="l">
              <a:spcBef>
                <a:spcPts val="0"/>
              </a:spcBef>
              <a:spcAft>
                <a:spcPts val="0"/>
              </a:spcAft>
              <a:buSzPct val="100000"/>
              <a:buAutoNum type="arabicPeriod"/>
            </a:pPr>
            <a:r>
              <a:rPr lang="en"/>
              <a:t>Why do you think Smith is putting these perspectives together?</a:t>
            </a:r>
            <a:endParaRPr/>
          </a:p>
        </p:txBody>
      </p:sp>
      <p:sp>
        <p:nvSpPr>
          <p:cNvPr id="631" name="Google Shape;631;p69"/>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632" name="Google Shape;632;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33" name="Google Shape;633;p69"/>
          <p:cNvPicPr preferRelativeResize="0"/>
          <p:nvPr/>
        </p:nvPicPr>
        <p:blipFill>
          <a:blip r:embed="rId3">
            <a:alphaModFix/>
          </a:blip>
          <a:stretch>
            <a:fillRect/>
          </a:stretch>
        </p:blipFill>
        <p:spPr>
          <a:xfrm>
            <a:off x="2658600" y="1170125"/>
            <a:ext cx="6332999" cy="3205917"/>
          </a:xfrm>
          <a:prstGeom prst="rect">
            <a:avLst/>
          </a:prstGeom>
          <a:noFill/>
          <a:ln>
            <a:noFill/>
          </a:ln>
        </p:spPr>
      </p:pic>
      <p:sp>
        <p:nvSpPr>
          <p:cNvPr id="634" name="Google Shape;634;p69"/>
          <p:cNvSpPr/>
          <p:nvPr/>
        </p:nvSpPr>
        <p:spPr>
          <a:xfrm>
            <a:off x="2686425" y="1146650"/>
            <a:ext cx="3325200" cy="311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Examine Different Perspectives: Niya Kenny</a:t>
            </a:r>
            <a:endParaRPr/>
          </a:p>
        </p:txBody>
      </p:sp>
      <p:sp>
        <p:nvSpPr>
          <p:cNvPr id="640" name="Google Shape;640;p70"/>
          <p:cNvSpPr txBox="1"/>
          <p:nvPr>
            <p:ph idx="1" type="body"/>
          </p:nvPr>
        </p:nvSpPr>
        <p:spPr>
          <a:xfrm>
            <a:off x="311700" y="1152475"/>
            <a:ext cx="2194500" cy="34164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AutoNum type="arabicPeriod"/>
            </a:pPr>
            <a:r>
              <a:rPr lang="en"/>
              <a:t>Identify phrases that reveal the character’s </a:t>
            </a:r>
            <a:r>
              <a:rPr b="1" lang="en"/>
              <a:t>perspective.</a:t>
            </a:r>
            <a:endParaRPr b="1"/>
          </a:p>
          <a:p>
            <a:pPr indent="-317182" lvl="0" marL="457200" rtl="0" algn="l">
              <a:spcBef>
                <a:spcPts val="0"/>
              </a:spcBef>
              <a:spcAft>
                <a:spcPts val="0"/>
              </a:spcAft>
              <a:buSzPct val="100000"/>
              <a:buAutoNum type="arabicPeriod"/>
            </a:pPr>
            <a:r>
              <a:rPr lang="en"/>
              <a:t>What is the speaker’s perspective? (their lens, seen from their values, experiences, views).</a:t>
            </a:r>
            <a:endParaRPr/>
          </a:p>
          <a:p>
            <a:pPr indent="-317182" lvl="0" marL="457200" rtl="0" algn="l">
              <a:spcBef>
                <a:spcPts val="0"/>
              </a:spcBef>
              <a:spcAft>
                <a:spcPts val="0"/>
              </a:spcAft>
              <a:buSzPct val="100000"/>
              <a:buAutoNum type="arabicPeriod"/>
            </a:pPr>
            <a:r>
              <a:rPr lang="en"/>
              <a:t>Why do you think Smith is putting these perspectives together?</a:t>
            </a:r>
            <a:endParaRPr/>
          </a:p>
        </p:txBody>
      </p:sp>
      <p:sp>
        <p:nvSpPr>
          <p:cNvPr id="641" name="Google Shape;641;p70"/>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642" name="Google Shape;642;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43" name="Google Shape;643;p70"/>
          <p:cNvPicPr preferRelativeResize="0"/>
          <p:nvPr/>
        </p:nvPicPr>
        <p:blipFill>
          <a:blip r:embed="rId3">
            <a:alphaModFix/>
          </a:blip>
          <a:stretch>
            <a:fillRect/>
          </a:stretch>
        </p:blipFill>
        <p:spPr>
          <a:xfrm>
            <a:off x="2658600" y="1170125"/>
            <a:ext cx="6333001" cy="294251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does this text function as a restorative narrative?</a:t>
            </a:r>
            <a:endParaRPr/>
          </a:p>
        </p:txBody>
      </p:sp>
      <p:sp>
        <p:nvSpPr>
          <p:cNvPr id="649" name="Google Shape;649;p7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features of a restorative narrative are:</a:t>
            </a:r>
            <a:endParaRPr/>
          </a:p>
          <a:p>
            <a:pPr indent="-342900" lvl="0" marL="457200" rtl="0" algn="l">
              <a:spcBef>
                <a:spcPts val="1200"/>
              </a:spcBef>
              <a:spcAft>
                <a:spcPts val="0"/>
              </a:spcAft>
              <a:buSzPts val="1800"/>
              <a:buChar char="-"/>
            </a:pPr>
            <a:r>
              <a:rPr lang="en"/>
              <a:t>Acknowledgement of harm</a:t>
            </a:r>
            <a:endParaRPr/>
          </a:p>
          <a:p>
            <a:pPr indent="-342900" lvl="0" marL="457200" rtl="0" algn="l">
              <a:spcBef>
                <a:spcPts val="0"/>
              </a:spcBef>
              <a:spcAft>
                <a:spcPts val="0"/>
              </a:spcAft>
              <a:buSzPts val="1800"/>
              <a:buChar char="-"/>
            </a:pPr>
            <a:r>
              <a:rPr lang="en"/>
              <a:t>Empowerment through truth and/or validation</a:t>
            </a:r>
            <a:endParaRPr/>
          </a:p>
          <a:p>
            <a:pPr indent="-342900" lvl="0" marL="457200" rtl="0" algn="l">
              <a:spcBef>
                <a:spcPts val="0"/>
              </a:spcBef>
              <a:spcAft>
                <a:spcPts val="0"/>
              </a:spcAft>
              <a:buSzPts val="1800"/>
              <a:buChar char="-"/>
            </a:pPr>
            <a:r>
              <a:rPr lang="en"/>
              <a:t>“These aren’t positive, happy-go-lucky fluff pieces. They explore the tough emotional terrain of disruptions... But they’re “positive” in the sense that they focus on themes such as growth and renewal” (Tenore).</a:t>
            </a:r>
            <a:endParaRPr/>
          </a:p>
          <a:p>
            <a:pPr indent="0" lvl="0" marL="0" rtl="0" algn="l">
              <a:spcBef>
                <a:spcPts val="1200"/>
              </a:spcBef>
              <a:spcAft>
                <a:spcPts val="1200"/>
              </a:spcAft>
              <a:buNone/>
            </a:pPr>
            <a:r>
              <a:rPr lang="en"/>
              <a:t>Do you feel that this text is </a:t>
            </a:r>
            <a:r>
              <a:rPr b="1" lang="en"/>
              <a:t>restorative?</a:t>
            </a:r>
            <a:r>
              <a:rPr lang="en"/>
              <a:t> Does it create a </a:t>
            </a:r>
            <a:r>
              <a:rPr b="1" lang="en"/>
              <a:t>shared past, meaning, </a:t>
            </a:r>
            <a:r>
              <a:rPr lang="en"/>
              <a:t>or </a:t>
            </a:r>
            <a:r>
              <a:rPr b="1" lang="en"/>
              <a:t>understanding?</a:t>
            </a:r>
            <a:r>
              <a:rPr lang="en"/>
              <a:t> </a:t>
            </a:r>
            <a:endParaRPr/>
          </a:p>
        </p:txBody>
      </p:sp>
      <p:sp>
        <p:nvSpPr>
          <p:cNvPr id="650" name="Google Shape;650;p71"/>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651" name="Google Shape;651;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5" name="Shape 655"/>
        <p:cNvGrpSpPr/>
        <p:nvPr/>
      </p:nvGrpSpPr>
      <p:grpSpPr>
        <a:xfrm>
          <a:off x="0" y="0"/>
          <a:ext cx="0" cy="0"/>
          <a:chOff x="0" y="0"/>
          <a:chExt cx="0" cy="0"/>
        </a:xfrm>
      </p:grpSpPr>
      <p:sp>
        <p:nvSpPr>
          <p:cNvPr id="656" name="Google Shape;656;p72"/>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Write Your Truth</a:t>
            </a:r>
            <a:endParaRPr/>
          </a:p>
        </p:txBody>
      </p:sp>
      <p:sp>
        <p:nvSpPr>
          <p:cNvPr id="657" name="Google Shape;657;p72"/>
          <p:cNvSpPr txBox="1"/>
          <p:nvPr>
            <p:ph idx="1" type="body"/>
          </p:nvPr>
        </p:nvSpPr>
        <p:spPr>
          <a:xfrm>
            <a:off x="311700" y="5727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Prompt:</a:t>
            </a:r>
            <a:r>
              <a:rPr lang="en"/>
              <a:t> Writing from a first and/or second person point of view, write a brief explanation of your perspective on the world. What is it that you believe? What issues does society face? How do you traverse through this society and life?</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Aim to write 1-3 paragraphs. The practice is for you, but I will encourage you to share with one another. </a:t>
            </a:r>
            <a:endParaRPr/>
          </a:p>
        </p:txBody>
      </p:sp>
      <p:pic>
        <p:nvPicPr>
          <p:cNvPr id="658" name="Google Shape;658;p72"/>
          <p:cNvPicPr preferRelativeResize="0"/>
          <p:nvPr/>
        </p:nvPicPr>
        <p:blipFill>
          <a:blip r:embed="rId3">
            <a:alphaModFix/>
          </a:blip>
          <a:stretch>
            <a:fillRect/>
          </a:stretch>
        </p:blipFill>
        <p:spPr>
          <a:xfrm>
            <a:off x="3530350" y="2920125"/>
            <a:ext cx="2083300" cy="2083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0" name="Shape 150"/>
        <p:cNvGrpSpPr/>
        <p:nvPr/>
      </p:nvGrpSpPr>
      <p:grpSpPr>
        <a:xfrm>
          <a:off x="0" y="0"/>
          <a:ext cx="0" cy="0"/>
          <a:chOff x="0" y="0"/>
          <a:chExt cx="0" cy="0"/>
        </a:xfrm>
      </p:grpSpPr>
      <p:sp>
        <p:nvSpPr>
          <p:cNvPr id="151" name="Google Shape;151;p19"/>
          <p:cNvSpPr txBox="1"/>
          <p:nvPr>
            <p:ph type="title"/>
          </p:nvPr>
        </p:nvSpPr>
        <p:spPr>
          <a:xfrm>
            <a:off x="305225" y="2371425"/>
            <a:ext cx="3312300" cy="75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4000"/>
              <a:t>Word of the Day</a:t>
            </a:r>
            <a:endParaRPr b="1" sz="4000"/>
          </a:p>
        </p:txBody>
      </p:sp>
      <p:sp>
        <p:nvSpPr>
          <p:cNvPr id="152" name="Google Shape;152;p19"/>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cxnSp>
        <p:nvCxnSpPr>
          <p:cNvPr id="153" name="Google Shape;153;p19"/>
          <p:cNvCxnSpPr/>
          <p:nvPr/>
        </p:nvCxnSpPr>
        <p:spPr>
          <a:xfrm>
            <a:off x="6573075" y="618425"/>
            <a:ext cx="14700" cy="4196400"/>
          </a:xfrm>
          <a:prstGeom prst="straightConnector1">
            <a:avLst/>
          </a:prstGeom>
          <a:noFill/>
          <a:ln cap="flat" cmpd="sng" w="9525">
            <a:solidFill>
              <a:schemeClr val="dk2"/>
            </a:solidFill>
            <a:prstDash val="solid"/>
            <a:round/>
            <a:headEnd len="med" w="med" type="none"/>
            <a:tailEnd len="med" w="med" type="none"/>
          </a:ln>
        </p:spPr>
      </p:cxnSp>
      <p:cxnSp>
        <p:nvCxnSpPr>
          <p:cNvPr id="154" name="Google Shape;154;p19"/>
          <p:cNvCxnSpPr/>
          <p:nvPr/>
        </p:nvCxnSpPr>
        <p:spPr>
          <a:xfrm>
            <a:off x="3725325" y="1600925"/>
            <a:ext cx="4829700" cy="0"/>
          </a:xfrm>
          <a:prstGeom prst="straightConnector1">
            <a:avLst/>
          </a:prstGeom>
          <a:noFill/>
          <a:ln cap="flat" cmpd="sng" w="9525">
            <a:solidFill>
              <a:schemeClr val="dk2"/>
            </a:solidFill>
            <a:prstDash val="solid"/>
            <a:round/>
            <a:headEnd len="med" w="med" type="none"/>
            <a:tailEnd len="med" w="med" type="none"/>
          </a:ln>
        </p:spPr>
      </p:cxnSp>
      <p:sp>
        <p:nvSpPr>
          <p:cNvPr id="155" name="Google Shape;155;p19"/>
          <p:cNvSpPr txBox="1"/>
          <p:nvPr/>
        </p:nvSpPr>
        <p:spPr>
          <a:xfrm>
            <a:off x="5611125" y="1354625"/>
            <a:ext cx="1855500" cy="4926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roxima Nova"/>
                <a:ea typeface="Proxima Nova"/>
                <a:cs typeface="Proxima Nova"/>
                <a:sym typeface="Proxima Nova"/>
              </a:rPr>
              <a:t>disenfranchise</a:t>
            </a:r>
            <a:endParaRPr sz="2000">
              <a:latin typeface="Proxima Nova"/>
              <a:ea typeface="Proxima Nova"/>
              <a:cs typeface="Proxima Nova"/>
              <a:sym typeface="Proxima Nova"/>
            </a:endParaRPr>
          </a:p>
        </p:txBody>
      </p:sp>
      <p:sp>
        <p:nvSpPr>
          <p:cNvPr id="156" name="Google Shape;156;p19"/>
          <p:cNvSpPr txBox="1"/>
          <p:nvPr/>
        </p:nvSpPr>
        <p:spPr>
          <a:xfrm>
            <a:off x="3679852" y="733350"/>
            <a:ext cx="2210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Definition</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deprive (someone) of the right to vote.</a:t>
            </a:r>
            <a:endParaRPr>
              <a:latin typeface="Proxima Nova"/>
              <a:ea typeface="Proxima Nova"/>
              <a:cs typeface="Proxima Nova"/>
              <a:sym typeface="Proxima Nova"/>
            </a:endParaRPr>
          </a:p>
        </p:txBody>
      </p:sp>
      <p:sp>
        <p:nvSpPr>
          <p:cNvPr id="157" name="Google Shape;157;p19"/>
          <p:cNvSpPr txBox="1"/>
          <p:nvPr/>
        </p:nvSpPr>
        <p:spPr>
          <a:xfrm>
            <a:off x="3679850" y="1772175"/>
            <a:ext cx="28080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Example sentence</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Our policy choices as a society and our decisions about where to allocate resources—pouring them</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into prisons rather than into mental health or education—have turned our schools into a road to incarceration for too many of our youth. Because this is not only an American issue, we have an opportunity to invite new ideas, new ways of thinking about the disenfranchised.</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158" name="Google Shape;158;p19"/>
          <p:cNvSpPr txBox="1"/>
          <p:nvPr/>
        </p:nvSpPr>
        <p:spPr>
          <a:xfrm>
            <a:off x="6678077" y="320850"/>
            <a:ext cx="2210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Notes</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Also, to deprive (someone) of a right or privilege.</a:t>
            </a:r>
            <a:endParaRPr>
              <a:latin typeface="Proxima Nova"/>
              <a:ea typeface="Proxima Nova"/>
              <a:cs typeface="Proxima Nova"/>
              <a:sym typeface="Proxima Nova"/>
            </a:endParaRPr>
          </a:p>
        </p:txBody>
      </p:sp>
      <p:pic>
        <p:nvPicPr>
          <p:cNvPr id="159" name="Google Shape;159;p19"/>
          <p:cNvPicPr preferRelativeResize="0"/>
          <p:nvPr/>
        </p:nvPicPr>
        <p:blipFill rotWithShape="1">
          <a:blip r:embed="rId3">
            <a:alphaModFix/>
          </a:blip>
          <a:srcRect b="0" l="21660" r="17971" t="0"/>
          <a:stretch/>
        </p:blipFill>
        <p:spPr>
          <a:xfrm>
            <a:off x="6550163" y="2048962"/>
            <a:ext cx="2465925" cy="2302564"/>
          </a:xfrm>
          <a:prstGeom prst="rect">
            <a:avLst/>
          </a:prstGeom>
          <a:noFill/>
          <a:ln>
            <a:noFill/>
          </a:ln>
        </p:spPr>
      </p:pic>
      <p:sp>
        <p:nvSpPr>
          <p:cNvPr id="160" name="Google Shape;160;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73"/>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600"/>
              <a:t>Lesson 8</a:t>
            </a:r>
            <a:endParaRPr sz="5600"/>
          </a:p>
        </p:txBody>
      </p:sp>
      <p:sp>
        <p:nvSpPr>
          <p:cNvPr id="664" name="Google Shape;664;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8" name="Shape 668"/>
        <p:cNvGrpSpPr/>
        <p:nvPr/>
      </p:nvGrpSpPr>
      <p:grpSpPr>
        <a:xfrm>
          <a:off x="0" y="0"/>
          <a:ext cx="0" cy="0"/>
          <a:chOff x="0" y="0"/>
          <a:chExt cx="0" cy="0"/>
        </a:xfrm>
      </p:grpSpPr>
      <p:sp>
        <p:nvSpPr>
          <p:cNvPr id="669" name="Google Shape;669;p74"/>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70" name="Google Shape;670;p74"/>
          <p:cNvSpPr/>
          <p:nvPr/>
        </p:nvSpPr>
        <p:spPr>
          <a:xfrm flipH="1">
            <a:off x="6432420" y="2501900"/>
            <a:ext cx="2469000" cy="24003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71" name="Google Shape;671;p74"/>
          <p:cNvSpPr/>
          <p:nvPr/>
        </p:nvSpPr>
        <p:spPr>
          <a:xfrm>
            <a:off x="481331" y="467456"/>
            <a:ext cx="8178900" cy="4206000"/>
          </a:xfrm>
          <a:prstGeom prst="rect">
            <a:avLst/>
          </a:prstGeom>
          <a:noFill/>
          <a:ln cap="flat" cmpd="sng" w="190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72" name="Google Shape;672;p74"/>
          <p:cNvSpPr txBox="1"/>
          <p:nvPr>
            <p:ph type="title"/>
          </p:nvPr>
        </p:nvSpPr>
        <p:spPr>
          <a:xfrm>
            <a:off x="640225" y="756100"/>
            <a:ext cx="2590200" cy="33606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4200"/>
              <a:buFont typeface="Play"/>
              <a:buNone/>
            </a:pPr>
            <a:r>
              <a:rPr b="1" lang="en" sz="4200"/>
              <a:t>Objective</a:t>
            </a:r>
            <a:endParaRPr b="1"/>
          </a:p>
        </p:txBody>
      </p:sp>
      <p:cxnSp>
        <p:nvCxnSpPr>
          <p:cNvPr id="673" name="Google Shape;673;p74"/>
          <p:cNvCxnSpPr/>
          <p:nvPr/>
        </p:nvCxnSpPr>
        <p:spPr>
          <a:xfrm>
            <a:off x="3490722" y="1389647"/>
            <a:ext cx="0" cy="2427300"/>
          </a:xfrm>
          <a:prstGeom prst="straightConnector1">
            <a:avLst/>
          </a:prstGeom>
          <a:noFill/>
          <a:ln cap="sq" cmpd="sng" w="19050">
            <a:solidFill>
              <a:schemeClr val="accent1"/>
            </a:solidFill>
            <a:prstDash val="solid"/>
            <a:miter lim="800000"/>
            <a:headEnd len="sm" w="sm" type="none"/>
            <a:tailEnd len="sm" w="sm" type="none"/>
          </a:ln>
        </p:spPr>
      </p:cxnSp>
      <p:sp>
        <p:nvSpPr>
          <p:cNvPr id="674" name="Google Shape;674;p74"/>
          <p:cNvSpPr txBox="1"/>
          <p:nvPr>
            <p:ph idx="1" type="body"/>
          </p:nvPr>
        </p:nvSpPr>
        <p:spPr>
          <a:xfrm>
            <a:off x="3751025" y="1792550"/>
            <a:ext cx="4414800" cy="2670300"/>
          </a:xfrm>
          <a:prstGeom prst="rect">
            <a:avLst/>
          </a:prstGeom>
          <a:noFill/>
          <a:ln>
            <a:noFill/>
          </a:ln>
        </p:spPr>
        <p:txBody>
          <a:bodyPr anchorCtr="0" anchor="ctr" bIns="34275" lIns="68575" spcFirstLastPara="1" rIns="68575" wrap="square" tIns="34275">
            <a:normAutofit lnSpcReduction="20000"/>
          </a:bodyPr>
          <a:lstStyle/>
          <a:p>
            <a:pPr indent="0" lvl="0" marL="0" rtl="0" algn="l">
              <a:lnSpc>
                <a:spcPct val="100000"/>
              </a:lnSpc>
              <a:spcBef>
                <a:spcPts val="0"/>
              </a:spcBef>
              <a:spcAft>
                <a:spcPts val="0"/>
              </a:spcAft>
              <a:buNone/>
            </a:pPr>
            <a:r>
              <a:rPr lang="en" sz="2200">
                <a:solidFill>
                  <a:schemeClr val="accent1"/>
                </a:solidFill>
              </a:rPr>
              <a:t>You will close read blues songs for characterization, diction, perspective, and point of view.</a:t>
            </a:r>
            <a:endParaRPr sz="2200">
              <a:solidFill>
                <a:schemeClr val="accent1"/>
              </a:solidFill>
            </a:endParaRPr>
          </a:p>
          <a:p>
            <a:pPr indent="0" lvl="0" marL="0" rtl="0" algn="l">
              <a:lnSpc>
                <a:spcPct val="100000"/>
              </a:lnSpc>
              <a:spcBef>
                <a:spcPts val="0"/>
              </a:spcBef>
              <a:spcAft>
                <a:spcPts val="0"/>
              </a:spcAft>
              <a:buNone/>
            </a:pPr>
            <a:r>
              <a:t/>
            </a:r>
            <a:endParaRPr sz="2200">
              <a:solidFill>
                <a:schemeClr val="accent1"/>
              </a:solidFill>
            </a:endParaRPr>
          </a:p>
          <a:p>
            <a:pPr indent="0" lvl="0" marL="0" rtl="0" algn="l">
              <a:lnSpc>
                <a:spcPct val="100000"/>
              </a:lnSpc>
              <a:spcBef>
                <a:spcPts val="0"/>
              </a:spcBef>
              <a:spcAft>
                <a:spcPts val="0"/>
              </a:spcAft>
              <a:buNone/>
            </a:pPr>
            <a:r>
              <a:t/>
            </a:r>
            <a:endParaRPr sz="2200">
              <a:solidFill>
                <a:schemeClr val="accent1"/>
              </a:solidFill>
            </a:endParaRPr>
          </a:p>
          <a:p>
            <a:pPr indent="0" lvl="0" marL="0" rtl="0" algn="l">
              <a:lnSpc>
                <a:spcPct val="100000"/>
              </a:lnSpc>
              <a:spcBef>
                <a:spcPts val="0"/>
              </a:spcBef>
              <a:spcAft>
                <a:spcPts val="0"/>
              </a:spcAft>
              <a:buNone/>
            </a:pPr>
            <a:r>
              <a:t/>
            </a:r>
            <a:endParaRPr sz="2200">
              <a:solidFill>
                <a:schemeClr val="accent1"/>
              </a:solidFill>
            </a:endParaRPr>
          </a:p>
          <a:p>
            <a:pPr indent="0" lvl="0" marL="0" rtl="0" algn="l">
              <a:lnSpc>
                <a:spcPct val="100000"/>
              </a:lnSpc>
              <a:spcBef>
                <a:spcPts val="0"/>
              </a:spcBef>
              <a:spcAft>
                <a:spcPts val="0"/>
              </a:spcAft>
              <a:buNone/>
            </a:pPr>
            <a:r>
              <a:t/>
            </a:r>
            <a:endParaRPr sz="2200">
              <a:solidFill>
                <a:schemeClr val="accent1"/>
              </a:solidFill>
            </a:endParaRPr>
          </a:p>
          <a:p>
            <a:pPr indent="0" lvl="0" marL="0" rtl="0" algn="l">
              <a:lnSpc>
                <a:spcPct val="90000"/>
              </a:lnSpc>
              <a:spcBef>
                <a:spcPts val="0"/>
              </a:spcBef>
              <a:spcAft>
                <a:spcPts val="0"/>
              </a:spcAft>
              <a:buClr>
                <a:schemeClr val="dk1"/>
              </a:buClr>
              <a:buSzPts val="1800"/>
              <a:buNone/>
            </a:pPr>
            <a:r>
              <a:t/>
            </a:r>
            <a:endParaRPr>
              <a:solidFill>
                <a:schemeClr val="accent1"/>
              </a:solidFill>
            </a:endParaRPr>
          </a:p>
          <a:p>
            <a:pPr indent="-63500" lvl="0" marL="177800" rtl="0" algn="l">
              <a:lnSpc>
                <a:spcPct val="90000"/>
              </a:lnSpc>
              <a:spcBef>
                <a:spcPts val="800"/>
              </a:spcBef>
              <a:spcAft>
                <a:spcPts val="1200"/>
              </a:spcAft>
              <a:buClr>
                <a:schemeClr val="dk1"/>
              </a:buClr>
              <a:buSzPts val="1800"/>
              <a:buNone/>
            </a:pPr>
            <a:r>
              <a:t/>
            </a:r>
            <a:endParaRPr sz="1800"/>
          </a:p>
        </p:txBody>
      </p:sp>
      <p:sp>
        <p:nvSpPr>
          <p:cNvPr id="675" name="Google Shape;675;p74"/>
          <p:cNvSpPr txBox="1"/>
          <p:nvPr>
            <p:ph idx="12" type="sldNum"/>
          </p:nvPr>
        </p:nvSpPr>
        <p:spPr>
          <a:xfrm>
            <a:off x="6432425" y="4902188"/>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9" name="Shape 679"/>
        <p:cNvGrpSpPr/>
        <p:nvPr/>
      </p:nvGrpSpPr>
      <p:grpSpPr>
        <a:xfrm>
          <a:off x="0" y="0"/>
          <a:ext cx="0" cy="0"/>
          <a:chOff x="0" y="0"/>
          <a:chExt cx="0" cy="0"/>
        </a:xfrm>
      </p:grpSpPr>
      <p:sp>
        <p:nvSpPr>
          <p:cNvPr id="680" name="Google Shape;680;p75"/>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681" name="Google Shape;681;p75"/>
          <p:cNvSpPr txBox="1"/>
          <p:nvPr>
            <p:ph type="title"/>
          </p:nvPr>
        </p:nvSpPr>
        <p:spPr>
          <a:xfrm>
            <a:off x="1645625" y="577608"/>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sz="4800"/>
              <a:t>Agenda</a:t>
            </a:r>
            <a:endParaRPr b="1" sz="4800"/>
          </a:p>
        </p:txBody>
      </p:sp>
      <p:grpSp>
        <p:nvGrpSpPr>
          <p:cNvPr id="682" name="Google Shape;682;p75"/>
          <p:cNvGrpSpPr/>
          <p:nvPr/>
        </p:nvGrpSpPr>
        <p:grpSpPr>
          <a:xfrm>
            <a:off x="701538" y="1571936"/>
            <a:ext cx="8037073" cy="2315079"/>
            <a:chOff x="0" y="558258"/>
            <a:chExt cx="10515600" cy="2677011"/>
          </a:xfrm>
        </p:grpSpPr>
        <p:sp>
          <p:nvSpPr>
            <p:cNvPr id="683" name="Google Shape;683;p75"/>
            <p:cNvSpPr/>
            <p:nvPr/>
          </p:nvSpPr>
          <p:spPr>
            <a:xfrm>
              <a:off x="0" y="558258"/>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84" name="Google Shape;684;p75"/>
            <p:cNvSpPr/>
            <p:nvPr/>
          </p:nvSpPr>
          <p:spPr>
            <a:xfrm>
              <a:off x="134970" y="658649"/>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85" name="Google Shape;685;p75"/>
            <p:cNvSpPr/>
            <p:nvPr/>
          </p:nvSpPr>
          <p:spPr>
            <a:xfrm>
              <a:off x="515340" y="558258"/>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86" name="Google Shape;686;p75"/>
            <p:cNvSpPr txBox="1"/>
            <p:nvPr/>
          </p:nvSpPr>
          <p:spPr>
            <a:xfrm>
              <a:off x="515340" y="558258"/>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Turn and Talk: Reflections on ‘The Birth of American Music’</a:t>
              </a:r>
              <a:endParaRPr sz="1100">
                <a:solidFill>
                  <a:schemeClr val="lt1"/>
                </a:solidFill>
                <a:latin typeface="Proxima Nova"/>
                <a:ea typeface="Proxima Nova"/>
                <a:cs typeface="Proxima Nova"/>
                <a:sym typeface="Proxima Nova"/>
              </a:endParaRPr>
            </a:p>
          </p:txBody>
        </p:sp>
        <p:sp>
          <p:nvSpPr>
            <p:cNvPr id="687" name="Google Shape;687;p75"/>
            <p:cNvSpPr/>
            <p:nvPr/>
          </p:nvSpPr>
          <p:spPr>
            <a:xfrm>
              <a:off x="0" y="1115986"/>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88" name="Google Shape;688;p75"/>
            <p:cNvSpPr/>
            <p:nvPr/>
          </p:nvSpPr>
          <p:spPr>
            <a:xfrm>
              <a:off x="134970" y="1216377"/>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89" name="Google Shape;689;p75"/>
            <p:cNvSpPr/>
            <p:nvPr/>
          </p:nvSpPr>
          <p:spPr>
            <a:xfrm>
              <a:off x="515340" y="1115986"/>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90" name="Google Shape;690;p75"/>
            <p:cNvSpPr txBox="1"/>
            <p:nvPr/>
          </p:nvSpPr>
          <p:spPr>
            <a:xfrm>
              <a:off x="515340" y="1115986"/>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Watch ‘Is Blues the Mother of All Modern Music?’ Clip</a:t>
              </a:r>
              <a:endParaRPr sz="1200">
                <a:solidFill>
                  <a:schemeClr val="lt1"/>
                </a:solidFill>
                <a:latin typeface="Proxima Nova"/>
                <a:ea typeface="Proxima Nova"/>
                <a:cs typeface="Proxima Nova"/>
                <a:sym typeface="Proxima Nova"/>
              </a:endParaRPr>
            </a:p>
          </p:txBody>
        </p:sp>
        <p:sp>
          <p:nvSpPr>
            <p:cNvPr id="691" name="Google Shape;691;p75"/>
            <p:cNvSpPr/>
            <p:nvPr/>
          </p:nvSpPr>
          <p:spPr>
            <a:xfrm>
              <a:off x="0" y="1673714"/>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92" name="Google Shape;692;p75"/>
            <p:cNvSpPr/>
            <p:nvPr/>
          </p:nvSpPr>
          <p:spPr>
            <a:xfrm>
              <a:off x="134970" y="1774105"/>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93" name="Google Shape;693;p75"/>
            <p:cNvSpPr/>
            <p:nvPr/>
          </p:nvSpPr>
          <p:spPr>
            <a:xfrm>
              <a:off x="515340" y="1673714"/>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94" name="Google Shape;694;p75"/>
            <p:cNvSpPr txBox="1"/>
            <p:nvPr/>
          </p:nvSpPr>
          <p:spPr>
            <a:xfrm>
              <a:off x="515340" y="167371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Review History of Minstrelsy and the Blues </a:t>
              </a:r>
              <a:endParaRPr i="1" sz="1100">
                <a:solidFill>
                  <a:schemeClr val="lt1"/>
                </a:solidFill>
                <a:latin typeface="Proxima Nova"/>
                <a:ea typeface="Proxima Nova"/>
                <a:cs typeface="Proxima Nova"/>
                <a:sym typeface="Proxima Nova"/>
              </a:endParaRPr>
            </a:p>
          </p:txBody>
        </p:sp>
        <p:sp>
          <p:nvSpPr>
            <p:cNvPr id="695" name="Google Shape;695;p75"/>
            <p:cNvSpPr/>
            <p:nvPr/>
          </p:nvSpPr>
          <p:spPr>
            <a:xfrm>
              <a:off x="0" y="223144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96" name="Google Shape;696;p75"/>
            <p:cNvSpPr/>
            <p:nvPr/>
          </p:nvSpPr>
          <p:spPr>
            <a:xfrm>
              <a:off x="134970" y="233183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97" name="Google Shape;697;p75"/>
            <p:cNvSpPr/>
            <p:nvPr/>
          </p:nvSpPr>
          <p:spPr>
            <a:xfrm>
              <a:off x="515340" y="223144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98" name="Google Shape;698;p75"/>
            <p:cNvSpPr txBox="1"/>
            <p:nvPr/>
          </p:nvSpPr>
          <p:spPr>
            <a:xfrm>
              <a:off x="515340" y="223144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100">
                  <a:solidFill>
                    <a:schemeClr val="lt1"/>
                  </a:solidFill>
                  <a:latin typeface="Proxima Nova"/>
                  <a:ea typeface="Proxima Nova"/>
                  <a:cs typeface="Proxima Nova"/>
                  <a:sym typeface="Proxima Nova"/>
                </a:rPr>
                <a:t>Small Group Close Readings of Blues Songs</a:t>
              </a:r>
              <a:endParaRPr sz="1100">
                <a:solidFill>
                  <a:schemeClr val="lt1"/>
                </a:solidFill>
                <a:latin typeface="Proxima Nova"/>
                <a:ea typeface="Proxima Nova"/>
                <a:cs typeface="Proxima Nova"/>
                <a:sym typeface="Proxima Nova"/>
              </a:endParaRPr>
            </a:p>
          </p:txBody>
        </p:sp>
        <p:sp>
          <p:nvSpPr>
            <p:cNvPr id="699" name="Google Shape;699;p75"/>
            <p:cNvSpPr/>
            <p:nvPr/>
          </p:nvSpPr>
          <p:spPr>
            <a:xfrm>
              <a:off x="0" y="2789169"/>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00" name="Google Shape;700;p75"/>
            <p:cNvSpPr/>
            <p:nvPr/>
          </p:nvSpPr>
          <p:spPr>
            <a:xfrm>
              <a:off x="134970" y="2889560"/>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01" name="Google Shape;701;p75"/>
            <p:cNvSpPr/>
            <p:nvPr/>
          </p:nvSpPr>
          <p:spPr>
            <a:xfrm>
              <a:off x="515340" y="2789169"/>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02" name="Google Shape;702;p75"/>
            <p:cNvSpPr txBox="1"/>
            <p:nvPr/>
          </p:nvSpPr>
          <p:spPr>
            <a:xfrm>
              <a:off x="515340" y="2789169"/>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Whole Group Debrief</a:t>
              </a:r>
              <a:endParaRPr sz="1100">
                <a:solidFill>
                  <a:schemeClr val="lt1"/>
                </a:solidFill>
                <a:latin typeface="Proxima Nova"/>
                <a:ea typeface="Proxima Nova"/>
                <a:cs typeface="Proxima Nova"/>
                <a:sym typeface="Proxima Nova"/>
              </a:endParaRPr>
            </a:p>
          </p:txBody>
        </p:sp>
      </p:grpSp>
      <p:sp>
        <p:nvSpPr>
          <p:cNvPr id="703" name="Google Shape;703;p75"/>
          <p:cNvSpPr txBox="1"/>
          <p:nvPr/>
        </p:nvSpPr>
        <p:spPr>
          <a:xfrm>
            <a:off x="0" y="-27525"/>
            <a:ext cx="9144000" cy="2934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rgbClr val="000000"/>
              </a:buClr>
              <a:buSzPts val="770"/>
              <a:buFont typeface="Arial"/>
              <a:buNone/>
            </a:pPr>
            <a:r>
              <a:rPr lang="en" sz="1200">
                <a:solidFill>
                  <a:srgbClr val="0000FF"/>
                </a:solidFill>
                <a:latin typeface="Proxima Nova"/>
                <a:ea typeface="Proxima Nova"/>
                <a:cs typeface="Proxima Nova"/>
                <a:sym typeface="Proxima Nova"/>
              </a:rPr>
              <a:t>Government policy </a:t>
            </a:r>
            <a:r>
              <a:rPr lang="en" sz="1200">
                <a:solidFill>
                  <a:srgbClr val="980000"/>
                </a:solidFill>
                <a:latin typeface="Proxima Nova"/>
                <a:ea typeface="Proxima Nova"/>
                <a:cs typeface="Proxima Nova"/>
                <a:sym typeface="Proxima Nova"/>
              </a:rPr>
              <a:t>directly and indirectly impacts communities and individuals,</a:t>
            </a:r>
            <a:r>
              <a:rPr lang="en" sz="1200">
                <a:solidFill>
                  <a:schemeClr val="accent3"/>
                </a:solidFill>
                <a:latin typeface="Proxima Nova"/>
                <a:ea typeface="Proxima Nova"/>
                <a:cs typeface="Proxima Nova"/>
                <a:sym typeface="Proxima Nova"/>
              </a:rPr>
              <a:t> </a:t>
            </a:r>
            <a:r>
              <a:rPr lang="en" sz="1200">
                <a:solidFill>
                  <a:srgbClr val="38761D"/>
                </a:solidFill>
                <a:latin typeface="Proxima Nova"/>
                <a:ea typeface="Proxima Nova"/>
                <a:cs typeface="Proxima Nova"/>
                <a:sym typeface="Proxima Nova"/>
              </a:rPr>
              <a:t>which can be discovered through personal narrative.</a:t>
            </a:r>
            <a:endParaRPr sz="1200">
              <a:solidFill>
                <a:srgbClr val="38761D"/>
              </a:solidFill>
              <a:latin typeface="Proxima Nova"/>
              <a:ea typeface="Proxima Nova"/>
              <a:cs typeface="Proxima Nova"/>
              <a:sym typeface="Proxima Nova"/>
            </a:endParaRPr>
          </a:p>
          <a:p>
            <a:pPr indent="0" lvl="0" marL="0" rtl="0" algn="ctr">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
        <p:nvSpPr>
          <p:cNvPr id="704" name="Google Shape;704;p75"/>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76"/>
          <p:cNvSpPr/>
          <p:nvPr/>
        </p:nvSpPr>
        <p:spPr>
          <a:xfrm>
            <a:off x="306150" y="1153200"/>
            <a:ext cx="4082100" cy="3418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76"/>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first most original art form arose from our original sin” (Morris)</a:t>
            </a:r>
            <a:endParaRPr/>
          </a:p>
        </p:txBody>
      </p:sp>
      <p:sp>
        <p:nvSpPr>
          <p:cNvPr id="711" name="Google Shape;711;p76"/>
          <p:cNvSpPr txBox="1"/>
          <p:nvPr>
            <p:ph idx="1" type="body"/>
          </p:nvPr>
        </p:nvSpPr>
        <p:spPr>
          <a:xfrm>
            <a:off x="311700" y="1152475"/>
            <a:ext cx="40665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a:t>Turn and talk:</a:t>
            </a:r>
            <a:r>
              <a:rPr lang="en"/>
              <a:t> </a:t>
            </a:r>
            <a:endParaRPr/>
          </a:p>
          <a:p>
            <a:pPr indent="0" lvl="0" marL="0" rtl="0" algn="l">
              <a:spcBef>
                <a:spcPts val="1200"/>
              </a:spcBef>
              <a:spcAft>
                <a:spcPts val="0"/>
              </a:spcAft>
              <a:buNone/>
            </a:pPr>
            <a:r>
              <a:rPr lang="en"/>
              <a:t>What did you learn about the history and origins of American music from this reading or from the podcast?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Were you aware of this history?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What is your response?</a:t>
            </a:r>
            <a:endParaRPr/>
          </a:p>
        </p:txBody>
      </p:sp>
      <p:pic>
        <p:nvPicPr>
          <p:cNvPr id="712" name="Google Shape;712;p76"/>
          <p:cNvPicPr preferRelativeResize="0"/>
          <p:nvPr/>
        </p:nvPicPr>
        <p:blipFill>
          <a:blip r:embed="rId3">
            <a:alphaModFix/>
          </a:blip>
          <a:stretch>
            <a:fillRect/>
          </a:stretch>
        </p:blipFill>
        <p:spPr>
          <a:xfrm>
            <a:off x="5665975" y="727675"/>
            <a:ext cx="3166320" cy="4266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pic>
        <p:nvPicPr>
          <p:cNvPr descr="PBS Member Stations rely on viewers like you. To support your local station, go to: http://to.pbs.org/DonateSoundField&#10;↓ More info below ↓&#10;&#10;We explore where the blues came from and how it went on to influence many modern genres of music. From Delta Blues pioneers like Robert Johnson and Son House to Chicago Blues icons like Muddy Waters and B.B. King. &#10;&#10;We breakdown how this genre can be heard in everything from heavy metal to country music. Later Nahre and LA take the elements of the blues to create their own unique track. &#10;&#10;Why don't you watch more Sound Field?&#10;&#10;How James Brown Invented Funk&#10;https://www.youtube.com/watch?v=AihgZv1D5-4&amp;list=PLIOqzinRwOsrWi5SSyTdFzN-t0mqE8imQ&amp;index=11&#10;&#10;It's Time to Rethink the Banjo&#10;https://www.youtube.com/watch?v=oki150lYgWU&amp;list=PLIOqzinRwOsrXCHwa1drPw5GqyegI87p1&amp;index=2&#10;&#10;Please SUBSCRIBE! ►►  https://tinyurl.com/SoundFieldPBS&#10;&#10;Download our original song here: https://soundcloud.com/soundfieldpbs/a-trip-to-the-blues&#10;&#10;We like music. You like music. Let’s break it down. Sound Field is a PBS Digital Studios web series produced by Rewire.org. #SoundFieldPBS #Rewire #PBSDigitalStudios" id="717" name="Google Shape;717;p77" title="Is Blues the Mother of All Modern Music?">
            <a:hlinkClick r:id="rId3"/>
          </p:cNvPr>
          <p:cNvPicPr preferRelativeResize="0"/>
          <p:nvPr/>
        </p:nvPicPr>
        <p:blipFill>
          <a:blip r:embed="rId4">
            <a:alphaModFix/>
          </a:blip>
          <a:stretch>
            <a:fillRect/>
          </a:stretch>
        </p:blipFill>
        <p:spPr>
          <a:xfrm>
            <a:off x="1197600" y="445025"/>
            <a:ext cx="6878474" cy="4498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1000"/>
                                        <p:tgtEl>
                                          <p:spTgt spid="7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7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It begins with a man named T.D. Rice...</a:t>
            </a:r>
            <a:endParaRPr/>
          </a:p>
        </p:txBody>
      </p:sp>
      <p:sp>
        <p:nvSpPr>
          <p:cNvPr id="723" name="Google Shape;723;p78"/>
          <p:cNvSpPr txBox="1"/>
          <p:nvPr>
            <p:ph idx="1" type="body"/>
          </p:nvPr>
        </p:nvSpPr>
        <p:spPr>
          <a:xfrm>
            <a:off x="6296700" y="1152475"/>
            <a:ext cx="2535600" cy="1739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i="1" lang="en"/>
              <a:t>Weel about and turn about jus so/ Ebery time I weel about, I jump Jim Crow</a:t>
            </a:r>
            <a:endParaRPr i="1"/>
          </a:p>
        </p:txBody>
      </p:sp>
      <p:pic>
        <p:nvPicPr>
          <p:cNvPr id="724" name="Google Shape;724;p78"/>
          <p:cNvPicPr preferRelativeResize="0"/>
          <p:nvPr/>
        </p:nvPicPr>
        <p:blipFill>
          <a:blip r:embed="rId3">
            <a:alphaModFix/>
          </a:blip>
          <a:stretch>
            <a:fillRect/>
          </a:stretch>
        </p:blipFill>
        <p:spPr>
          <a:xfrm>
            <a:off x="152400" y="1170125"/>
            <a:ext cx="2956227" cy="3820974"/>
          </a:xfrm>
          <a:prstGeom prst="rect">
            <a:avLst/>
          </a:prstGeom>
          <a:noFill/>
          <a:ln>
            <a:noFill/>
          </a:ln>
        </p:spPr>
      </p:pic>
      <p:pic>
        <p:nvPicPr>
          <p:cNvPr id="725" name="Google Shape;725;p78"/>
          <p:cNvPicPr preferRelativeResize="0"/>
          <p:nvPr/>
        </p:nvPicPr>
        <p:blipFill rotWithShape="1">
          <a:blip r:embed="rId4">
            <a:alphaModFix/>
          </a:blip>
          <a:srcRect b="3725" l="0" r="0" t="0"/>
          <a:stretch/>
        </p:blipFill>
        <p:spPr>
          <a:xfrm>
            <a:off x="3189600" y="1170125"/>
            <a:ext cx="3029457" cy="3820976"/>
          </a:xfrm>
          <a:prstGeom prst="rect">
            <a:avLst/>
          </a:prstGeom>
          <a:noFill/>
          <a:ln>
            <a:noFill/>
          </a:ln>
        </p:spPr>
      </p:pic>
      <p:pic>
        <p:nvPicPr>
          <p:cNvPr id="726" name="Google Shape;726;p78"/>
          <p:cNvPicPr preferRelativeResize="0"/>
          <p:nvPr/>
        </p:nvPicPr>
        <p:blipFill rotWithShape="1">
          <a:blip r:embed="rId5">
            <a:alphaModFix/>
          </a:blip>
          <a:srcRect b="0" l="6219" r="6922" t="0"/>
          <a:stretch/>
        </p:blipFill>
        <p:spPr>
          <a:xfrm>
            <a:off x="6219050" y="3026325"/>
            <a:ext cx="2924949" cy="134697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79"/>
          <p:cNvSpPr/>
          <p:nvPr/>
        </p:nvSpPr>
        <p:spPr>
          <a:xfrm>
            <a:off x="5470825" y="3506925"/>
            <a:ext cx="3429000" cy="1340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Minstrel Show</a:t>
            </a:r>
            <a:endParaRPr/>
          </a:p>
        </p:txBody>
      </p:sp>
      <p:sp>
        <p:nvSpPr>
          <p:cNvPr id="733" name="Google Shape;733;p79"/>
          <p:cNvSpPr txBox="1"/>
          <p:nvPr>
            <p:ph idx="1" type="body"/>
          </p:nvPr>
        </p:nvSpPr>
        <p:spPr>
          <a:xfrm>
            <a:off x="311700" y="1152475"/>
            <a:ext cx="44733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Traveling performance that went from city to city</a:t>
            </a:r>
            <a:endParaRPr/>
          </a:p>
          <a:p>
            <a:pPr indent="-342900" lvl="0" marL="457200" rtl="0" algn="l">
              <a:spcBef>
                <a:spcPts val="0"/>
              </a:spcBef>
              <a:spcAft>
                <a:spcPts val="0"/>
              </a:spcAft>
              <a:buSzPts val="1800"/>
              <a:buChar char="●"/>
            </a:pPr>
            <a:r>
              <a:rPr lang="en"/>
              <a:t>Featured “minstrels” -- performers in blackface who sang, danced, played music, and performed in skits</a:t>
            </a:r>
            <a:endParaRPr/>
          </a:p>
          <a:p>
            <a:pPr indent="-342900" lvl="0" marL="457200" rtl="0" algn="l">
              <a:spcBef>
                <a:spcPts val="0"/>
              </a:spcBef>
              <a:spcAft>
                <a:spcPts val="0"/>
              </a:spcAft>
              <a:buSzPts val="1800"/>
              <a:buChar char="●"/>
            </a:pPr>
            <a:r>
              <a:rPr lang="en"/>
              <a:t>Instrumentation included banjo, fiddle, bone castanets, tambourine -- the foundation of American popular music</a:t>
            </a:r>
            <a:endParaRPr/>
          </a:p>
          <a:p>
            <a:pPr indent="-342900" lvl="0" marL="457200" rtl="0" algn="l">
              <a:spcBef>
                <a:spcPts val="0"/>
              </a:spcBef>
              <a:spcAft>
                <a:spcPts val="0"/>
              </a:spcAft>
              <a:buSzPts val="1800"/>
              <a:buChar char="●"/>
            </a:pPr>
            <a:r>
              <a:rPr lang="en"/>
              <a:t>Minstrel shows were </a:t>
            </a:r>
            <a:r>
              <a:rPr lang="en" u="sng"/>
              <a:t>THE</a:t>
            </a:r>
            <a:r>
              <a:rPr lang="en"/>
              <a:t> form of entertainment in America from 1830s-1870s </a:t>
            </a:r>
            <a:endParaRPr/>
          </a:p>
        </p:txBody>
      </p:sp>
      <p:sp>
        <p:nvSpPr>
          <p:cNvPr id="734" name="Google Shape;734;p79"/>
          <p:cNvSpPr txBox="1"/>
          <p:nvPr/>
        </p:nvSpPr>
        <p:spPr>
          <a:xfrm>
            <a:off x="5470825" y="3506925"/>
            <a:ext cx="3548400" cy="198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u="sng">
                <a:latin typeface="Proxima Nova"/>
                <a:ea typeface="Proxima Nova"/>
                <a:cs typeface="Proxima Nova"/>
                <a:sym typeface="Proxima Nova"/>
              </a:rPr>
              <a:t>Important Note</a:t>
            </a:r>
            <a:endParaRPr sz="1500" u="sng">
              <a:latin typeface="Proxima Nova"/>
              <a:ea typeface="Proxima Nova"/>
              <a:cs typeface="Proxima Nova"/>
              <a:sym typeface="Proxima Nova"/>
            </a:endParaRPr>
          </a:p>
          <a:p>
            <a:pPr indent="0" lvl="0" marL="0" rtl="0" algn="l">
              <a:spcBef>
                <a:spcPts val="0"/>
              </a:spcBef>
              <a:spcAft>
                <a:spcPts val="0"/>
              </a:spcAft>
              <a:buNone/>
            </a:pPr>
            <a:r>
              <a:rPr lang="en" sz="1500">
                <a:latin typeface="Proxima Nova"/>
                <a:ea typeface="Proxima Nova"/>
                <a:cs typeface="Proxima Nova"/>
                <a:sym typeface="Proxima Nova"/>
              </a:rPr>
              <a:t>Performances were ALL conjecture, as most white performers in blackface had never meaningfully met or interacted with black people.</a:t>
            </a:r>
            <a:endParaRPr sz="1500">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735" name="Google Shape;735;p79"/>
          <p:cNvPicPr preferRelativeResize="0"/>
          <p:nvPr/>
        </p:nvPicPr>
        <p:blipFill>
          <a:blip r:embed="rId3">
            <a:alphaModFix/>
          </a:blip>
          <a:stretch>
            <a:fillRect/>
          </a:stretch>
        </p:blipFill>
        <p:spPr>
          <a:xfrm>
            <a:off x="4906225" y="445025"/>
            <a:ext cx="2084638" cy="1700875"/>
          </a:xfrm>
          <a:prstGeom prst="rect">
            <a:avLst/>
          </a:prstGeom>
          <a:noFill/>
          <a:ln>
            <a:noFill/>
          </a:ln>
        </p:spPr>
      </p:pic>
      <p:pic>
        <p:nvPicPr>
          <p:cNvPr id="736" name="Google Shape;736;p79"/>
          <p:cNvPicPr preferRelativeResize="0"/>
          <p:nvPr/>
        </p:nvPicPr>
        <p:blipFill>
          <a:blip r:embed="rId4">
            <a:alphaModFix/>
          </a:blip>
          <a:stretch>
            <a:fillRect/>
          </a:stretch>
        </p:blipFill>
        <p:spPr>
          <a:xfrm>
            <a:off x="7112100" y="233800"/>
            <a:ext cx="2031899" cy="297061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Birth of the Blues in the 1920s</a:t>
            </a:r>
            <a:endParaRPr/>
          </a:p>
        </p:txBody>
      </p:sp>
      <p:sp>
        <p:nvSpPr>
          <p:cNvPr id="742" name="Google Shape;742;p80"/>
          <p:cNvSpPr txBox="1"/>
          <p:nvPr>
            <p:ph idx="1" type="body"/>
          </p:nvPr>
        </p:nvSpPr>
        <p:spPr>
          <a:xfrm>
            <a:off x="-77950" y="1152475"/>
            <a:ext cx="5689200" cy="386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Following the end of slavery, a new audience emerged with a desire for real black performers</a:t>
            </a:r>
            <a:endParaRPr/>
          </a:p>
          <a:p>
            <a:pPr indent="-342900" lvl="0" marL="457200" rtl="0" algn="l">
              <a:spcBef>
                <a:spcPts val="0"/>
              </a:spcBef>
              <a:spcAft>
                <a:spcPts val="0"/>
              </a:spcAft>
              <a:buSzPts val="1800"/>
              <a:buChar char="-"/>
            </a:pPr>
            <a:r>
              <a:rPr lang="en"/>
              <a:t>Tradition of traveling tent show spectacles upheld, performing in predominantly black, Southern, working-class spaces</a:t>
            </a:r>
            <a:endParaRPr/>
          </a:p>
          <a:p>
            <a:pPr indent="-342900" lvl="0" marL="457200" rtl="0" algn="l">
              <a:spcBef>
                <a:spcPts val="0"/>
              </a:spcBef>
              <a:spcAft>
                <a:spcPts val="0"/>
              </a:spcAft>
              <a:buSzPts val="1800"/>
              <a:buChar char="-"/>
            </a:pPr>
            <a:r>
              <a:rPr lang="en"/>
              <a:t>A new tradition -- the blues. </a:t>
            </a:r>
            <a:endParaRPr/>
          </a:p>
          <a:p>
            <a:pPr indent="-342900" lvl="0" marL="457200" rtl="0" algn="l">
              <a:spcBef>
                <a:spcPts val="0"/>
              </a:spcBef>
              <a:spcAft>
                <a:spcPts val="0"/>
              </a:spcAft>
              <a:buSzPts val="1800"/>
              <a:buChar char="-"/>
            </a:pPr>
            <a:r>
              <a:rPr lang="en"/>
              <a:t>Music that addressed the true social and emotional lives of black performers and audiences</a:t>
            </a:r>
            <a:endParaRPr/>
          </a:p>
          <a:p>
            <a:pPr indent="-317500" lvl="1" marL="914400" rtl="0" algn="l">
              <a:spcBef>
                <a:spcPts val="0"/>
              </a:spcBef>
              <a:spcAft>
                <a:spcPts val="0"/>
              </a:spcAft>
              <a:buSzPts val="1400"/>
              <a:buChar char="-"/>
            </a:pPr>
            <a:r>
              <a:rPr lang="en"/>
              <a:t>Humorous, aggressive, ironic, and straight-forward all at once</a:t>
            </a:r>
            <a:endParaRPr/>
          </a:p>
          <a:p>
            <a:pPr indent="-342900" lvl="0" marL="457200" rtl="0" algn="l">
              <a:spcBef>
                <a:spcPts val="0"/>
              </a:spcBef>
              <a:spcAft>
                <a:spcPts val="0"/>
              </a:spcAft>
              <a:buSzPts val="1800"/>
              <a:buChar char="-"/>
            </a:pPr>
            <a:r>
              <a:rPr lang="en"/>
              <a:t>Tackled tough topics -- depression, sexuality, domestic violence, migration, work, racial injustice</a:t>
            </a:r>
            <a:endParaRPr/>
          </a:p>
        </p:txBody>
      </p:sp>
      <p:pic>
        <p:nvPicPr>
          <p:cNvPr id="743" name="Google Shape;743;p80"/>
          <p:cNvPicPr preferRelativeResize="0"/>
          <p:nvPr/>
        </p:nvPicPr>
        <p:blipFill>
          <a:blip r:embed="rId3">
            <a:alphaModFix/>
          </a:blip>
          <a:stretch>
            <a:fillRect/>
          </a:stretch>
        </p:blipFill>
        <p:spPr>
          <a:xfrm>
            <a:off x="6419163" y="2389999"/>
            <a:ext cx="2146725" cy="2270400"/>
          </a:xfrm>
          <a:prstGeom prst="rect">
            <a:avLst/>
          </a:prstGeom>
          <a:noFill/>
          <a:ln>
            <a:noFill/>
          </a:ln>
        </p:spPr>
      </p:pic>
      <p:pic>
        <p:nvPicPr>
          <p:cNvPr id="744" name="Google Shape;744;p80"/>
          <p:cNvPicPr preferRelativeResize="0"/>
          <p:nvPr/>
        </p:nvPicPr>
        <p:blipFill>
          <a:blip r:embed="rId4">
            <a:alphaModFix/>
          </a:blip>
          <a:stretch>
            <a:fillRect/>
          </a:stretch>
        </p:blipFill>
        <p:spPr>
          <a:xfrm>
            <a:off x="5598600" y="280551"/>
            <a:ext cx="3545400" cy="18547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81"/>
          <p:cNvSpPr/>
          <p:nvPr/>
        </p:nvSpPr>
        <p:spPr>
          <a:xfrm>
            <a:off x="3382250" y="2010650"/>
            <a:ext cx="2182200" cy="1948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81"/>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Meet “Mother of the Blues” and “Empress of the Blues”</a:t>
            </a:r>
            <a:endParaRPr/>
          </a:p>
        </p:txBody>
      </p:sp>
      <p:sp>
        <p:nvSpPr>
          <p:cNvPr id="751" name="Google Shape;751;p81"/>
          <p:cNvSpPr txBox="1"/>
          <p:nvPr>
            <p:ph idx="1" type="body"/>
          </p:nvPr>
        </p:nvSpPr>
        <p:spPr>
          <a:xfrm>
            <a:off x="311700" y="6381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Gertrude ‘Ma’ Rainey										Bessie Smith</a:t>
            </a:r>
            <a:endParaRPr/>
          </a:p>
        </p:txBody>
      </p:sp>
      <p:pic>
        <p:nvPicPr>
          <p:cNvPr id="752" name="Google Shape;752;p81"/>
          <p:cNvPicPr preferRelativeResize="0"/>
          <p:nvPr/>
        </p:nvPicPr>
        <p:blipFill>
          <a:blip r:embed="rId3">
            <a:alphaModFix/>
          </a:blip>
          <a:stretch>
            <a:fillRect/>
          </a:stretch>
        </p:blipFill>
        <p:spPr>
          <a:xfrm>
            <a:off x="311700" y="1179125"/>
            <a:ext cx="2462675" cy="3870848"/>
          </a:xfrm>
          <a:prstGeom prst="rect">
            <a:avLst/>
          </a:prstGeom>
          <a:noFill/>
          <a:ln>
            <a:noFill/>
          </a:ln>
        </p:spPr>
      </p:pic>
      <p:pic>
        <p:nvPicPr>
          <p:cNvPr id="753" name="Google Shape;753;p81"/>
          <p:cNvPicPr preferRelativeResize="0"/>
          <p:nvPr/>
        </p:nvPicPr>
        <p:blipFill>
          <a:blip r:embed="rId4">
            <a:alphaModFix/>
          </a:blip>
          <a:stretch>
            <a:fillRect/>
          </a:stretch>
        </p:blipFill>
        <p:spPr>
          <a:xfrm>
            <a:off x="6031376" y="1179125"/>
            <a:ext cx="2939055" cy="3870848"/>
          </a:xfrm>
          <a:prstGeom prst="rect">
            <a:avLst/>
          </a:prstGeom>
          <a:noFill/>
          <a:ln>
            <a:noFill/>
          </a:ln>
        </p:spPr>
      </p:pic>
      <p:sp>
        <p:nvSpPr>
          <p:cNvPr id="754" name="Google Shape;754;p81"/>
          <p:cNvSpPr txBox="1"/>
          <p:nvPr/>
        </p:nvSpPr>
        <p:spPr>
          <a:xfrm>
            <a:off x="3389775" y="1975600"/>
            <a:ext cx="2190000" cy="201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Proxima Nova"/>
                <a:ea typeface="Proxima Nova"/>
                <a:cs typeface="Proxima Nova"/>
                <a:sym typeface="Proxima Nova"/>
              </a:rPr>
              <a:t>Both artists embodied characters and portrayed narratives in their songs rooted in their identities as Black women</a:t>
            </a:r>
            <a:endParaRPr sz="1700">
              <a:latin typeface="Proxima Nova"/>
              <a:ea typeface="Proxima Nova"/>
              <a:cs typeface="Proxima Nova"/>
              <a:sym typeface="Proxima Nova"/>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Who is Ma Rainey? (1886–1939)</a:t>
            </a:r>
            <a:endParaRPr/>
          </a:p>
        </p:txBody>
      </p:sp>
      <p:sp>
        <p:nvSpPr>
          <p:cNvPr id="760" name="Google Shape;760;p82"/>
          <p:cNvSpPr txBox="1"/>
          <p:nvPr>
            <p:ph idx="1" type="body"/>
          </p:nvPr>
        </p:nvSpPr>
        <p:spPr>
          <a:xfrm>
            <a:off x="269100" y="1177200"/>
            <a:ext cx="4001700" cy="3437400"/>
          </a:xfrm>
          <a:prstGeom prst="rect">
            <a:avLst/>
          </a:prstGeom>
        </p:spPr>
        <p:txBody>
          <a:bodyPr anchorCtr="0" anchor="t" bIns="91425" lIns="91425" spcFirstLastPara="1" rIns="91425" wrap="square" tIns="91425">
            <a:normAutofit lnSpcReduction="20000"/>
          </a:bodyPr>
          <a:lstStyle/>
          <a:p>
            <a:pPr indent="-381000" lvl="0" marL="457200" rtl="0" algn="l">
              <a:spcBef>
                <a:spcPts val="0"/>
              </a:spcBef>
              <a:spcAft>
                <a:spcPts val="0"/>
              </a:spcAft>
              <a:buClr>
                <a:srgbClr val="111111"/>
              </a:buClr>
              <a:buSzPts val="2400"/>
              <a:buChar char="●"/>
            </a:pPr>
            <a:r>
              <a:rPr lang="en" sz="1800">
                <a:solidFill>
                  <a:srgbClr val="111111"/>
                </a:solidFill>
              </a:rPr>
              <a:t>Ma Rainey ,born Gertrude Pridgett, is a blues singer from Georgia.</a:t>
            </a:r>
            <a:endParaRPr sz="1800">
              <a:solidFill>
                <a:srgbClr val="111111"/>
              </a:solidFill>
            </a:endParaRPr>
          </a:p>
          <a:p>
            <a:pPr indent="-381000" lvl="0" marL="457200" rtl="0" algn="l">
              <a:spcBef>
                <a:spcPts val="0"/>
              </a:spcBef>
              <a:spcAft>
                <a:spcPts val="0"/>
              </a:spcAft>
              <a:buClr>
                <a:srgbClr val="111111"/>
              </a:buClr>
              <a:buSzPts val="2400"/>
              <a:buChar char="●"/>
            </a:pPr>
            <a:r>
              <a:rPr lang="en" sz="1800">
                <a:solidFill>
                  <a:srgbClr val="111111"/>
                </a:solidFill>
              </a:rPr>
              <a:t>She is  known as the “Mother of Blues”. </a:t>
            </a:r>
            <a:endParaRPr sz="1800">
              <a:solidFill>
                <a:srgbClr val="111111"/>
              </a:solidFill>
            </a:endParaRPr>
          </a:p>
          <a:p>
            <a:pPr indent="-381000" lvl="0" marL="457200" rtl="0" algn="l">
              <a:spcBef>
                <a:spcPts val="0"/>
              </a:spcBef>
              <a:spcAft>
                <a:spcPts val="0"/>
              </a:spcAft>
              <a:buClr>
                <a:srgbClr val="111111"/>
              </a:buClr>
              <a:buSzPts val="2400"/>
              <a:buChar char="●"/>
            </a:pPr>
            <a:r>
              <a:rPr lang="en" sz="1800">
                <a:solidFill>
                  <a:srgbClr val="111111"/>
                </a:solidFill>
              </a:rPr>
              <a:t>Her music and influence was popular in 1920’s America. </a:t>
            </a:r>
            <a:endParaRPr sz="1800">
              <a:solidFill>
                <a:srgbClr val="111111"/>
              </a:solidFill>
            </a:endParaRPr>
          </a:p>
          <a:p>
            <a:pPr indent="-342900" lvl="0" marL="457200" rtl="0" algn="l">
              <a:spcBef>
                <a:spcPts val="0"/>
              </a:spcBef>
              <a:spcAft>
                <a:spcPts val="0"/>
              </a:spcAft>
              <a:buClr>
                <a:srgbClr val="111111"/>
              </a:buClr>
              <a:buSzPts val="1800"/>
              <a:buChar char="●"/>
            </a:pPr>
            <a:r>
              <a:rPr lang="en" sz="1800">
                <a:solidFill>
                  <a:srgbClr val="111111"/>
                </a:solidFill>
              </a:rPr>
              <a:t>Her music  explored her life as an “independent, openly bisexual African-American woman.” </a:t>
            </a:r>
            <a:r>
              <a:rPr lang="en" sz="1800">
                <a:solidFill>
                  <a:srgbClr val="111111"/>
                </a:solidFill>
                <a:highlight>
                  <a:srgbClr val="FFFFFF"/>
                </a:highlight>
                <a:latin typeface="Times New Roman"/>
                <a:ea typeface="Times New Roman"/>
                <a:cs typeface="Times New Roman"/>
                <a:sym typeface="Times New Roman"/>
              </a:rPr>
              <a:t>(</a:t>
            </a:r>
            <a:r>
              <a:rPr lang="en" sz="1800" u="sng">
                <a:solidFill>
                  <a:srgbClr val="111111"/>
                </a:solidFill>
                <a:highlight>
                  <a:srgbClr val="FFFFFF"/>
                </a:highlight>
                <a:latin typeface="Times New Roman"/>
                <a:ea typeface="Times New Roman"/>
                <a:cs typeface="Times New Roman"/>
                <a:sym typeface="Times New Roman"/>
                <a:hlinkClick r:id="rId3">
                  <a:extLst>
                    <a:ext uri="{A12FA001-AC4F-418D-AE19-62706E023703}">
                      <ahyp:hlinkClr val="tx"/>
                    </a:ext>
                  </a:extLst>
                </a:hlinkClick>
              </a:rPr>
              <a:t>Women’s History</a:t>
            </a:r>
            <a:r>
              <a:rPr lang="en" sz="1500">
                <a:solidFill>
                  <a:srgbClr val="111111"/>
                </a:solidFill>
              </a:rPr>
              <a:t> )</a:t>
            </a:r>
            <a:endParaRPr sz="1500">
              <a:solidFill>
                <a:srgbClr val="111111"/>
              </a:solidFill>
            </a:endParaRPr>
          </a:p>
        </p:txBody>
      </p:sp>
      <p:pic>
        <p:nvPicPr>
          <p:cNvPr id="761" name="Google Shape;761;p82"/>
          <p:cNvPicPr preferRelativeResize="0"/>
          <p:nvPr/>
        </p:nvPicPr>
        <p:blipFill>
          <a:blip r:embed="rId4">
            <a:alphaModFix/>
          </a:blip>
          <a:stretch>
            <a:fillRect/>
          </a:stretch>
        </p:blipFill>
        <p:spPr>
          <a:xfrm>
            <a:off x="7673575" y="-1"/>
            <a:ext cx="1328526" cy="2088177"/>
          </a:xfrm>
          <a:prstGeom prst="rect">
            <a:avLst/>
          </a:prstGeom>
          <a:noFill/>
          <a:ln>
            <a:noFill/>
          </a:ln>
        </p:spPr>
      </p:pic>
      <p:pic>
        <p:nvPicPr>
          <p:cNvPr descr="Born Gertrude Pridgett on April 26, 1886, in Columbus, Georgia, Ma Rainey became the first popular stage entertainer to incorporate authentic blues into her song repertoire. She performed during the first three decades of the 20th century and enjoyed mass popularity during the blues craze of the 1920s. Rainey's music has served as inspiration for such poets as Langston Hughes and Sterling Brown. #Biography Subscribe for more Biography: http://aetv.us/2AsWMPH  Delve deeper into Biography on our site: http://www.biography.com  Follow Biography for more surprising stories from fascinating lives: Facebook - https://www.facebook.com/Biography  Instagram - https://www.instagram.com/biography  Twitter - https://twitter.com/biography   Biography.com captures the most gripping, surprising, and fascinating stories about famous people: The biggest break. The defining opportunity. The most shattering failure. The unexpected connection. The decision that changed everything. With over 7,000 biographies and daily features that highlight newsworthy and compelling points-of-view, we are the digital source for true stories about people that matter.  Ma Rainey - Singer | Mini Bio | BIO https://www.youtube.com/user/BiographyChannel" id="762" name="Google Shape;762;p82" title="Ma Rainey - Singer | Mini Bio | BIO">
            <a:hlinkClick r:id="rId5"/>
          </p:cNvPr>
          <p:cNvPicPr preferRelativeResize="0"/>
          <p:nvPr/>
        </p:nvPicPr>
        <p:blipFill>
          <a:blip r:embed="rId6">
            <a:alphaModFix/>
          </a:blip>
          <a:stretch>
            <a:fillRect/>
          </a:stretch>
        </p:blipFill>
        <p:spPr>
          <a:xfrm>
            <a:off x="4666550" y="1770425"/>
            <a:ext cx="4001700" cy="22509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1000"/>
                                        <p:tgtEl>
                                          <p:spTgt spid="7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0"/>
          <p:cNvSpPr/>
          <p:nvPr/>
        </p:nvSpPr>
        <p:spPr>
          <a:xfrm>
            <a:off x="6010950" y="2949350"/>
            <a:ext cx="3061500" cy="1959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Socratic Seminar?</a:t>
            </a:r>
            <a:endParaRPr/>
          </a:p>
        </p:txBody>
      </p:sp>
      <p:sp>
        <p:nvSpPr>
          <p:cNvPr id="167" name="Google Shape;167;p20"/>
          <p:cNvSpPr txBox="1"/>
          <p:nvPr>
            <p:ph idx="1" type="body"/>
          </p:nvPr>
        </p:nvSpPr>
        <p:spPr>
          <a:xfrm>
            <a:off x="311700" y="1152475"/>
            <a:ext cx="44847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 classroom discussion based on the implications and themes of a text</a:t>
            </a:r>
            <a:endParaRPr/>
          </a:p>
          <a:p>
            <a:pPr indent="-317500" lvl="1" marL="914400" rtl="0" algn="l">
              <a:spcBef>
                <a:spcPts val="0"/>
              </a:spcBef>
              <a:spcAft>
                <a:spcPts val="0"/>
              </a:spcAft>
              <a:buSzPts val="1400"/>
              <a:buChar char="○"/>
            </a:pPr>
            <a:r>
              <a:rPr lang="en"/>
              <a:t>Looking at a text critically and making meaning </a:t>
            </a:r>
            <a:r>
              <a:rPr lang="en" u="sng"/>
              <a:t>together</a:t>
            </a:r>
            <a:endParaRPr/>
          </a:p>
          <a:p>
            <a:pPr indent="-342900" lvl="0" marL="457200" rtl="0" algn="l">
              <a:spcBef>
                <a:spcPts val="0"/>
              </a:spcBef>
              <a:spcAft>
                <a:spcPts val="0"/>
              </a:spcAft>
              <a:buSzPts val="1800"/>
              <a:buChar char="●"/>
            </a:pPr>
            <a:r>
              <a:rPr lang="en"/>
              <a:t>The teacher provides you with a series of questions but does not otherwise interfere</a:t>
            </a:r>
            <a:endParaRPr/>
          </a:p>
          <a:p>
            <a:pPr indent="-342900" lvl="0" marL="457200" rtl="0" algn="l">
              <a:spcBef>
                <a:spcPts val="0"/>
              </a:spcBef>
              <a:spcAft>
                <a:spcPts val="0"/>
              </a:spcAft>
              <a:buSzPts val="1800"/>
              <a:buChar char="●"/>
            </a:pPr>
            <a:r>
              <a:rPr lang="en"/>
              <a:t>Student-led, student-centered</a:t>
            </a:r>
            <a:endParaRPr/>
          </a:p>
        </p:txBody>
      </p:sp>
      <p:sp>
        <p:nvSpPr>
          <p:cNvPr id="168" name="Google Shape;168;p20"/>
          <p:cNvSpPr txBox="1"/>
          <p:nvPr/>
        </p:nvSpPr>
        <p:spPr>
          <a:xfrm>
            <a:off x="6031475" y="2875850"/>
            <a:ext cx="30615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Watch this brief video about the </a:t>
            </a:r>
            <a:r>
              <a:rPr lang="en" u="sng">
                <a:latin typeface="Proxima Nova"/>
                <a:ea typeface="Proxima Nova"/>
                <a:cs typeface="Proxima Nova"/>
                <a:sym typeface="Proxima Nova"/>
              </a:rPr>
              <a:t>Socratic Method</a:t>
            </a:r>
            <a:r>
              <a:rPr lang="en">
                <a:latin typeface="Proxima Nova"/>
                <a:ea typeface="Proxima Nova"/>
                <a:cs typeface="Proxima Nova"/>
                <a:sym typeface="Proxima Nova"/>
              </a:rPr>
              <a:t>.</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How does Socrates view learning?</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What is a line of inquiry? How does it involve various people?</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How can we apply his thoughts in class discussion?</a:t>
            </a:r>
            <a:endParaRPr>
              <a:latin typeface="Proxima Nova"/>
              <a:ea typeface="Proxima Nova"/>
              <a:cs typeface="Proxima Nova"/>
              <a:sym typeface="Proxima Nova"/>
            </a:endParaRPr>
          </a:p>
        </p:txBody>
      </p:sp>
      <p:pic>
        <p:nvPicPr>
          <p:cNvPr descr="Explore the technique known as the Socratic Method, which uses questions to examine a person’s values, principles, and beliefs. &#10;&#10;--&#10;&#10;Socrates, one of the founding fathers of Western philosophical thought, was on trial. Many believed he was an enemy of the state, accusing the philosopher of corrupting the youth and refusing to recognize their gods. But Socrates wasn’t feared for claiming to have all the answers, but rather, for asking too many questions. Erick Wilberding digs into the technique known as the Socratic Method.&#10;&#10;Lesson by Erick Wilberding, directed by Draško Ivezić.&#10;&#10;Support Our Non-Profit Mission&#10;----------------------------------------------&#10;Support us on Patreon: http://bit.ly/TEDEdPatreon&#10;Check out our merch: http://bit.ly/TEDEDShop&#10;----------------------------------------------&#10;&#10;Connect With Us&#10;----------------------------------------------&#10;Sign up for our newsletter: http://bit.ly/TEDEdNewsletter&#10;Follow us on Facebook: http://bit.ly/TEDEdFacebook&#10;Find us on Twitter: http://bit.ly/TEDEdTwitter&#10;Peep us on Instagram: http://bit.ly/TEDEdInstagram&#10;----------------------------------------------&#10;&#10;Keep Learning&#10;----------------------------------------------&#10;View full lesson: https://ed.ted.com/lessons/this-tool-will-help-improve-your-critical-thinking-erick-wilberding&#10;Dig deeper with additional resources: https://ed.ted.com/lessons/this-tool-will-help-improve-your-critical-thinking-erick-wilberding#digdeeper&#10;&#10;Animator's website: http://adriaticanimation.hr/&#10;----------------------------------------------&#10;&#10;Thank you so much to our patrons for your support! Without you this video would not be possible! Amaury BISIAUX, sarim haq, Jay M, Constantino Victor Delgado, Andrea Galvagni, Andrew Tweddle, Laurel-Ann Rice, Fernando A. Endo, Courtney Marcott, Anna-Alicia Brooks, Mustafa, Helen Lee, pam morgan, Juan Pablo Rodriguez Morales, ANNE FINE, Gerardo Castro, Siddharth Toshniwal, Justice Boehmer, Michel-Ange Hortegat, Enes Kirimi,  Aravind C V, ND, Samyogita Hardikar, Vanessa Graulich, Vandana Gunwani, LvL042, Abdulmohsin Almadi, Andrew Brodski, John van den Berg, Anandha Krishnan, Geoffrey Bultitude, Mi Mi, Thomas Rothert, Christopher McVay, Izhari Ishak Aksa, Declan Manning, Javier Aldavaz, Ivan Yeung, Jaime Camacho, Irene Au, Роман Валесюк, LunarQueen, Iza, Brian Elieson, Paul, Grayson Garbarino, Oge O, Weronika Falkowska, Stefano Esposito and Nevin Spoljaric." id="169" name="Google Shape;169;p20" title="This tool will help improve your critical thinking - Erick Wilberding">
            <a:hlinkClick r:id="rId3"/>
          </p:cNvPr>
          <p:cNvPicPr preferRelativeResize="0"/>
          <p:nvPr/>
        </p:nvPicPr>
        <p:blipFill>
          <a:blip r:embed="rId4">
            <a:alphaModFix/>
          </a:blip>
          <a:stretch>
            <a:fillRect/>
          </a:stretch>
        </p:blipFill>
        <p:spPr>
          <a:xfrm>
            <a:off x="5470325" y="740598"/>
            <a:ext cx="3483187" cy="1959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83"/>
          <p:cNvSpPr txBox="1"/>
          <p:nvPr>
            <p:ph type="title"/>
          </p:nvPr>
        </p:nvSpPr>
        <p:spPr>
          <a:xfrm>
            <a:off x="462000" y="219850"/>
            <a:ext cx="7717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Who is Bessie Smith? (1894- 1937)</a:t>
            </a:r>
            <a:endParaRPr/>
          </a:p>
        </p:txBody>
      </p:sp>
      <p:sp>
        <p:nvSpPr>
          <p:cNvPr id="768" name="Google Shape;768;p83"/>
          <p:cNvSpPr txBox="1"/>
          <p:nvPr>
            <p:ph idx="1" type="body"/>
          </p:nvPr>
        </p:nvSpPr>
        <p:spPr>
          <a:xfrm>
            <a:off x="348425" y="978875"/>
            <a:ext cx="3724200" cy="4005900"/>
          </a:xfrm>
          <a:prstGeom prst="rect">
            <a:avLst/>
          </a:prstGeom>
          <a:solidFill>
            <a:schemeClr val="lt1"/>
          </a:solidFill>
        </p:spPr>
        <p:txBody>
          <a:bodyPr anchorCtr="0" anchor="t" bIns="91425" lIns="91425" spcFirstLastPara="1" rIns="91425" wrap="square" tIns="91425">
            <a:normAutofit fontScale="92500" lnSpcReduction="10000"/>
          </a:bodyPr>
          <a:lstStyle/>
          <a:p>
            <a:pPr indent="-375443" lvl="0" marL="457200" rtl="0" algn="l">
              <a:spcBef>
                <a:spcPts val="0"/>
              </a:spcBef>
              <a:spcAft>
                <a:spcPts val="0"/>
              </a:spcAft>
              <a:buClr>
                <a:srgbClr val="111111"/>
              </a:buClr>
              <a:buSzPct val="131578"/>
              <a:buChar char="●"/>
            </a:pPr>
            <a:r>
              <a:rPr lang="en" sz="1900">
                <a:solidFill>
                  <a:srgbClr val="111111"/>
                </a:solidFill>
              </a:rPr>
              <a:t>Born in Chattanooga, Tennessee Bessie Smith was a famous blues singer of 1920’s and 1930’s . </a:t>
            </a:r>
            <a:endParaRPr sz="1900">
              <a:solidFill>
                <a:srgbClr val="111111"/>
              </a:solidFill>
            </a:endParaRPr>
          </a:p>
          <a:p>
            <a:pPr indent="-375443" lvl="0" marL="457200" rtl="0" algn="l">
              <a:spcBef>
                <a:spcPts val="0"/>
              </a:spcBef>
              <a:spcAft>
                <a:spcPts val="0"/>
              </a:spcAft>
              <a:buClr>
                <a:srgbClr val="111111"/>
              </a:buClr>
              <a:buSzPct val="131578"/>
              <a:buChar char="●"/>
            </a:pPr>
            <a:r>
              <a:rPr lang="en" sz="1900">
                <a:solidFill>
                  <a:srgbClr val="111111"/>
                </a:solidFill>
              </a:rPr>
              <a:t> She was known as the “Empress of Blues”</a:t>
            </a:r>
            <a:endParaRPr sz="1900">
              <a:solidFill>
                <a:srgbClr val="111111"/>
              </a:solidFill>
            </a:endParaRPr>
          </a:p>
          <a:p>
            <a:pPr indent="-375443" lvl="0" marL="457200" rtl="0" algn="l">
              <a:spcBef>
                <a:spcPts val="0"/>
              </a:spcBef>
              <a:spcAft>
                <a:spcPts val="0"/>
              </a:spcAft>
              <a:buClr>
                <a:srgbClr val="111111"/>
              </a:buClr>
              <a:buSzPct val="131578"/>
              <a:buChar char="●"/>
            </a:pPr>
            <a:r>
              <a:rPr lang="en" sz="1900">
                <a:solidFill>
                  <a:srgbClr val="111111"/>
                </a:solidFill>
              </a:rPr>
              <a:t>She often worked with Ma Rainey during this time period in music. </a:t>
            </a:r>
            <a:endParaRPr sz="1900">
              <a:solidFill>
                <a:srgbClr val="111111"/>
              </a:solidFill>
            </a:endParaRPr>
          </a:p>
          <a:p>
            <a:pPr indent="-340201" lvl="0" marL="457200" rtl="0" algn="l">
              <a:spcBef>
                <a:spcPts val="0"/>
              </a:spcBef>
              <a:spcAft>
                <a:spcPts val="0"/>
              </a:spcAft>
              <a:buClr>
                <a:srgbClr val="111111"/>
              </a:buClr>
              <a:buSzPct val="100000"/>
              <a:buChar char="●"/>
            </a:pPr>
            <a:r>
              <a:rPr lang="en" sz="1900">
                <a:solidFill>
                  <a:srgbClr val="111111"/>
                </a:solidFill>
              </a:rPr>
              <a:t>She was one of the best selling blues singers of that time. </a:t>
            </a:r>
            <a:endParaRPr sz="1900">
              <a:solidFill>
                <a:srgbClr val="111111"/>
              </a:solidFill>
            </a:endParaRPr>
          </a:p>
          <a:p>
            <a:pPr indent="0" lvl="0" marL="0" rtl="0" algn="l">
              <a:spcBef>
                <a:spcPts val="1200"/>
              </a:spcBef>
              <a:spcAft>
                <a:spcPts val="1200"/>
              </a:spcAft>
              <a:buNone/>
            </a:pPr>
            <a:r>
              <a:t/>
            </a:r>
            <a:endParaRPr sz="1600">
              <a:solidFill>
                <a:srgbClr val="111111"/>
              </a:solidFill>
            </a:endParaRPr>
          </a:p>
        </p:txBody>
      </p:sp>
      <p:pic>
        <p:nvPicPr>
          <p:cNvPr id="769" name="Google Shape;769;p83"/>
          <p:cNvPicPr preferRelativeResize="0"/>
          <p:nvPr/>
        </p:nvPicPr>
        <p:blipFill>
          <a:blip r:embed="rId3">
            <a:alphaModFix/>
          </a:blip>
          <a:stretch>
            <a:fillRect/>
          </a:stretch>
        </p:blipFill>
        <p:spPr>
          <a:xfrm>
            <a:off x="7536750" y="277675"/>
            <a:ext cx="1526225" cy="2010076"/>
          </a:xfrm>
          <a:prstGeom prst="rect">
            <a:avLst/>
          </a:prstGeom>
          <a:noFill/>
          <a:ln>
            <a:noFill/>
          </a:ln>
        </p:spPr>
      </p:pic>
      <p:pic>
        <p:nvPicPr>
          <p:cNvPr descr="Bessie Smith was born in Chattanooga, Tennessee and began to sing at a young age. In 1923, she signed a contract with Columbia Records and soon, she was among the highest-paid black performers of her time with hits like &quot;Downhearted Blues.&quot; Find out more about her life in this short biography. #Biography &#10;&#10;Subscribe for more Biography: http://aetv.us/2AsWMPH  &#10;Delve deeper into Biography on our site: http://www.biography.com  &#10;Follow Biography for more surprising stories from fascinating lives: &#10;Facebook - https://www.facebook.com/Biography &#10; Instagram - https://www.instagram.com/biography  &#10;Twitter - https://twitter.com/biography   &#10;&#10;Biography.com captures the most gripping, surprising, and fascinating stories about famous people: The biggest break. The defining opportunity. The most shattering failure. The unexpected connection. The decision that changed everything. With over 7,000 biographies and daily features that highlight newsworthy and compelling points-of-view, we are the digital source for true stories about people that matter." id="770" name="Google Shape;770;p83" title="Bessie Smith: Greatest Female Blues Singer | Mini Bio | BIO">
            <a:hlinkClick r:id="rId4"/>
          </p:cNvPr>
          <p:cNvPicPr preferRelativeResize="0"/>
          <p:nvPr/>
        </p:nvPicPr>
        <p:blipFill>
          <a:blip r:embed="rId5">
            <a:alphaModFix/>
          </a:blip>
          <a:stretch>
            <a:fillRect/>
          </a:stretch>
        </p:blipFill>
        <p:spPr>
          <a:xfrm>
            <a:off x="4346700" y="1934388"/>
            <a:ext cx="3724200" cy="20948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1000"/>
                                        <p:tgtEl>
                                          <p:spTgt spid="7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84"/>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Small Group Close Read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76" name="Google Shape;776;p84"/>
          <p:cNvSpPr txBox="1"/>
          <p:nvPr>
            <p:ph idx="1" type="body"/>
          </p:nvPr>
        </p:nvSpPr>
        <p:spPr>
          <a:xfrm>
            <a:off x="0" y="654625"/>
            <a:ext cx="9144000" cy="1527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Work with a group assigned to you</a:t>
            </a:r>
            <a:endParaRPr/>
          </a:p>
          <a:p>
            <a:pPr indent="-342900" lvl="0" marL="457200" rtl="0" algn="l">
              <a:spcBef>
                <a:spcPts val="0"/>
              </a:spcBef>
              <a:spcAft>
                <a:spcPts val="0"/>
              </a:spcAft>
              <a:buSzPts val="1800"/>
              <a:buChar char="●"/>
            </a:pPr>
            <a:r>
              <a:rPr lang="en"/>
              <a:t>Choose one of the songs on the following slides, listen to it together, and read along with the lyrics. </a:t>
            </a:r>
            <a:endParaRPr/>
          </a:p>
        </p:txBody>
      </p:sp>
      <p:pic>
        <p:nvPicPr>
          <p:cNvPr id="777" name="Google Shape;777;p84"/>
          <p:cNvPicPr preferRelativeResize="0"/>
          <p:nvPr/>
        </p:nvPicPr>
        <p:blipFill>
          <a:blip r:embed="rId3">
            <a:alphaModFix/>
          </a:blip>
          <a:stretch>
            <a:fillRect/>
          </a:stretch>
        </p:blipFill>
        <p:spPr>
          <a:xfrm>
            <a:off x="7045050" y="2904257"/>
            <a:ext cx="2098950" cy="1179618"/>
          </a:xfrm>
          <a:prstGeom prst="rect">
            <a:avLst/>
          </a:prstGeom>
          <a:noFill/>
          <a:ln>
            <a:noFill/>
          </a:ln>
        </p:spPr>
      </p:pic>
      <p:sp>
        <p:nvSpPr>
          <p:cNvPr id="778" name="Google Shape;778;p84"/>
          <p:cNvSpPr txBox="1"/>
          <p:nvPr/>
        </p:nvSpPr>
        <p:spPr>
          <a:xfrm>
            <a:off x="93450" y="1688900"/>
            <a:ext cx="6951600" cy="284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accent3"/>
                </a:solidFill>
                <a:latin typeface="Proxima Nova"/>
                <a:ea typeface="Proxima Nova"/>
                <a:cs typeface="Proxima Nova"/>
                <a:sym typeface="Proxima Nova"/>
              </a:rPr>
              <a:t>Then, close read together and </a:t>
            </a:r>
            <a:r>
              <a:rPr b="1" lang="en" sz="1800" u="sng">
                <a:solidFill>
                  <a:schemeClr val="accent3"/>
                </a:solidFill>
                <a:latin typeface="Proxima Nova"/>
                <a:ea typeface="Proxima Nova"/>
                <a:cs typeface="Proxima Nova"/>
                <a:sym typeface="Proxima Nova"/>
              </a:rPr>
              <a:t>take notes:</a:t>
            </a:r>
            <a:endParaRPr b="1" sz="1800" u="sng">
              <a:solidFill>
                <a:schemeClr val="accent3"/>
              </a:solidFill>
              <a:latin typeface="Proxima Nova"/>
              <a:ea typeface="Proxima Nova"/>
              <a:cs typeface="Proxima Nova"/>
              <a:sym typeface="Proxima Nova"/>
            </a:endParaRPr>
          </a:p>
          <a:p>
            <a:pPr indent="-342900" lvl="0" marL="457200" rtl="0" algn="l">
              <a:lnSpc>
                <a:spcPct val="115000"/>
              </a:lnSpc>
              <a:spcBef>
                <a:spcPts val="1200"/>
              </a:spcBef>
              <a:spcAft>
                <a:spcPts val="0"/>
              </a:spcAft>
              <a:buClr>
                <a:schemeClr val="accent3"/>
              </a:buClr>
              <a:buSzPts val="1800"/>
              <a:buFont typeface="Proxima Nova"/>
              <a:buAutoNum type="arabicPeriod"/>
            </a:pPr>
            <a:r>
              <a:rPr lang="en" sz="1800">
                <a:solidFill>
                  <a:schemeClr val="accent3"/>
                </a:solidFill>
                <a:latin typeface="Proxima Nova"/>
                <a:ea typeface="Proxima Nova"/>
                <a:cs typeface="Proxima Nova"/>
                <a:sym typeface="Proxima Nova"/>
              </a:rPr>
              <a:t>What is the</a:t>
            </a:r>
            <a:r>
              <a:rPr b="1" lang="en" sz="1800">
                <a:solidFill>
                  <a:schemeClr val="accent3"/>
                </a:solidFill>
                <a:latin typeface="Proxima Nova"/>
                <a:ea typeface="Proxima Nova"/>
                <a:cs typeface="Proxima Nova"/>
                <a:sym typeface="Proxima Nova"/>
              </a:rPr>
              <a:t> narrative</a:t>
            </a:r>
            <a:r>
              <a:rPr lang="en" sz="1800">
                <a:solidFill>
                  <a:schemeClr val="accent3"/>
                </a:solidFill>
                <a:latin typeface="Proxima Nova"/>
                <a:ea typeface="Proxima Nova"/>
                <a:cs typeface="Proxima Nova"/>
                <a:sym typeface="Proxima Nova"/>
              </a:rPr>
              <a:t> being told in the song? Is it </a:t>
            </a:r>
            <a:r>
              <a:rPr b="1" lang="en" sz="1800">
                <a:solidFill>
                  <a:schemeClr val="accent3"/>
                </a:solidFill>
                <a:latin typeface="Proxima Nova"/>
                <a:ea typeface="Proxima Nova"/>
                <a:cs typeface="Proxima Nova"/>
                <a:sym typeface="Proxima Nova"/>
              </a:rPr>
              <a:t>restorative</a:t>
            </a:r>
            <a:r>
              <a:rPr lang="en" sz="1800">
                <a:solidFill>
                  <a:schemeClr val="accent3"/>
                </a:solidFill>
                <a:latin typeface="Proxima Nova"/>
                <a:ea typeface="Proxima Nova"/>
                <a:cs typeface="Proxima Nova"/>
                <a:sym typeface="Proxima Nova"/>
              </a:rPr>
              <a:t>?</a:t>
            </a:r>
            <a:endParaRPr sz="1800">
              <a:solidFill>
                <a:schemeClr val="accent3"/>
              </a:solidFill>
              <a:latin typeface="Proxima Nova"/>
              <a:ea typeface="Proxima Nova"/>
              <a:cs typeface="Proxima Nova"/>
              <a:sym typeface="Proxima Nova"/>
            </a:endParaRPr>
          </a:p>
          <a:p>
            <a:pPr indent="-342900" lvl="0" marL="457200" rtl="0" algn="l">
              <a:lnSpc>
                <a:spcPct val="115000"/>
              </a:lnSpc>
              <a:spcBef>
                <a:spcPts val="0"/>
              </a:spcBef>
              <a:spcAft>
                <a:spcPts val="0"/>
              </a:spcAft>
              <a:buClr>
                <a:schemeClr val="accent3"/>
              </a:buClr>
              <a:buSzPts val="1800"/>
              <a:buFont typeface="Proxima Nova"/>
              <a:buAutoNum type="arabicPeriod"/>
            </a:pPr>
            <a:r>
              <a:rPr lang="en" sz="1800">
                <a:solidFill>
                  <a:schemeClr val="accent3"/>
                </a:solidFill>
                <a:latin typeface="Proxima Nova"/>
                <a:ea typeface="Proxima Nova"/>
                <a:cs typeface="Proxima Nova"/>
                <a:sym typeface="Proxima Nova"/>
              </a:rPr>
              <a:t>What is the narrator’s </a:t>
            </a:r>
            <a:r>
              <a:rPr b="1" lang="en" sz="1800">
                <a:solidFill>
                  <a:schemeClr val="accent3"/>
                </a:solidFill>
                <a:latin typeface="Proxima Nova"/>
                <a:ea typeface="Proxima Nova"/>
                <a:cs typeface="Proxima Nova"/>
                <a:sym typeface="Proxima Nova"/>
              </a:rPr>
              <a:t>point of view</a:t>
            </a:r>
            <a:r>
              <a:rPr lang="en" sz="1800">
                <a:solidFill>
                  <a:schemeClr val="accent3"/>
                </a:solidFill>
                <a:latin typeface="Proxima Nova"/>
                <a:ea typeface="Proxima Nova"/>
                <a:cs typeface="Proxima Nova"/>
                <a:sym typeface="Proxima Nova"/>
              </a:rPr>
              <a:t>?</a:t>
            </a:r>
            <a:endParaRPr sz="1800">
              <a:solidFill>
                <a:schemeClr val="accent3"/>
              </a:solidFill>
              <a:latin typeface="Proxima Nova"/>
              <a:ea typeface="Proxima Nova"/>
              <a:cs typeface="Proxima Nova"/>
              <a:sym typeface="Proxima Nova"/>
            </a:endParaRPr>
          </a:p>
          <a:p>
            <a:pPr indent="-342900" lvl="0" marL="457200" rtl="0" algn="l">
              <a:lnSpc>
                <a:spcPct val="115000"/>
              </a:lnSpc>
              <a:spcBef>
                <a:spcPts val="0"/>
              </a:spcBef>
              <a:spcAft>
                <a:spcPts val="0"/>
              </a:spcAft>
              <a:buClr>
                <a:schemeClr val="accent3"/>
              </a:buClr>
              <a:buSzPts val="1800"/>
              <a:buFont typeface="Proxima Nova"/>
              <a:buAutoNum type="arabicPeriod"/>
            </a:pPr>
            <a:r>
              <a:rPr lang="en" sz="1800">
                <a:solidFill>
                  <a:schemeClr val="accent3"/>
                </a:solidFill>
                <a:latin typeface="Proxima Nova"/>
                <a:ea typeface="Proxima Nova"/>
                <a:cs typeface="Proxima Nova"/>
                <a:sym typeface="Proxima Nova"/>
              </a:rPr>
              <a:t>What is the narrator’s </a:t>
            </a:r>
            <a:r>
              <a:rPr b="1" lang="en" sz="1800">
                <a:solidFill>
                  <a:schemeClr val="accent3"/>
                </a:solidFill>
                <a:latin typeface="Proxima Nova"/>
                <a:ea typeface="Proxima Nova"/>
                <a:cs typeface="Proxima Nova"/>
                <a:sym typeface="Proxima Nova"/>
              </a:rPr>
              <a:t>perspective?</a:t>
            </a:r>
            <a:endParaRPr b="1" sz="1800">
              <a:solidFill>
                <a:schemeClr val="accent3"/>
              </a:solidFill>
              <a:latin typeface="Proxima Nova"/>
              <a:ea typeface="Proxima Nova"/>
              <a:cs typeface="Proxima Nova"/>
              <a:sym typeface="Proxima Nova"/>
            </a:endParaRPr>
          </a:p>
          <a:p>
            <a:pPr indent="-342900" lvl="0" marL="457200" rtl="0" algn="l">
              <a:lnSpc>
                <a:spcPct val="115000"/>
              </a:lnSpc>
              <a:spcBef>
                <a:spcPts val="0"/>
              </a:spcBef>
              <a:spcAft>
                <a:spcPts val="0"/>
              </a:spcAft>
              <a:buClr>
                <a:schemeClr val="accent3"/>
              </a:buClr>
              <a:buSzPts val="1800"/>
              <a:buFont typeface="Proxima Nova"/>
              <a:buAutoNum type="arabicPeriod"/>
            </a:pPr>
            <a:r>
              <a:rPr lang="en" sz="1800">
                <a:solidFill>
                  <a:schemeClr val="accent3"/>
                </a:solidFill>
                <a:latin typeface="Proxima Nova"/>
                <a:ea typeface="Proxima Nova"/>
                <a:cs typeface="Proxima Nova"/>
                <a:sym typeface="Proxima Nova"/>
              </a:rPr>
              <a:t>How can you describe the </a:t>
            </a:r>
            <a:r>
              <a:rPr b="1" lang="en" sz="1800">
                <a:solidFill>
                  <a:schemeClr val="accent3"/>
                </a:solidFill>
                <a:latin typeface="Proxima Nova"/>
                <a:ea typeface="Proxima Nova"/>
                <a:cs typeface="Proxima Nova"/>
                <a:sym typeface="Proxima Nova"/>
              </a:rPr>
              <a:t>character</a:t>
            </a:r>
            <a:r>
              <a:rPr lang="en" sz="1800">
                <a:solidFill>
                  <a:schemeClr val="accent3"/>
                </a:solidFill>
                <a:latin typeface="Proxima Nova"/>
                <a:ea typeface="Proxima Nova"/>
                <a:cs typeface="Proxima Nova"/>
                <a:sym typeface="Proxima Nova"/>
              </a:rPr>
              <a:t>? </a:t>
            </a:r>
            <a:r>
              <a:rPr b="1" lang="en" sz="1800">
                <a:solidFill>
                  <a:schemeClr val="accent3"/>
                </a:solidFill>
                <a:latin typeface="Proxima Nova"/>
                <a:ea typeface="Proxima Nova"/>
                <a:cs typeface="Proxima Nova"/>
                <a:sym typeface="Proxima Nova"/>
              </a:rPr>
              <a:t>Direct or indirect</a:t>
            </a:r>
            <a:r>
              <a:rPr lang="en" sz="1800">
                <a:solidFill>
                  <a:schemeClr val="accent3"/>
                </a:solidFill>
                <a:latin typeface="Proxima Nova"/>
                <a:ea typeface="Proxima Nova"/>
                <a:cs typeface="Proxima Nova"/>
                <a:sym typeface="Proxima Nova"/>
              </a:rPr>
              <a:t> characterization? What are their</a:t>
            </a:r>
            <a:r>
              <a:rPr b="1" lang="en" sz="1800">
                <a:solidFill>
                  <a:schemeClr val="accent3"/>
                </a:solidFill>
                <a:latin typeface="Proxima Nova"/>
                <a:ea typeface="Proxima Nova"/>
                <a:cs typeface="Proxima Nova"/>
                <a:sym typeface="Proxima Nova"/>
              </a:rPr>
              <a:t> traits?</a:t>
            </a:r>
            <a:endParaRPr b="1" sz="1800">
              <a:solidFill>
                <a:schemeClr val="accent3"/>
              </a:solidFill>
              <a:latin typeface="Proxima Nova"/>
              <a:ea typeface="Proxima Nova"/>
              <a:cs typeface="Proxima Nova"/>
              <a:sym typeface="Proxima Nova"/>
            </a:endParaRPr>
          </a:p>
          <a:p>
            <a:pPr indent="-342900" lvl="0" marL="457200" rtl="0" algn="l">
              <a:lnSpc>
                <a:spcPct val="115000"/>
              </a:lnSpc>
              <a:spcBef>
                <a:spcPts val="0"/>
              </a:spcBef>
              <a:spcAft>
                <a:spcPts val="0"/>
              </a:spcAft>
              <a:buClr>
                <a:schemeClr val="accent3"/>
              </a:buClr>
              <a:buSzPts val="1800"/>
              <a:buFont typeface="Proxima Nova"/>
              <a:buAutoNum type="arabicPeriod"/>
            </a:pPr>
            <a:r>
              <a:rPr lang="en" sz="1800">
                <a:solidFill>
                  <a:schemeClr val="accent3"/>
                </a:solidFill>
                <a:latin typeface="Proxima Nova"/>
                <a:ea typeface="Proxima Nova"/>
                <a:cs typeface="Proxima Nova"/>
                <a:sym typeface="Proxima Nova"/>
              </a:rPr>
              <a:t>What words/phrases are interesting/stand out to you? Analyze  this </a:t>
            </a:r>
            <a:r>
              <a:rPr b="1" lang="en" sz="1800">
                <a:solidFill>
                  <a:schemeClr val="accent3"/>
                </a:solidFill>
                <a:latin typeface="Proxima Nova"/>
                <a:ea typeface="Proxima Nova"/>
                <a:cs typeface="Proxima Nova"/>
                <a:sym typeface="Proxima Nova"/>
              </a:rPr>
              <a:t>diction.</a:t>
            </a:r>
            <a:endParaRPr b="1">
              <a:latin typeface="Proxima Nova"/>
              <a:ea typeface="Proxima Nova"/>
              <a:cs typeface="Proxima Nova"/>
              <a:sym typeface="Proxima Nova"/>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85"/>
          <p:cNvSpPr/>
          <p:nvPr/>
        </p:nvSpPr>
        <p:spPr>
          <a:xfrm>
            <a:off x="6369400" y="767675"/>
            <a:ext cx="2425200" cy="42834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“Black Eye Blues” by Ma Rainey</a:t>
            </a:r>
            <a:endParaRPr/>
          </a:p>
        </p:txBody>
      </p:sp>
      <p:sp>
        <p:nvSpPr>
          <p:cNvPr id="785" name="Google Shape;785;p85"/>
          <p:cNvSpPr txBox="1"/>
          <p:nvPr>
            <p:ph idx="1" type="body"/>
          </p:nvPr>
        </p:nvSpPr>
        <p:spPr>
          <a:xfrm>
            <a:off x="311700" y="1152475"/>
            <a:ext cx="5755800" cy="3416400"/>
          </a:xfrm>
          <a:prstGeom prst="rect">
            <a:avLst/>
          </a:prstGeom>
        </p:spPr>
        <p:txBody>
          <a:bodyPr anchorCtr="0" anchor="t" bIns="91425" lIns="91425" spcFirstLastPara="1" rIns="91425" wrap="square" tIns="91425">
            <a:normAutofit fontScale="70000" lnSpcReduction="20000"/>
          </a:bodyPr>
          <a:lstStyle/>
          <a:p>
            <a:pPr indent="0" lvl="0" marL="0" rtl="0" algn="l">
              <a:lnSpc>
                <a:spcPct val="100000"/>
              </a:lnSpc>
              <a:spcBef>
                <a:spcPts val="0"/>
              </a:spcBef>
              <a:spcAft>
                <a:spcPts val="0"/>
              </a:spcAft>
              <a:buNone/>
            </a:pPr>
            <a:r>
              <a:rPr lang="en"/>
              <a:t>Down in Hogan’s Alley lived Miss Nancy Ann</a:t>
            </a:r>
            <a:endParaRPr/>
          </a:p>
          <a:p>
            <a:pPr indent="0" lvl="0" marL="0" rtl="0" algn="l">
              <a:lnSpc>
                <a:spcPct val="100000"/>
              </a:lnSpc>
              <a:spcBef>
                <a:spcPts val="0"/>
              </a:spcBef>
              <a:spcAft>
                <a:spcPts val="0"/>
              </a:spcAft>
              <a:buNone/>
            </a:pPr>
            <a:r>
              <a:rPr lang="en"/>
              <a:t>Always fussin’, squabbling with her man</a:t>
            </a:r>
            <a:endParaRPr/>
          </a:p>
          <a:p>
            <a:pPr indent="0" lvl="0" marL="0" rtl="0" algn="l">
              <a:lnSpc>
                <a:spcPct val="100000"/>
              </a:lnSpc>
              <a:spcBef>
                <a:spcPts val="0"/>
              </a:spcBef>
              <a:spcAft>
                <a:spcPts val="0"/>
              </a:spcAft>
              <a:buNone/>
            </a:pPr>
            <a:r>
              <a:rPr lang="en"/>
              <a:t>Then I heard Miss Nancy say</a:t>
            </a:r>
            <a:endParaRPr/>
          </a:p>
          <a:p>
            <a:pPr indent="0" lvl="0" marL="0" rtl="0" algn="l">
              <a:lnSpc>
                <a:spcPct val="100000"/>
              </a:lnSpc>
              <a:spcBef>
                <a:spcPts val="0"/>
              </a:spcBef>
              <a:spcAft>
                <a:spcPts val="0"/>
              </a:spcAft>
              <a:buNone/>
            </a:pPr>
            <a:r>
              <a:rPr lang="en"/>
              <a:t>“Why do you treat your gal that way?”</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I went down the alley, other night</a:t>
            </a:r>
            <a:endParaRPr/>
          </a:p>
          <a:p>
            <a:pPr indent="0" lvl="0" marL="0" rtl="0" algn="l">
              <a:lnSpc>
                <a:spcPct val="100000"/>
              </a:lnSpc>
              <a:spcBef>
                <a:spcPts val="0"/>
              </a:spcBef>
              <a:spcAft>
                <a:spcPts val="0"/>
              </a:spcAft>
              <a:buNone/>
            </a:pPr>
            <a:r>
              <a:rPr lang="en"/>
              <a:t>Nancy and her man had just had a fight</a:t>
            </a:r>
            <a:endParaRPr/>
          </a:p>
          <a:p>
            <a:pPr indent="0" lvl="0" marL="0" rtl="0" algn="l">
              <a:lnSpc>
                <a:spcPct val="100000"/>
              </a:lnSpc>
              <a:spcBef>
                <a:spcPts val="0"/>
              </a:spcBef>
              <a:spcAft>
                <a:spcPts val="0"/>
              </a:spcAft>
              <a:buNone/>
            </a:pPr>
            <a:r>
              <a:rPr lang="en"/>
              <a:t>He hit Miss Nancy ‘cross the head</a:t>
            </a:r>
            <a:endParaRPr/>
          </a:p>
          <a:p>
            <a:pPr indent="0" lvl="0" marL="0" rtl="0" algn="l">
              <a:lnSpc>
                <a:spcPct val="100000"/>
              </a:lnSpc>
              <a:spcBef>
                <a:spcPts val="0"/>
              </a:spcBef>
              <a:spcAft>
                <a:spcPts val="0"/>
              </a:spcAft>
              <a:buNone/>
            </a:pPr>
            <a:r>
              <a:rPr lang="en"/>
              <a:t>When she rose to her feet, she said</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“You low down alligator, just watch me</a:t>
            </a:r>
            <a:endParaRPr/>
          </a:p>
          <a:p>
            <a:pPr indent="0" lvl="0" marL="0" rtl="0" algn="l">
              <a:lnSpc>
                <a:spcPct val="100000"/>
              </a:lnSpc>
              <a:spcBef>
                <a:spcPts val="0"/>
              </a:spcBef>
              <a:spcAft>
                <a:spcPts val="0"/>
              </a:spcAft>
              <a:buNone/>
            </a:pPr>
            <a:r>
              <a:rPr lang="en"/>
              <a:t>Sooner or later gonna catch you with your britches down</a:t>
            </a:r>
            <a:endParaRPr/>
          </a:p>
          <a:p>
            <a:pPr indent="0" lvl="0" marL="0" rtl="0" algn="l">
              <a:lnSpc>
                <a:spcPct val="100000"/>
              </a:lnSpc>
              <a:spcBef>
                <a:spcPts val="0"/>
              </a:spcBef>
              <a:spcAft>
                <a:spcPts val="0"/>
              </a:spcAft>
              <a:buNone/>
            </a:pPr>
            <a:r>
              <a:rPr lang="en"/>
              <a:t>You ‘buse me and you cheat me, you dog around and beat me</a:t>
            </a:r>
            <a:endParaRPr/>
          </a:p>
          <a:p>
            <a:pPr indent="0" lvl="0" marL="0" rtl="0" algn="l">
              <a:lnSpc>
                <a:spcPct val="100000"/>
              </a:lnSpc>
              <a:spcBef>
                <a:spcPts val="0"/>
              </a:spcBef>
              <a:spcAft>
                <a:spcPts val="0"/>
              </a:spcAft>
              <a:buNone/>
            </a:pPr>
            <a:r>
              <a:rPr lang="en"/>
              <a:t>Still I’m gonna hang around</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“Take all my money, blacken both of my eyes</a:t>
            </a:r>
            <a:endParaRPr/>
          </a:p>
          <a:p>
            <a:pPr indent="0" lvl="0" marL="0" rtl="0" algn="l">
              <a:lnSpc>
                <a:spcPct val="100000"/>
              </a:lnSpc>
              <a:spcBef>
                <a:spcPts val="0"/>
              </a:spcBef>
              <a:spcAft>
                <a:spcPts val="0"/>
              </a:spcAft>
              <a:buNone/>
            </a:pPr>
            <a:r>
              <a:rPr lang="en"/>
              <a:t>Give it to another woman, come how and tell me lies</a:t>
            </a:r>
            <a:endParaRPr/>
          </a:p>
          <a:p>
            <a:pPr indent="0" lvl="0" marL="0" rtl="0" algn="l">
              <a:lnSpc>
                <a:spcPct val="100000"/>
              </a:lnSpc>
              <a:spcBef>
                <a:spcPts val="0"/>
              </a:spcBef>
              <a:spcAft>
                <a:spcPts val="0"/>
              </a:spcAft>
              <a:buNone/>
            </a:pPr>
            <a:r>
              <a:rPr lang="en"/>
              <a:t>You low down allligator, just watch me</a:t>
            </a:r>
            <a:endParaRPr/>
          </a:p>
          <a:p>
            <a:pPr indent="0" lvl="0" marL="0" rtl="0" algn="l">
              <a:lnSpc>
                <a:spcPct val="100000"/>
              </a:lnSpc>
              <a:spcBef>
                <a:spcPts val="0"/>
              </a:spcBef>
              <a:spcAft>
                <a:spcPts val="0"/>
              </a:spcAft>
              <a:buNone/>
            </a:pPr>
            <a:r>
              <a:rPr lang="en"/>
              <a:t>Sooner or later gonna catch you with your britches down</a:t>
            </a:r>
            <a:endParaRPr/>
          </a:p>
          <a:p>
            <a:pPr indent="0" lvl="0" marL="0" rtl="0" algn="l">
              <a:lnSpc>
                <a:spcPct val="100000"/>
              </a:lnSpc>
              <a:spcBef>
                <a:spcPts val="0"/>
              </a:spcBef>
              <a:spcAft>
                <a:spcPts val="0"/>
              </a:spcAft>
              <a:buNone/>
            </a:pPr>
            <a:r>
              <a:rPr lang="en"/>
              <a:t>I mean, gonna catch you with your britches down.”</a:t>
            </a:r>
            <a:endParaRPr/>
          </a:p>
        </p:txBody>
      </p:sp>
      <p:sp>
        <p:nvSpPr>
          <p:cNvPr id="786" name="Google Shape;786;p85"/>
          <p:cNvSpPr txBox="1"/>
          <p:nvPr/>
        </p:nvSpPr>
        <p:spPr>
          <a:xfrm>
            <a:off x="6290950" y="217775"/>
            <a:ext cx="2582100" cy="4833300"/>
          </a:xfrm>
          <a:prstGeom prst="rect">
            <a:avLst/>
          </a:prstGeom>
          <a:solidFill>
            <a:schemeClr val="lt2"/>
          </a:solid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Proxima Nova"/>
              <a:buChar char="●"/>
            </a:pPr>
            <a:r>
              <a:rPr lang="en" sz="1500">
                <a:solidFill>
                  <a:schemeClr val="dk1"/>
                </a:solidFill>
                <a:latin typeface="Proxima Nova"/>
                <a:ea typeface="Proxima Nova"/>
                <a:cs typeface="Proxima Nova"/>
                <a:sym typeface="Proxima Nova"/>
              </a:rPr>
              <a:t>What is the</a:t>
            </a:r>
            <a:r>
              <a:rPr b="1" lang="en" sz="1500">
                <a:solidFill>
                  <a:schemeClr val="dk1"/>
                </a:solidFill>
                <a:latin typeface="Proxima Nova"/>
                <a:ea typeface="Proxima Nova"/>
                <a:cs typeface="Proxima Nova"/>
                <a:sym typeface="Proxima Nova"/>
              </a:rPr>
              <a:t> narrative</a:t>
            </a:r>
            <a:r>
              <a:rPr lang="en" sz="1500">
                <a:solidFill>
                  <a:schemeClr val="dk1"/>
                </a:solidFill>
                <a:latin typeface="Proxima Nova"/>
                <a:ea typeface="Proxima Nova"/>
                <a:cs typeface="Proxima Nova"/>
                <a:sym typeface="Proxima Nova"/>
              </a:rPr>
              <a:t> being told in the song? Is it </a:t>
            </a:r>
            <a:r>
              <a:rPr b="1" lang="en" sz="1500">
                <a:solidFill>
                  <a:schemeClr val="dk1"/>
                </a:solidFill>
                <a:latin typeface="Proxima Nova"/>
                <a:ea typeface="Proxima Nova"/>
                <a:cs typeface="Proxima Nova"/>
                <a:sym typeface="Proxima Nova"/>
              </a:rPr>
              <a:t>restorative</a:t>
            </a:r>
            <a:r>
              <a:rPr lang="en" sz="1500">
                <a:solidFill>
                  <a:schemeClr val="dk1"/>
                </a:solidFill>
                <a:latin typeface="Proxima Nova"/>
                <a:ea typeface="Proxima Nova"/>
                <a:cs typeface="Proxima Nova"/>
                <a:sym typeface="Proxima Nova"/>
              </a:rPr>
              <a:t>?</a:t>
            </a:r>
            <a:endParaRPr sz="1500">
              <a:solidFill>
                <a:schemeClr val="dk1"/>
              </a:solidFill>
              <a:latin typeface="Proxima Nova"/>
              <a:ea typeface="Proxima Nova"/>
              <a:cs typeface="Proxima Nova"/>
              <a:sym typeface="Proxima Nova"/>
            </a:endParaRPr>
          </a:p>
          <a:p>
            <a:pPr indent="-323850" lvl="0" marL="457200" rtl="0" algn="l">
              <a:lnSpc>
                <a:spcPct val="115000"/>
              </a:lnSpc>
              <a:spcBef>
                <a:spcPts val="0"/>
              </a:spcBef>
              <a:spcAft>
                <a:spcPts val="0"/>
              </a:spcAft>
              <a:buClr>
                <a:schemeClr val="dk1"/>
              </a:buClr>
              <a:buSzPts val="1500"/>
              <a:buFont typeface="Proxima Nova"/>
              <a:buChar char="●"/>
            </a:pPr>
            <a:r>
              <a:rPr lang="en" sz="1500">
                <a:solidFill>
                  <a:schemeClr val="dk1"/>
                </a:solidFill>
                <a:latin typeface="Proxima Nova"/>
                <a:ea typeface="Proxima Nova"/>
                <a:cs typeface="Proxima Nova"/>
                <a:sym typeface="Proxima Nova"/>
              </a:rPr>
              <a:t>What is the narrator’s </a:t>
            </a:r>
            <a:r>
              <a:rPr b="1" lang="en" sz="1500">
                <a:solidFill>
                  <a:schemeClr val="dk1"/>
                </a:solidFill>
                <a:latin typeface="Proxima Nova"/>
                <a:ea typeface="Proxima Nova"/>
                <a:cs typeface="Proxima Nova"/>
                <a:sym typeface="Proxima Nova"/>
              </a:rPr>
              <a:t>point of view</a:t>
            </a:r>
            <a:r>
              <a:rPr lang="en" sz="1500">
                <a:solidFill>
                  <a:schemeClr val="dk1"/>
                </a:solidFill>
                <a:latin typeface="Proxima Nova"/>
                <a:ea typeface="Proxima Nova"/>
                <a:cs typeface="Proxima Nova"/>
                <a:sym typeface="Proxima Nova"/>
              </a:rPr>
              <a:t>?</a:t>
            </a:r>
            <a:endParaRPr sz="1500">
              <a:solidFill>
                <a:schemeClr val="dk1"/>
              </a:solidFill>
              <a:latin typeface="Proxima Nova"/>
              <a:ea typeface="Proxima Nova"/>
              <a:cs typeface="Proxima Nova"/>
              <a:sym typeface="Proxima Nova"/>
            </a:endParaRPr>
          </a:p>
          <a:p>
            <a:pPr indent="-323850" lvl="0" marL="457200" rtl="0" algn="l">
              <a:lnSpc>
                <a:spcPct val="115000"/>
              </a:lnSpc>
              <a:spcBef>
                <a:spcPts val="0"/>
              </a:spcBef>
              <a:spcAft>
                <a:spcPts val="0"/>
              </a:spcAft>
              <a:buClr>
                <a:schemeClr val="dk1"/>
              </a:buClr>
              <a:buSzPts val="1500"/>
              <a:buFont typeface="Proxima Nova"/>
              <a:buChar char="●"/>
            </a:pPr>
            <a:r>
              <a:rPr lang="en" sz="1500">
                <a:solidFill>
                  <a:schemeClr val="dk1"/>
                </a:solidFill>
                <a:latin typeface="Proxima Nova"/>
                <a:ea typeface="Proxima Nova"/>
                <a:cs typeface="Proxima Nova"/>
                <a:sym typeface="Proxima Nova"/>
              </a:rPr>
              <a:t>What is the narrator’s </a:t>
            </a:r>
            <a:r>
              <a:rPr b="1" lang="en" sz="1500">
                <a:solidFill>
                  <a:schemeClr val="dk1"/>
                </a:solidFill>
                <a:latin typeface="Proxima Nova"/>
                <a:ea typeface="Proxima Nova"/>
                <a:cs typeface="Proxima Nova"/>
                <a:sym typeface="Proxima Nova"/>
              </a:rPr>
              <a:t>perspective?</a:t>
            </a:r>
            <a:endParaRPr b="1" sz="1500">
              <a:solidFill>
                <a:schemeClr val="dk1"/>
              </a:solidFill>
              <a:latin typeface="Proxima Nova"/>
              <a:ea typeface="Proxima Nova"/>
              <a:cs typeface="Proxima Nova"/>
              <a:sym typeface="Proxima Nova"/>
            </a:endParaRPr>
          </a:p>
          <a:p>
            <a:pPr indent="-323850" lvl="0" marL="457200" rtl="0" algn="l">
              <a:lnSpc>
                <a:spcPct val="115000"/>
              </a:lnSpc>
              <a:spcBef>
                <a:spcPts val="0"/>
              </a:spcBef>
              <a:spcAft>
                <a:spcPts val="0"/>
              </a:spcAft>
              <a:buClr>
                <a:schemeClr val="dk1"/>
              </a:buClr>
              <a:buSzPts val="1500"/>
              <a:buFont typeface="Proxima Nova"/>
              <a:buChar char="●"/>
            </a:pPr>
            <a:r>
              <a:rPr lang="en" sz="1500">
                <a:solidFill>
                  <a:schemeClr val="dk1"/>
                </a:solidFill>
                <a:latin typeface="Proxima Nova"/>
                <a:ea typeface="Proxima Nova"/>
                <a:cs typeface="Proxima Nova"/>
                <a:sym typeface="Proxima Nova"/>
              </a:rPr>
              <a:t>How can you describe the </a:t>
            </a:r>
            <a:r>
              <a:rPr b="1" lang="en" sz="1500">
                <a:solidFill>
                  <a:schemeClr val="dk1"/>
                </a:solidFill>
                <a:latin typeface="Proxima Nova"/>
                <a:ea typeface="Proxima Nova"/>
                <a:cs typeface="Proxima Nova"/>
                <a:sym typeface="Proxima Nova"/>
              </a:rPr>
              <a:t>character</a:t>
            </a:r>
            <a:r>
              <a:rPr lang="en" sz="1500">
                <a:solidFill>
                  <a:schemeClr val="dk1"/>
                </a:solidFill>
                <a:latin typeface="Proxima Nova"/>
                <a:ea typeface="Proxima Nova"/>
                <a:cs typeface="Proxima Nova"/>
                <a:sym typeface="Proxima Nova"/>
              </a:rPr>
              <a:t>? </a:t>
            </a:r>
            <a:r>
              <a:rPr b="1" lang="en" sz="1500">
                <a:solidFill>
                  <a:schemeClr val="dk1"/>
                </a:solidFill>
                <a:latin typeface="Proxima Nova"/>
                <a:ea typeface="Proxima Nova"/>
                <a:cs typeface="Proxima Nova"/>
                <a:sym typeface="Proxima Nova"/>
              </a:rPr>
              <a:t>Direct or indirect</a:t>
            </a:r>
            <a:r>
              <a:rPr lang="en" sz="1500">
                <a:solidFill>
                  <a:schemeClr val="dk1"/>
                </a:solidFill>
                <a:latin typeface="Proxima Nova"/>
                <a:ea typeface="Proxima Nova"/>
                <a:cs typeface="Proxima Nova"/>
                <a:sym typeface="Proxima Nova"/>
              </a:rPr>
              <a:t> characterization? What are their</a:t>
            </a:r>
            <a:r>
              <a:rPr b="1" lang="en" sz="1500">
                <a:solidFill>
                  <a:schemeClr val="dk1"/>
                </a:solidFill>
                <a:latin typeface="Proxima Nova"/>
                <a:ea typeface="Proxima Nova"/>
                <a:cs typeface="Proxima Nova"/>
                <a:sym typeface="Proxima Nova"/>
              </a:rPr>
              <a:t> traits?</a:t>
            </a:r>
            <a:endParaRPr b="1" sz="1500">
              <a:solidFill>
                <a:schemeClr val="dk1"/>
              </a:solidFill>
              <a:latin typeface="Proxima Nova"/>
              <a:ea typeface="Proxima Nova"/>
              <a:cs typeface="Proxima Nova"/>
              <a:sym typeface="Proxima Nova"/>
            </a:endParaRPr>
          </a:p>
          <a:p>
            <a:pPr indent="-323850" lvl="0" marL="457200" rtl="0" algn="l">
              <a:lnSpc>
                <a:spcPct val="115000"/>
              </a:lnSpc>
              <a:spcBef>
                <a:spcPts val="0"/>
              </a:spcBef>
              <a:spcAft>
                <a:spcPts val="0"/>
              </a:spcAft>
              <a:buClr>
                <a:schemeClr val="dk1"/>
              </a:buClr>
              <a:buSzPts val="1500"/>
              <a:buFont typeface="Proxima Nova"/>
              <a:buChar char="●"/>
            </a:pPr>
            <a:r>
              <a:rPr lang="en" sz="1500">
                <a:solidFill>
                  <a:schemeClr val="dk1"/>
                </a:solidFill>
                <a:latin typeface="Proxima Nova"/>
                <a:ea typeface="Proxima Nova"/>
                <a:cs typeface="Proxima Nova"/>
                <a:sym typeface="Proxima Nova"/>
              </a:rPr>
              <a:t>What words/phrases are interesting/stand out to you? Analyze  this </a:t>
            </a:r>
            <a:r>
              <a:rPr b="1" lang="en" sz="1500">
                <a:solidFill>
                  <a:schemeClr val="dk1"/>
                </a:solidFill>
                <a:latin typeface="Proxima Nova"/>
                <a:ea typeface="Proxima Nova"/>
                <a:cs typeface="Proxima Nova"/>
                <a:sym typeface="Proxima Nova"/>
              </a:rPr>
              <a:t>diction.</a:t>
            </a:r>
            <a:endParaRPr sz="1100">
              <a:solidFill>
                <a:schemeClr val="dk1"/>
              </a:solidFill>
              <a:latin typeface="Proxima Nova"/>
              <a:ea typeface="Proxima Nova"/>
              <a:cs typeface="Proxima Nova"/>
              <a:sym typeface="Proxima Nova"/>
            </a:endParaRPr>
          </a:p>
          <a:p>
            <a:pPr indent="0" lvl="0" marL="0" rtl="0" algn="l">
              <a:spcBef>
                <a:spcPts val="1200"/>
              </a:spcBef>
              <a:spcAft>
                <a:spcPts val="0"/>
              </a:spcAft>
              <a:buNone/>
            </a:pPr>
            <a:r>
              <a:t/>
            </a:r>
            <a:endParaRPr sz="800">
              <a:latin typeface="Proxima Nova"/>
              <a:ea typeface="Proxima Nova"/>
              <a:cs typeface="Proxima Nova"/>
              <a:sym typeface="Proxima Nova"/>
            </a:endParaRPr>
          </a:p>
          <a:p>
            <a:pPr indent="0" lvl="0" marL="0" rtl="0" algn="l">
              <a:spcBef>
                <a:spcPts val="0"/>
              </a:spcBef>
              <a:spcAft>
                <a:spcPts val="0"/>
              </a:spcAft>
              <a:buNone/>
            </a:pPr>
            <a:r>
              <a:t/>
            </a:r>
            <a:endParaRPr sz="800">
              <a:latin typeface="Proxima Nova"/>
              <a:ea typeface="Proxima Nova"/>
              <a:cs typeface="Proxima Nova"/>
              <a:sym typeface="Proxima Nova"/>
            </a:endParaRPr>
          </a:p>
        </p:txBody>
      </p:sp>
      <p:pic>
        <p:nvPicPr>
          <p:cNvPr descr="This song was recorded in 1930 as take 1 of 2, with Take 2 being released on Paramount 112963 as the 'A' side." id="787" name="Google Shape;787;p85" title="Gertrude 'Ma' Rainey - Black Eye Blues 1">
            <a:hlinkClick r:id="rId3"/>
          </p:cNvPr>
          <p:cNvPicPr preferRelativeResize="0"/>
          <p:nvPr/>
        </p:nvPicPr>
        <p:blipFill>
          <a:blip r:embed="rId4">
            <a:alphaModFix/>
          </a:blip>
          <a:stretch>
            <a:fillRect/>
          </a:stretch>
        </p:blipFill>
        <p:spPr>
          <a:xfrm>
            <a:off x="3728375" y="1256000"/>
            <a:ext cx="2339125" cy="1315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7"/>
                                        </p:tgtEl>
                                        <p:attrNameLst>
                                          <p:attrName>style.visibility</p:attrName>
                                        </p:attrNameLst>
                                      </p:cBhvr>
                                      <p:to>
                                        <p:strVal val="visible"/>
                                      </p:to>
                                    </p:set>
                                    <p:animEffect filter="fade" transition="in">
                                      <p:cBhvr>
                                        <p:cTn dur="1000"/>
                                        <p:tgtEl>
                                          <p:spTgt spid="7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“Black Eye Blues” by Ma Rainey Group Notes</a:t>
            </a:r>
            <a:endParaRPr/>
          </a:p>
        </p:txBody>
      </p:sp>
      <p:sp>
        <p:nvSpPr>
          <p:cNvPr id="793" name="Google Shape;793;p86"/>
          <p:cNvSpPr txBox="1"/>
          <p:nvPr>
            <p:ph idx="1" type="body"/>
          </p:nvPr>
        </p:nvSpPr>
        <p:spPr>
          <a:xfrm>
            <a:off x="718650" y="1111057"/>
            <a:ext cx="7706700" cy="3726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1200"/>
              </a:spcAft>
              <a:buNone/>
            </a:pPr>
            <a:r>
              <a:rPr lang="en"/>
              <a:t>Put the names of your group members below and add your response to this slide.</a:t>
            </a:r>
            <a:endParaRPr/>
          </a:p>
        </p:txBody>
      </p:sp>
      <p:sp>
        <p:nvSpPr>
          <p:cNvPr id="794" name="Google Shape;794;p86"/>
          <p:cNvSpPr txBox="1"/>
          <p:nvPr/>
        </p:nvSpPr>
        <p:spPr>
          <a:xfrm>
            <a:off x="758325" y="1656800"/>
            <a:ext cx="265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iro"/>
                <a:ea typeface="Cairo"/>
                <a:cs typeface="Cairo"/>
                <a:sym typeface="Cairo"/>
              </a:rPr>
              <a:t>Group Members: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Close Read Notes: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795" name="Google Shape;795;p86"/>
          <p:cNvSpPr txBox="1"/>
          <p:nvPr/>
        </p:nvSpPr>
        <p:spPr>
          <a:xfrm>
            <a:off x="4430400" y="1669925"/>
            <a:ext cx="265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iro"/>
                <a:ea typeface="Cairo"/>
                <a:cs typeface="Cairo"/>
                <a:sym typeface="Cairo"/>
              </a:rPr>
              <a:t>Group Members: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Close Read Notes: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796" name="Google Shape;796;p86"/>
          <p:cNvSpPr txBox="1"/>
          <p:nvPr/>
        </p:nvSpPr>
        <p:spPr>
          <a:xfrm>
            <a:off x="626275" y="2950725"/>
            <a:ext cx="265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iro"/>
                <a:ea typeface="Cairo"/>
                <a:cs typeface="Cairo"/>
                <a:sym typeface="Cairo"/>
              </a:rPr>
              <a:t>Group Members: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Close Read Notes: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797" name="Google Shape;797;p86"/>
          <p:cNvSpPr txBox="1"/>
          <p:nvPr/>
        </p:nvSpPr>
        <p:spPr>
          <a:xfrm>
            <a:off x="4282025" y="2897250"/>
            <a:ext cx="265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iro"/>
                <a:ea typeface="Cairo"/>
                <a:cs typeface="Cairo"/>
                <a:sym typeface="Cairo"/>
              </a:rPr>
              <a:t>Group Members: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Close Read Notes: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87"/>
          <p:cNvSpPr/>
          <p:nvPr/>
        </p:nvSpPr>
        <p:spPr>
          <a:xfrm>
            <a:off x="6369400" y="690925"/>
            <a:ext cx="2425200" cy="43602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“Trust No Man” by Ma Rainey</a:t>
            </a:r>
            <a:endParaRPr/>
          </a:p>
        </p:txBody>
      </p:sp>
      <p:sp>
        <p:nvSpPr>
          <p:cNvPr id="804" name="Google Shape;804;p87"/>
          <p:cNvSpPr txBox="1"/>
          <p:nvPr>
            <p:ph idx="1" type="body"/>
          </p:nvPr>
        </p:nvSpPr>
        <p:spPr>
          <a:xfrm>
            <a:off x="311700" y="1152475"/>
            <a:ext cx="5755800" cy="3848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a:t>I </a:t>
            </a:r>
            <a:r>
              <a:rPr lang="en" sz="1150">
                <a:solidFill>
                  <a:srgbClr val="1A1A1A"/>
                </a:solidFill>
                <a:highlight>
                  <a:srgbClr val="FFFFFF"/>
                </a:highlight>
                <a:latin typeface="Arial"/>
                <a:ea typeface="Arial"/>
                <a:cs typeface="Arial"/>
                <a:sym typeface="Arial"/>
              </a:rPr>
              <a:t>want all you women to listen to me</a:t>
            </a:r>
            <a:endParaRPr sz="1150">
              <a:solidFill>
                <a:srgbClr val="1A1A1A"/>
              </a:solidFill>
              <a:highlight>
                <a:srgbClr val="FFFFFF"/>
              </a:highlight>
              <a:latin typeface="Arial"/>
              <a:ea typeface="Arial"/>
              <a:cs typeface="Arial"/>
              <a:sym typeface="Arial"/>
            </a:endParaRPr>
          </a:p>
          <a:p>
            <a:pPr indent="0" lvl="0" marL="0" rtl="0" algn="l">
              <a:spcBef>
                <a:spcPts val="0"/>
              </a:spcBef>
              <a:spcAft>
                <a:spcPts val="0"/>
              </a:spcAft>
              <a:buNone/>
            </a:pPr>
            <a:r>
              <a:rPr lang="en" sz="1150">
                <a:solidFill>
                  <a:srgbClr val="1A1A1A"/>
                </a:solidFill>
                <a:highlight>
                  <a:srgbClr val="FFFFFF"/>
                </a:highlight>
                <a:latin typeface="Arial"/>
                <a:ea typeface="Arial"/>
                <a:cs typeface="Arial"/>
                <a:sym typeface="Arial"/>
              </a:rPr>
              <a:t>Don't trust your man no further’n your eyes can see</a:t>
            </a:r>
            <a:endParaRPr sz="1150">
              <a:solidFill>
                <a:srgbClr val="1A1A1A"/>
              </a:solidFill>
              <a:highlight>
                <a:srgbClr val="FFFFFF"/>
              </a:highlight>
              <a:latin typeface="Arial"/>
              <a:ea typeface="Arial"/>
              <a:cs typeface="Arial"/>
              <a:sym typeface="Arial"/>
            </a:endParaRPr>
          </a:p>
          <a:p>
            <a:pPr indent="0" lvl="0" marL="0" rtl="0" algn="l">
              <a:spcBef>
                <a:spcPts val="0"/>
              </a:spcBef>
              <a:spcAft>
                <a:spcPts val="0"/>
              </a:spcAft>
              <a:buNone/>
            </a:pPr>
            <a:r>
              <a:rPr lang="en" sz="1150">
                <a:solidFill>
                  <a:srgbClr val="1A1A1A"/>
                </a:solidFill>
                <a:highlight>
                  <a:srgbClr val="FFFFFF"/>
                </a:highlight>
                <a:latin typeface="Arial"/>
                <a:ea typeface="Arial"/>
                <a:cs typeface="Arial"/>
                <a:sym typeface="Arial"/>
              </a:rPr>
              <a:t>I trusted mine with my best friend</a:t>
            </a:r>
            <a:endParaRPr sz="1150">
              <a:solidFill>
                <a:srgbClr val="1A1A1A"/>
              </a:solidFill>
              <a:highlight>
                <a:srgbClr val="FFFFFF"/>
              </a:highlight>
              <a:latin typeface="Arial"/>
              <a:ea typeface="Arial"/>
              <a:cs typeface="Arial"/>
              <a:sym typeface="Arial"/>
            </a:endParaRPr>
          </a:p>
          <a:p>
            <a:pPr indent="0" lvl="0" marL="0" rtl="0" algn="l">
              <a:spcBef>
                <a:spcPts val="0"/>
              </a:spcBef>
              <a:spcAft>
                <a:spcPts val="0"/>
              </a:spcAft>
              <a:buNone/>
            </a:pPr>
            <a:r>
              <a:rPr lang="en" sz="1150">
                <a:solidFill>
                  <a:srgbClr val="1A1A1A"/>
                </a:solidFill>
                <a:highlight>
                  <a:srgbClr val="FFFFFF"/>
                </a:highlight>
                <a:latin typeface="Arial"/>
                <a:ea typeface="Arial"/>
                <a:cs typeface="Arial"/>
                <a:sym typeface="Arial"/>
              </a:rPr>
              <a:t>But that was the bad part in the end</a:t>
            </a:r>
            <a:endParaRPr sz="1150">
              <a:solidFill>
                <a:srgbClr val="1A1A1A"/>
              </a:solidFill>
              <a:highlight>
                <a:srgbClr val="FFFFFF"/>
              </a:highlight>
              <a:latin typeface="Arial"/>
              <a:ea typeface="Arial"/>
              <a:cs typeface="Arial"/>
              <a:sym typeface="Arial"/>
            </a:endParaRPr>
          </a:p>
          <a:p>
            <a:pPr indent="0" lvl="0" marL="0" rtl="0" algn="l">
              <a:spcBef>
                <a:spcPts val="0"/>
              </a:spcBef>
              <a:spcAft>
                <a:spcPts val="0"/>
              </a:spcAft>
              <a:buNone/>
            </a:pPr>
            <a:r>
              <a:t/>
            </a:r>
            <a:endParaRPr sz="1150">
              <a:solidFill>
                <a:srgbClr val="1A1A1A"/>
              </a:solidFill>
              <a:highlight>
                <a:srgbClr val="FFFFFF"/>
              </a:highlight>
              <a:latin typeface="Arial"/>
              <a:ea typeface="Arial"/>
              <a:cs typeface="Arial"/>
              <a:sym typeface="Arial"/>
            </a:endParaRPr>
          </a:p>
          <a:p>
            <a:pPr indent="0" lvl="0" marL="0" rtl="0" algn="l">
              <a:spcBef>
                <a:spcPts val="0"/>
              </a:spcBef>
              <a:spcAft>
                <a:spcPts val="0"/>
              </a:spcAft>
              <a:buNone/>
            </a:pPr>
            <a:r>
              <a:rPr lang="en" sz="1150">
                <a:solidFill>
                  <a:srgbClr val="1A1A1A"/>
                </a:solidFill>
                <a:highlight>
                  <a:srgbClr val="FFFFFF"/>
                </a:highlight>
                <a:latin typeface="Arial"/>
                <a:ea typeface="Arial"/>
                <a:cs typeface="Arial"/>
                <a:sym typeface="Arial"/>
              </a:rPr>
              <a:t>Trust no man, trust no man, no further than your eyes can see</a:t>
            </a:r>
            <a:endParaRPr sz="1150">
              <a:solidFill>
                <a:srgbClr val="1A1A1A"/>
              </a:solidFill>
              <a:highlight>
                <a:srgbClr val="FFFFFF"/>
              </a:highlight>
              <a:latin typeface="Arial"/>
              <a:ea typeface="Arial"/>
              <a:cs typeface="Arial"/>
              <a:sym typeface="Arial"/>
            </a:endParaRPr>
          </a:p>
          <a:p>
            <a:pPr indent="0" lvl="0" marL="0" rtl="0" algn="l">
              <a:spcBef>
                <a:spcPts val="0"/>
              </a:spcBef>
              <a:spcAft>
                <a:spcPts val="0"/>
              </a:spcAft>
              <a:buNone/>
            </a:pPr>
            <a:r>
              <a:rPr lang="en" sz="1150">
                <a:solidFill>
                  <a:srgbClr val="1A1A1A"/>
                </a:solidFill>
                <a:highlight>
                  <a:srgbClr val="FFFFFF"/>
                </a:highlight>
                <a:latin typeface="Arial"/>
                <a:ea typeface="Arial"/>
                <a:cs typeface="Arial"/>
                <a:sym typeface="Arial"/>
              </a:rPr>
              <a:t>I said, trust no man, no further than your eyes can see</a:t>
            </a:r>
            <a:endParaRPr sz="1150">
              <a:solidFill>
                <a:srgbClr val="1A1A1A"/>
              </a:solidFill>
              <a:highlight>
                <a:srgbClr val="FFFFFF"/>
              </a:highlight>
              <a:latin typeface="Arial"/>
              <a:ea typeface="Arial"/>
              <a:cs typeface="Arial"/>
              <a:sym typeface="Arial"/>
            </a:endParaRPr>
          </a:p>
          <a:p>
            <a:pPr indent="0" lvl="0" marL="0" rtl="0" algn="l">
              <a:spcBef>
                <a:spcPts val="0"/>
              </a:spcBef>
              <a:spcAft>
                <a:spcPts val="0"/>
              </a:spcAft>
              <a:buNone/>
            </a:pPr>
            <a:r>
              <a:rPr lang="en" sz="1150">
                <a:solidFill>
                  <a:srgbClr val="1A1A1A"/>
                </a:solidFill>
                <a:highlight>
                  <a:srgbClr val="FFFFFF"/>
                </a:highlight>
                <a:latin typeface="Arial"/>
                <a:ea typeface="Arial"/>
                <a:cs typeface="Arial"/>
                <a:sym typeface="Arial"/>
              </a:rPr>
              <a:t>He’ll tell you that he loves you and swear it is true</a:t>
            </a:r>
            <a:endParaRPr sz="1150">
              <a:solidFill>
                <a:srgbClr val="1A1A1A"/>
              </a:solidFill>
              <a:highlight>
                <a:srgbClr val="FFFFFF"/>
              </a:highlight>
              <a:latin typeface="Arial"/>
              <a:ea typeface="Arial"/>
              <a:cs typeface="Arial"/>
              <a:sym typeface="Arial"/>
            </a:endParaRPr>
          </a:p>
          <a:p>
            <a:pPr indent="0" lvl="0" marL="0" rtl="0" algn="l">
              <a:spcBef>
                <a:spcPts val="0"/>
              </a:spcBef>
              <a:spcAft>
                <a:spcPts val="0"/>
              </a:spcAft>
              <a:buNone/>
            </a:pPr>
            <a:r>
              <a:rPr lang="en" sz="1150">
                <a:solidFill>
                  <a:srgbClr val="1A1A1A"/>
                </a:solidFill>
                <a:highlight>
                  <a:srgbClr val="FFFFFF"/>
                </a:highlight>
                <a:latin typeface="Arial"/>
                <a:ea typeface="Arial"/>
                <a:cs typeface="Arial"/>
                <a:sym typeface="Arial"/>
              </a:rPr>
              <a:t>The very next minute he’ll turn his back on you</a:t>
            </a:r>
            <a:endParaRPr sz="1150">
              <a:solidFill>
                <a:srgbClr val="1A1A1A"/>
              </a:solidFill>
              <a:highlight>
                <a:srgbClr val="FFFFFF"/>
              </a:highlight>
              <a:latin typeface="Arial"/>
              <a:ea typeface="Arial"/>
              <a:cs typeface="Arial"/>
              <a:sym typeface="Arial"/>
            </a:endParaRPr>
          </a:p>
          <a:p>
            <a:pPr indent="0" lvl="0" marL="0" rtl="0" algn="l">
              <a:spcBef>
                <a:spcPts val="0"/>
              </a:spcBef>
              <a:spcAft>
                <a:spcPts val="0"/>
              </a:spcAft>
              <a:buNone/>
            </a:pPr>
            <a:r>
              <a:rPr lang="en" sz="1150">
                <a:solidFill>
                  <a:srgbClr val="1A1A1A"/>
                </a:solidFill>
                <a:highlight>
                  <a:srgbClr val="FFFFFF"/>
                </a:highlight>
                <a:latin typeface="Arial"/>
                <a:ea typeface="Arial"/>
                <a:cs typeface="Arial"/>
                <a:sym typeface="Arial"/>
              </a:rPr>
              <a:t>Ah, trust no man, no further than your eyes can see</a:t>
            </a:r>
            <a:endParaRPr sz="1150">
              <a:solidFill>
                <a:srgbClr val="1A1A1A"/>
              </a:solidFill>
              <a:highlight>
                <a:srgbClr val="FFFFFF"/>
              </a:highlight>
              <a:latin typeface="Arial"/>
              <a:ea typeface="Arial"/>
              <a:cs typeface="Arial"/>
              <a:sym typeface="Arial"/>
            </a:endParaRPr>
          </a:p>
          <a:p>
            <a:pPr indent="0" lvl="0" marL="0" rtl="0" algn="l">
              <a:spcBef>
                <a:spcPts val="0"/>
              </a:spcBef>
              <a:spcAft>
                <a:spcPts val="0"/>
              </a:spcAft>
              <a:buNone/>
            </a:pPr>
            <a:r>
              <a:t/>
            </a:r>
            <a:endParaRPr sz="1150">
              <a:solidFill>
                <a:srgbClr val="1A1A1A"/>
              </a:solidFill>
              <a:highlight>
                <a:srgbClr val="FFFFFF"/>
              </a:highlight>
              <a:latin typeface="Arial"/>
              <a:ea typeface="Arial"/>
              <a:cs typeface="Arial"/>
              <a:sym typeface="Arial"/>
            </a:endParaRPr>
          </a:p>
          <a:p>
            <a:pPr indent="0" lvl="0" marL="0" rtl="0" algn="l">
              <a:spcBef>
                <a:spcPts val="0"/>
              </a:spcBef>
              <a:spcAft>
                <a:spcPts val="0"/>
              </a:spcAft>
              <a:buNone/>
            </a:pPr>
            <a:r>
              <a:rPr lang="en" sz="1150">
                <a:solidFill>
                  <a:srgbClr val="1A1A1A"/>
                </a:solidFill>
                <a:highlight>
                  <a:srgbClr val="FFFFFF"/>
                </a:highlight>
                <a:latin typeface="Arial"/>
                <a:ea typeface="Arial"/>
                <a:cs typeface="Arial"/>
                <a:sym typeface="Arial"/>
              </a:rPr>
              <a:t>Just feed your daddy with a long-handled spoon </a:t>
            </a:r>
            <a:endParaRPr sz="1150">
              <a:solidFill>
                <a:srgbClr val="1A1A1A"/>
              </a:solidFill>
              <a:highlight>
                <a:srgbClr val="FFFFFF"/>
              </a:highlight>
              <a:latin typeface="Arial"/>
              <a:ea typeface="Arial"/>
              <a:cs typeface="Arial"/>
              <a:sym typeface="Arial"/>
            </a:endParaRPr>
          </a:p>
          <a:p>
            <a:pPr indent="0" lvl="0" marL="0" rtl="0" algn="l">
              <a:spcBef>
                <a:spcPts val="0"/>
              </a:spcBef>
              <a:spcAft>
                <a:spcPts val="0"/>
              </a:spcAft>
              <a:buNone/>
            </a:pPr>
            <a:r>
              <a:rPr lang="en" sz="1150">
                <a:solidFill>
                  <a:srgbClr val="1A1A1A"/>
                </a:solidFill>
                <a:highlight>
                  <a:srgbClr val="FFFFFF"/>
                </a:highlight>
                <a:latin typeface="Arial"/>
                <a:ea typeface="Arial"/>
                <a:cs typeface="Arial"/>
                <a:sym typeface="Arial"/>
              </a:rPr>
              <a:t>Be sure to love him, morning, night, and noon</a:t>
            </a:r>
            <a:endParaRPr sz="1150">
              <a:solidFill>
                <a:srgbClr val="1A1A1A"/>
              </a:solidFill>
              <a:highlight>
                <a:srgbClr val="FFFFFF"/>
              </a:highlight>
              <a:latin typeface="Arial"/>
              <a:ea typeface="Arial"/>
              <a:cs typeface="Arial"/>
              <a:sym typeface="Arial"/>
            </a:endParaRPr>
          </a:p>
          <a:p>
            <a:pPr indent="0" lvl="0" marL="0" rtl="0" algn="l">
              <a:spcBef>
                <a:spcPts val="0"/>
              </a:spcBef>
              <a:spcAft>
                <a:spcPts val="0"/>
              </a:spcAft>
              <a:buNone/>
            </a:pPr>
            <a:r>
              <a:rPr lang="en" sz="1150">
                <a:solidFill>
                  <a:srgbClr val="1A1A1A"/>
                </a:solidFill>
                <a:highlight>
                  <a:srgbClr val="FFFFFF"/>
                </a:highlight>
                <a:latin typeface="Arial"/>
                <a:ea typeface="Arial"/>
                <a:cs typeface="Arial"/>
                <a:sym typeface="Arial"/>
              </a:rPr>
              <a:t>Sometimes your heart will ache and almost bust</a:t>
            </a:r>
            <a:endParaRPr sz="1150">
              <a:solidFill>
                <a:srgbClr val="1A1A1A"/>
              </a:solidFill>
              <a:highlight>
                <a:srgbClr val="FFFFFF"/>
              </a:highlight>
              <a:latin typeface="Arial"/>
              <a:ea typeface="Arial"/>
              <a:cs typeface="Arial"/>
              <a:sym typeface="Arial"/>
            </a:endParaRPr>
          </a:p>
          <a:p>
            <a:pPr indent="0" lvl="0" marL="0" rtl="0" algn="l">
              <a:spcBef>
                <a:spcPts val="0"/>
              </a:spcBef>
              <a:spcAft>
                <a:spcPts val="0"/>
              </a:spcAft>
              <a:buNone/>
            </a:pPr>
            <a:r>
              <a:rPr lang="en" sz="1150">
                <a:solidFill>
                  <a:srgbClr val="1A1A1A"/>
                </a:solidFill>
                <a:highlight>
                  <a:srgbClr val="FFFFFF"/>
                </a:highlight>
                <a:latin typeface="Arial"/>
                <a:ea typeface="Arial"/>
                <a:cs typeface="Arial"/>
                <a:sym typeface="Arial"/>
              </a:rPr>
              <a:t>That’s why there’s no daddy good enough to trust</a:t>
            </a:r>
            <a:endParaRPr sz="1150">
              <a:solidFill>
                <a:srgbClr val="1A1A1A"/>
              </a:solidFill>
              <a:highlight>
                <a:srgbClr val="FFFFFF"/>
              </a:highlight>
              <a:latin typeface="Arial"/>
              <a:ea typeface="Arial"/>
              <a:cs typeface="Arial"/>
              <a:sym typeface="Arial"/>
            </a:endParaRPr>
          </a:p>
          <a:p>
            <a:pPr indent="0" lvl="0" marL="0" rtl="0" algn="l">
              <a:spcBef>
                <a:spcPts val="0"/>
              </a:spcBef>
              <a:spcAft>
                <a:spcPts val="0"/>
              </a:spcAft>
              <a:buNone/>
            </a:pPr>
            <a:r>
              <a:t/>
            </a:r>
            <a:endParaRPr sz="1150">
              <a:solidFill>
                <a:srgbClr val="1A1A1A"/>
              </a:solidFill>
              <a:highlight>
                <a:srgbClr val="FFFFFF"/>
              </a:highlight>
              <a:latin typeface="Arial"/>
              <a:ea typeface="Arial"/>
              <a:cs typeface="Arial"/>
              <a:sym typeface="Arial"/>
            </a:endParaRPr>
          </a:p>
          <a:p>
            <a:pPr indent="0" lvl="0" marL="0" rtl="0" algn="l">
              <a:spcBef>
                <a:spcPts val="0"/>
              </a:spcBef>
              <a:spcAft>
                <a:spcPts val="0"/>
              </a:spcAft>
              <a:buNone/>
            </a:pPr>
            <a:r>
              <a:rPr lang="en" sz="1150">
                <a:solidFill>
                  <a:srgbClr val="1A1A1A"/>
                </a:solidFill>
                <a:highlight>
                  <a:srgbClr val="FFFFFF"/>
                </a:highlight>
                <a:latin typeface="Arial"/>
                <a:ea typeface="Arial"/>
                <a:cs typeface="Arial"/>
                <a:sym typeface="Arial"/>
              </a:rPr>
              <a:t>Trust no man</a:t>
            </a:r>
            <a:endParaRPr sz="1150">
              <a:solidFill>
                <a:srgbClr val="1A1A1A"/>
              </a:solidFill>
              <a:highlight>
                <a:srgbClr val="FFFFFF"/>
              </a:highlight>
              <a:latin typeface="Arial"/>
              <a:ea typeface="Arial"/>
              <a:cs typeface="Arial"/>
              <a:sym typeface="Arial"/>
            </a:endParaRPr>
          </a:p>
        </p:txBody>
      </p:sp>
      <p:sp>
        <p:nvSpPr>
          <p:cNvPr id="805" name="Google Shape;805;p87"/>
          <p:cNvSpPr txBox="1"/>
          <p:nvPr/>
        </p:nvSpPr>
        <p:spPr>
          <a:xfrm>
            <a:off x="6250200" y="1533350"/>
            <a:ext cx="258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806" name="Google Shape;806;p87"/>
          <p:cNvSpPr txBox="1"/>
          <p:nvPr/>
        </p:nvSpPr>
        <p:spPr>
          <a:xfrm>
            <a:off x="6250200" y="217825"/>
            <a:ext cx="2582100" cy="4833300"/>
          </a:xfrm>
          <a:prstGeom prst="rect">
            <a:avLst/>
          </a:prstGeom>
          <a:solidFill>
            <a:schemeClr val="lt2"/>
          </a:solid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Proxima Nova"/>
              <a:buChar char="●"/>
            </a:pPr>
            <a:r>
              <a:rPr lang="en" sz="1500">
                <a:solidFill>
                  <a:schemeClr val="dk1"/>
                </a:solidFill>
                <a:latin typeface="Proxima Nova"/>
                <a:ea typeface="Proxima Nova"/>
                <a:cs typeface="Proxima Nova"/>
                <a:sym typeface="Proxima Nova"/>
              </a:rPr>
              <a:t>What is the</a:t>
            </a:r>
            <a:r>
              <a:rPr b="1" lang="en" sz="1500">
                <a:solidFill>
                  <a:schemeClr val="dk1"/>
                </a:solidFill>
                <a:latin typeface="Proxima Nova"/>
                <a:ea typeface="Proxima Nova"/>
                <a:cs typeface="Proxima Nova"/>
                <a:sym typeface="Proxima Nova"/>
              </a:rPr>
              <a:t> narrative</a:t>
            </a:r>
            <a:r>
              <a:rPr lang="en" sz="1500">
                <a:solidFill>
                  <a:schemeClr val="dk1"/>
                </a:solidFill>
                <a:latin typeface="Proxima Nova"/>
                <a:ea typeface="Proxima Nova"/>
                <a:cs typeface="Proxima Nova"/>
                <a:sym typeface="Proxima Nova"/>
              </a:rPr>
              <a:t> being told in the song? Is it </a:t>
            </a:r>
            <a:r>
              <a:rPr b="1" lang="en" sz="1500">
                <a:solidFill>
                  <a:schemeClr val="dk1"/>
                </a:solidFill>
                <a:latin typeface="Proxima Nova"/>
                <a:ea typeface="Proxima Nova"/>
                <a:cs typeface="Proxima Nova"/>
                <a:sym typeface="Proxima Nova"/>
              </a:rPr>
              <a:t>restorative</a:t>
            </a:r>
            <a:r>
              <a:rPr lang="en" sz="1500">
                <a:solidFill>
                  <a:schemeClr val="dk1"/>
                </a:solidFill>
                <a:latin typeface="Proxima Nova"/>
                <a:ea typeface="Proxima Nova"/>
                <a:cs typeface="Proxima Nova"/>
                <a:sym typeface="Proxima Nova"/>
              </a:rPr>
              <a:t>?</a:t>
            </a:r>
            <a:endParaRPr sz="1500">
              <a:solidFill>
                <a:schemeClr val="dk1"/>
              </a:solidFill>
              <a:latin typeface="Proxima Nova"/>
              <a:ea typeface="Proxima Nova"/>
              <a:cs typeface="Proxima Nova"/>
              <a:sym typeface="Proxima Nova"/>
            </a:endParaRPr>
          </a:p>
          <a:p>
            <a:pPr indent="-323850" lvl="0" marL="457200" rtl="0" algn="l">
              <a:lnSpc>
                <a:spcPct val="115000"/>
              </a:lnSpc>
              <a:spcBef>
                <a:spcPts val="0"/>
              </a:spcBef>
              <a:spcAft>
                <a:spcPts val="0"/>
              </a:spcAft>
              <a:buClr>
                <a:schemeClr val="dk1"/>
              </a:buClr>
              <a:buSzPts val="1500"/>
              <a:buFont typeface="Proxima Nova"/>
              <a:buChar char="●"/>
            </a:pPr>
            <a:r>
              <a:rPr lang="en" sz="1500">
                <a:solidFill>
                  <a:schemeClr val="dk1"/>
                </a:solidFill>
                <a:latin typeface="Proxima Nova"/>
                <a:ea typeface="Proxima Nova"/>
                <a:cs typeface="Proxima Nova"/>
                <a:sym typeface="Proxima Nova"/>
              </a:rPr>
              <a:t>What is the narrator’s </a:t>
            </a:r>
            <a:r>
              <a:rPr b="1" lang="en" sz="1500">
                <a:solidFill>
                  <a:schemeClr val="dk1"/>
                </a:solidFill>
                <a:latin typeface="Proxima Nova"/>
                <a:ea typeface="Proxima Nova"/>
                <a:cs typeface="Proxima Nova"/>
                <a:sym typeface="Proxima Nova"/>
              </a:rPr>
              <a:t>point of view</a:t>
            </a:r>
            <a:r>
              <a:rPr lang="en" sz="1500">
                <a:solidFill>
                  <a:schemeClr val="dk1"/>
                </a:solidFill>
                <a:latin typeface="Proxima Nova"/>
                <a:ea typeface="Proxima Nova"/>
                <a:cs typeface="Proxima Nova"/>
                <a:sym typeface="Proxima Nova"/>
              </a:rPr>
              <a:t>?</a:t>
            </a:r>
            <a:endParaRPr sz="1500">
              <a:solidFill>
                <a:schemeClr val="dk1"/>
              </a:solidFill>
              <a:latin typeface="Proxima Nova"/>
              <a:ea typeface="Proxima Nova"/>
              <a:cs typeface="Proxima Nova"/>
              <a:sym typeface="Proxima Nova"/>
            </a:endParaRPr>
          </a:p>
          <a:p>
            <a:pPr indent="-323850" lvl="0" marL="457200" rtl="0" algn="l">
              <a:lnSpc>
                <a:spcPct val="115000"/>
              </a:lnSpc>
              <a:spcBef>
                <a:spcPts val="0"/>
              </a:spcBef>
              <a:spcAft>
                <a:spcPts val="0"/>
              </a:spcAft>
              <a:buClr>
                <a:schemeClr val="dk1"/>
              </a:buClr>
              <a:buSzPts val="1500"/>
              <a:buFont typeface="Proxima Nova"/>
              <a:buChar char="●"/>
            </a:pPr>
            <a:r>
              <a:rPr lang="en" sz="1500">
                <a:solidFill>
                  <a:schemeClr val="dk1"/>
                </a:solidFill>
                <a:latin typeface="Proxima Nova"/>
                <a:ea typeface="Proxima Nova"/>
                <a:cs typeface="Proxima Nova"/>
                <a:sym typeface="Proxima Nova"/>
              </a:rPr>
              <a:t>What is the narrator’s </a:t>
            </a:r>
            <a:r>
              <a:rPr b="1" lang="en" sz="1500">
                <a:solidFill>
                  <a:schemeClr val="dk1"/>
                </a:solidFill>
                <a:latin typeface="Proxima Nova"/>
                <a:ea typeface="Proxima Nova"/>
                <a:cs typeface="Proxima Nova"/>
                <a:sym typeface="Proxima Nova"/>
              </a:rPr>
              <a:t>perspective?</a:t>
            </a:r>
            <a:endParaRPr b="1" sz="1500">
              <a:solidFill>
                <a:schemeClr val="dk1"/>
              </a:solidFill>
              <a:latin typeface="Proxima Nova"/>
              <a:ea typeface="Proxima Nova"/>
              <a:cs typeface="Proxima Nova"/>
              <a:sym typeface="Proxima Nova"/>
            </a:endParaRPr>
          </a:p>
          <a:p>
            <a:pPr indent="-323850" lvl="0" marL="457200" rtl="0" algn="l">
              <a:lnSpc>
                <a:spcPct val="115000"/>
              </a:lnSpc>
              <a:spcBef>
                <a:spcPts val="0"/>
              </a:spcBef>
              <a:spcAft>
                <a:spcPts val="0"/>
              </a:spcAft>
              <a:buClr>
                <a:schemeClr val="dk1"/>
              </a:buClr>
              <a:buSzPts val="1500"/>
              <a:buFont typeface="Proxima Nova"/>
              <a:buChar char="●"/>
            </a:pPr>
            <a:r>
              <a:rPr lang="en" sz="1500">
                <a:solidFill>
                  <a:schemeClr val="dk1"/>
                </a:solidFill>
                <a:latin typeface="Proxima Nova"/>
                <a:ea typeface="Proxima Nova"/>
                <a:cs typeface="Proxima Nova"/>
                <a:sym typeface="Proxima Nova"/>
              </a:rPr>
              <a:t>How can you describe the </a:t>
            </a:r>
            <a:r>
              <a:rPr b="1" lang="en" sz="1500">
                <a:solidFill>
                  <a:schemeClr val="dk1"/>
                </a:solidFill>
                <a:latin typeface="Proxima Nova"/>
                <a:ea typeface="Proxima Nova"/>
                <a:cs typeface="Proxima Nova"/>
                <a:sym typeface="Proxima Nova"/>
              </a:rPr>
              <a:t>character</a:t>
            </a:r>
            <a:r>
              <a:rPr lang="en" sz="1500">
                <a:solidFill>
                  <a:schemeClr val="dk1"/>
                </a:solidFill>
                <a:latin typeface="Proxima Nova"/>
                <a:ea typeface="Proxima Nova"/>
                <a:cs typeface="Proxima Nova"/>
                <a:sym typeface="Proxima Nova"/>
              </a:rPr>
              <a:t>? </a:t>
            </a:r>
            <a:r>
              <a:rPr b="1" lang="en" sz="1500">
                <a:solidFill>
                  <a:schemeClr val="dk1"/>
                </a:solidFill>
                <a:latin typeface="Proxima Nova"/>
                <a:ea typeface="Proxima Nova"/>
                <a:cs typeface="Proxima Nova"/>
                <a:sym typeface="Proxima Nova"/>
              </a:rPr>
              <a:t>Direct or indirect</a:t>
            </a:r>
            <a:r>
              <a:rPr lang="en" sz="1500">
                <a:solidFill>
                  <a:schemeClr val="dk1"/>
                </a:solidFill>
                <a:latin typeface="Proxima Nova"/>
                <a:ea typeface="Proxima Nova"/>
                <a:cs typeface="Proxima Nova"/>
                <a:sym typeface="Proxima Nova"/>
              </a:rPr>
              <a:t> characterization? What are their</a:t>
            </a:r>
            <a:r>
              <a:rPr b="1" lang="en" sz="1500">
                <a:solidFill>
                  <a:schemeClr val="dk1"/>
                </a:solidFill>
                <a:latin typeface="Proxima Nova"/>
                <a:ea typeface="Proxima Nova"/>
                <a:cs typeface="Proxima Nova"/>
                <a:sym typeface="Proxima Nova"/>
              </a:rPr>
              <a:t> traits?</a:t>
            </a:r>
            <a:endParaRPr b="1" sz="1500">
              <a:solidFill>
                <a:schemeClr val="dk1"/>
              </a:solidFill>
              <a:latin typeface="Proxima Nova"/>
              <a:ea typeface="Proxima Nova"/>
              <a:cs typeface="Proxima Nova"/>
              <a:sym typeface="Proxima Nova"/>
            </a:endParaRPr>
          </a:p>
          <a:p>
            <a:pPr indent="-323850" lvl="0" marL="457200" rtl="0" algn="l">
              <a:lnSpc>
                <a:spcPct val="115000"/>
              </a:lnSpc>
              <a:spcBef>
                <a:spcPts val="0"/>
              </a:spcBef>
              <a:spcAft>
                <a:spcPts val="0"/>
              </a:spcAft>
              <a:buClr>
                <a:schemeClr val="dk1"/>
              </a:buClr>
              <a:buSzPts val="1500"/>
              <a:buFont typeface="Proxima Nova"/>
              <a:buChar char="●"/>
            </a:pPr>
            <a:r>
              <a:rPr lang="en" sz="1500">
                <a:solidFill>
                  <a:schemeClr val="dk1"/>
                </a:solidFill>
                <a:latin typeface="Proxima Nova"/>
                <a:ea typeface="Proxima Nova"/>
                <a:cs typeface="Proxima Nova"/>
                <a:sym typeface="Proxima Nova"/>
              </a:rPr>
              <a:t>What words/phrases are interesting/stand out to you? Analyze  this </a:t>
            </a:r>
            <a:r>
              <a:rPr b="1" lang="en" sz="1500">
                <a:solidFill>
                  <a:schemeClr val="dk1"/>
                </a:solidFill>
                <a:latin typeface="Proxima Nova"/>
                <a:ea typeface="Proxima Nova"/>
                <a:cs typeface="Proxima Nova"/>
                <a:sym typeface="Proxima Nova"/>
              </a:rPr>
              <a:t>diction.</a:t>
            </a:r>
            <a:endParaRPr sz="1100">
              <a:solidFill>
                <a:schemeClr val="dk1"/>
              </a:solidFill>
              <a:latin typeface="Proxima Nova"/>
              <a:ea typeface="Proxima Nova"/>
              <a:cs typeface="Proxima Nova"/>
              <a:sym typeface="Proxima Nova"/>
            </a:endParaRPr>
          </a:p>
          <a:p>
            <a:pPr indent="0" lvl="0" marL="0" rtl="0" algn="l">
              <a:spcBef>
                <a:spcPts val="1200"/>
              </a:spcBef>
              <a:spcAft>
                <a:spcPts val="0"/>
              </a:spcAft>
              <a:buNone/>
            </a:pPr>
            <a:r>
              <a:t/>
            </a:r>
            <a:endParaRPr sz="800">
              <a:latin typeface="Proxima Nova"/>
              <a:ea typeface="Proxima Nova"/>
              <a:cs typeface="Proxima Nova"/>
              <a:sym typeface="Proxima Nova"/>
            </a:endParaRPr>
          </a:p>
          <a:p>
            <a:pPr indent="0" lvl="0" marL="0" rtl="0" algn="l">
              <a:spcBef>
                <a:spcPts val="0"/>
              </a:spcBef>
              <a:spcAft>
                <a:spcPts val="0"/>
              </a:spcAft>
              <a:buNone/>
            </a:pPr>
            <a:r>
              <a:t/>
            </a:r>
            <a:endParaRPr sz="800">
              <a:latin typeface="Proxima Nova"/>
              <a:ea typeface="Proxima Nova"/>
              <a:cs typeface="Proxima Nova"/>
              <a:sym typeface="Proxima Nova"/>
            </a:endParaRPr>
          </a:p>
        </p:txBody>
      </p:sp>
      <p:pic>
        <p:nvPicPr>
          <p:cNvPr descr="This song was recorded in 1926 and released on Paramount 12395 as the 'B' side." id="807" name="Google Shape;807;p87" title="Gertrude 'Ma' Rainey - Trust No Man">
            <a:hlinkClick r:id="rId3"/>
          </p:cNvPr>
          <p:cNvPicPr preferRelativeResize="0"/>
          <p:nvPr/>
        </p:nvPicPr>
        <p:blipFill>
          <a:blip r:embed="rId4">
            <a:alphaModFix/>
          </a:blip>
          <a:stretch>
            <a:fillRect/>
          </a:stretch>
        </p:blipFill>
        <p:spPr>
          <a:xfrm>
            <a:off x="3944075" y="2785300"/>
            <a:ext cx="2227750" cy="1442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1000"/>
                                        <p:tgtEl>
                                          <p:spTgt spid="8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“Trust No Man” by Ma Rainey</a:t>
            </a:r>
            <a:endParaRPr/>
          </a:p>
          <a:p>
            <a:pPr indent="0" lvl="0" marL="0" rtl="0" algn="l">
              <a:spcBef>
                <a:spcPts val="0"/>
              </a:spcBef>
              <a:spcAft>
                <a:spcPts val="0"/>
              </a:spcAft>
              <a:buNone/>
            </a:pPr>
            <a:r>
              <a:t/>
            </a:r>
            <a:endParaRPr/>
          </a:p>
        </p:txBody>
      </p:sp>
      <p:sp>
        <p:nvSpPr>
          <p:cNvPr id="813" name="Google Shape;813;p88"/>
          <p:cNvSpPr txBox="1"/>
          <p:nvPr>
            <p:ph idx="1" type="body"/>
          </p:nvPr>
        </p:nvSpPr>
        <p:spPr>
          <a:xfrm>
            <a:off x="718650" y="1111057"/>
            <a:ext cx="7706700" cy="3726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1200"/>
              </a:spcAft>
              <a:buNone/>
            </a:pPr>
            <a:r>
              <a:rPr lang="en"/>
              <a:t>Put the names of your group members below and add your response to this slide.</a:t>
            </a:r>
            <a:endParaRPr/>
          </a:p>
        </p:txBody>
      </p:sp>
      <p:sp>
        <p:nvSpPr>
          <p:cNvPr id="814" name="Google Shape;814;p88"/>
          <p:cNvSpPr txBox="1"/>
          <p:nvPr/>
        </p:nvSpPr>
        <p:spPr>
          <a:xfrm>
            <a:off x="758325" y="1656800"/>
            <a:ext cx="265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iro"/>
                <a:ea typeface="Cairo"/>
                <a:cs typeface="Cairo"/>
                <a:sym typeface="Cairo"/>
              </a:rPr>
              <a:t>Group Members: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Close Read Notes: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815" name="Google Shape;815;p88"/>
          <p:cNvSpPr txBox="1"/>
          <p:nvPr/>
        </p:nvSpPr>
        <p:spPr>
          <a:xfrm>
            <a:off x="4430400" y="1669925"/>
            <a:ext cx="265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iro"/>
                <a:ea typeface="Cairo"/>
                <a:cs typeface="Cairo"/>
                <a:sym typeface="Cairo"/>
              </a:rPr>
              <a:t>Group Members: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Close Read Notes: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816" name="Google Shape;816;p88"/>
          <p:cNvSpPr txBox="1"/>
          <p:nvPr/>
        </p:nvSpPr>
        <p:spPr>
          <a:xfrm>
            <a:off x="626275" y="2950725"/>
            <a:ext cx="265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iro"/>
                <a:ea typeface="Cairo"/>
                <a:cs typeface="Cairo"/>
                <a:sym typeface="Cairo"/>
              </a:rPr>
              <a:t>Group Members: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Close Read Notes: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817" name="Google Shape;817;p88"/>
          <p:cNvSpPr txBox="1"/>
          <p:nvPr/>
        </p:nvSpPr>
        <p:spPr>
          <a:xfrm>
            <a:off x="4282025" y="2897250"/>
            <a:ext cx="265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iro"/>
                <a:ea typeface="Cairo"/>
                <a:cs typeface="Cairo"/>
                <a:sym typeface="Cairo"/>
              </a:rPr>
              <a:t>Group Members: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Close Read Notes: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89"/>
          <p:cNvSpPr/>
          <p:nvPr/>
        </p:nvSpPr>
        <p:spPr>
          <a:xfrm>
            <a:off x="6847775" y="686875"/>
            <a:ext cx="2223300" cy="4314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11150" lvl="0" marL="457200" rtl="0" algn="l">
              <a:lnSpc>
                <a:spcPct val="115000"/>
              </a:lnSpc>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What is the</a:t>
            </a:r>
            <a:r>
              <a:rPr b="1" lang="en" sz="1300">
                <a:solidFill>
                  <a:schemeClr val="dk1"/>
                </a:solidFill>
                <a:latin typeface="Proxima Nova"/>
                <a:ea typeface="Proxima Nova"/>
                <a:cs typeface="Proxima Nova"/>
                <a:sym typeface="Proxima Nova"/>
              </a:rPr>
              <a:t> narrative</a:t>
            </a:r>
            <a:r>
              <a:rPr lang="en" sz="1300">
                <a:solidFill>
                  <a:schemeClr val="dk1"/>
                </a:solidFill>
                <a:latin typeface="Proxima Nova"/>
                <a:ea typeface="Proxima Nova"/>
                <a:cs typeface="Proxima Nova"/>
                <a:sym typeface="Proxima Nova"/>
              </a:rPr>
              <a:t> being told in the song? Is it </a:t>
            </a:r>
            <a:r>
              <a:rPr b="1" lang="en" sz="1300">
                <a:solidFill>
                  <a:schemeClr val="dk1"/>
                </a:solidFill>
                <a:latin typeface="Proxima Nova"/>
                <a:ea typeface="Proxima Nova"/>
                <a:cs typeface="Proxima Nova"/>
                <a:sym typeface="Proxima Nova"/>
              </a:rPr>
              <a:t>restorative</a:t>
            </a:r>
            <a:r>
              <a:rPr lang="en" sz="1300">
                <a:solidFill>
                  <a:schemeClr val="dk1"/>
                </a:solidFill>
                <a:latin typeface="Proxima Nova"/>
                <a:ea typeface="Proxima Nova"/>
                <a:cs typeface="Proxima Nova"/>
                <a:sym typeface="Proxima Nova"/>
              </a:rPr>
              <a:t>?</a:t>
            </a:r>
            <a:endParaRPr sz="1300">
              <a:solidFill>
                <a:schemeClr val="dk1"/>
              </a:solidFill>
              <a:latin typeface="Proxima Nova"/>
              <a:ea typeface="Proxima Nova"/>
              <a:cs typeface="Proxima Nova"/>
              <a:sym typeface="Proxima Nova"/>
            </a:endParaRPr>
          </a:p>
          <a:p>
            <a:pPr indent="-311150" lvl="0" marL="457200" rtl="0" algn="l">
              <a:lnSpc>
                <a:spcPct val="115000"/>
              </a:lnSpc>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What is the narrator’s </a:t>
            </a:r>
            <a:r>
              <a:rPr b="1" lang="en" sz="1300">
                <a:solidFill>
                  <a:schemeClr val="dk1"/>
                </a:solidFill>
                <a:latin typeface="Proxima Nova"/>
                <a:ea typeface="Proxima Nova"/>
                <a:cs typeface="Proxima Nova"/>
                <a:sym typeface="Proxima Nova"/>
              </a:rPr>
              <a:t>point of view</a:t>
            </a:r>
            <a:r>
              <a:rPr lang="en" sz="1300">
                <a:solidFill>
                  <a:schemeClr val="dk1"/>
                </a:solidFill>
                <a:latin typeface="Proxima Nova"/>
                <a:ea typeface="Proxima Nova"/>
                <a:cs typeface="Proxima Nova"/>
                <a:sym typeface="Proxima Nova"/>
              </a:rPr>
              <a:t>?</a:t>
            </a:r>
            <a:endParaRPr sz="1300">
              <a:solidFill>
                <a:schemeClr val="dk1"/>
              </a:solidFill>
              <a:latin typeface="Proxima Nova"/>
              <a:ea typeface="Proxima Nova"/>
              <a:cs typeface="Proxima Nova"/>
              <a:sym typeface="Proxima Nova"/>
            </a:endParaRPr>
          </a:p>
          <a:p>
            <a:pPr indent="-311150" lvl="0" marL="457200" rtl="0" algn="l">
              <a:lnSpc>
                <a:spcPct val="115000"/>
              </a:lnSpc>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What is the narrator’s </a:t>
            </a:r>
            <a:r>
              <a:rPr b="1" lang="en" sz="1300">
                <a:solidFill>
                  <a:schemeClr val="dk1"/>
                </a:solidFill>
                <a:latin typeface="Proxima Nova"/>
                <a:ea typeface="Proxima Nova"/>
                <a:cs typeface="Proxima Nova"/>
                <a:sym typeface="Proxima Nova"/>
              </a:rPr>
              <a:t>perspective?</a:t>
            </a:r>
            <a:endParaRPr b="1" sz="1300">
              <a:solidFill>
                <a:schemeClr val="dk1"/>
              </a:solidFill>
              <a:latin typeface="Proxima Nova"/>
              <a:ea typeface="Proxima Nova"/>
              <a:cs typeface="Proxima Nova"/>
              <a:sym typeface="Proxima Nova"/>
            </a:endParaRPr>
          </a:p>
          <a:p>
            <a:pPr indent="-311150" lvl="0" marL="457200" rtl="0" algn="l">
              <a:lnSpc>
                <a:spcPct val="115000"/>
              </a:lnSpc>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How can you describe the </a:t>
            </a:r>
            <a:r>
              <a:rPr b="1" lang="en" sz="1300">
                <a:solidFill>
                  <a:schemeClr val="dk1"/>
                </a:solidFill>
                <a:latin typeface="Proxima Nova"/>
                <a:ea typeface="Proxima Nova"/>
                <a:cs typeface="Proxima Nova"/>
                <a:sym typeface="Proxima Nova"/>
              </a:rPr>
              <a:t>character</a:t>
            </a:r>
            <a:r>
              <a:rPr lang="en" sz="1300">
                <a:solidFill>
                  <a:schemeClr val="dk1"/>
                </a:solidFill>
                <a:latin typeface="Proxima Nova"/>
                <a:ea typeface="Proxima Nova"/>
                <a:cs typeface="Proxima Nova"/>
                <a:sym typeface="Proxima Nova"/>
              </a:rPr>
              <a:t>? </a:t>
            </a:r>
            <a:r>
              <a:rPr b="1" lang="en" sz="1300">
                <a:solidFill>
                  <a:schemeClr val="dk1"/>
                </a:solidFill>
                <a:latin typeface="Proxima Nova"/>
                <a:ea typeface="Proxima Nova"/>
                <a:cs typeface="Proxima Nova"/>
                <a:sym typeface="Proxima Nova"/>
              </a:rPr>
              <a:t>Direct or indirect</a:t>
            </a:r>
            <a:r>
              <a:rPr lang="en" sz="1300">
                <a:solidFill>
                  <a:schemeClr val="dk1"/>
                </a:solidFill>
                <a:latin typeface="Proxima Nova"/>
                <a:ea typeface="Proxima Nova"/>
                <a:cs typeface="Proxima Nova"/>
                <a:sym typeface="Proxima Nova"/>
              </a:rPr>
              <a:t> characterization? What are their</a:t>
            </a:r>
            <a:r>
              <a:rPr b="1" lang="en" sz="1300">
                <a:solidFill>
                  <a:schemeClr val="dk1"/>
                </a:solidFill>
                <a:latin typeface="Proxima Nova"/>
                <a:ea typeface="Proxima Nova"/>
                <a:cs typeface="Proxima Nova"/>
                <a:sym typeface="Proxima Nova"/>
              </a:rPr>
              <a:t> traits?</a:t>
            </a:r>
            <a:endParaRPr b="1" sz="1300">
              <a:solidFill>
                <a:schemeClr val="dk1"/>
              </a:solidFill>
              <a:latin typeface="Proxima Nova"/>
              <a:ea typeface="Proxima Nova"/>
              <a:cs typeface="Proxima Nova"/>
              <a:sym typeface="Proxima Nova"/>
            </a:endParaRPr>
          </a:p>
          <a:p>
            <a:pPr indent="-311150" lvl="0" marL="457200" rtl="0" algn="l">
              <a:lnSpc>
                <a:spcPct val="115000"/>
              </a:lnSpc>
              <a:spcBef>
                <a:spcPts val="0"/>
              </a:spcBef>
              <a:spcAft>
                <a:spcPts val="0"/>
              </a:spcAft>
              <a:buClr>
                <a:schemeClr val="dk1"/>
              </a:buClr>
              <a:buSzPts val="1300"/>
              <a:buFont typeface="Proxima Nova"/>
              <a:buChar char="●"/>
            </a:pPr>
            <a:r>
              <a:rPr lang="en" sz="1300">
                <a:solidFill>
                  <a:schemeClr val="dk1"/>
                </a:solidFill>
                <a:latin typeface="Proxima Nova"/>
                <a:ea typeface="Proxima Nova"/>
                <a:cs typeface="Proxima Nova"/>
                <a:sym typeface="Proxima Nova"/>
              </a:rPr>
              <a:t>What words/phrases are interesting/stand out to you? Analyze  this </a:t>
            </a:r>
            <a:r>
              <a:rPr b="1" lang="en" sz="1300">
                <a:solidFill>
                  <a:schemeClr val="dk1"/>
                </a:solidFill>
                <a:latin typeface="Proxima Nova"/>
                <a:ea typeface="Proxima Nova"/>
                <a:cs typeface="Proxima Nova"/>
                <a:sym typeface="Proxima Nova"/>
              </a:rPr>
              <a:t>diction.</a:t>
            </a:r>
            <a:endParaRPr sz="900">
              <a:solidFill>
                <a:schemeClr val="dk1"/>
              </a:solidFill>
              <a:latin typeface="Proxima Nova"/>
              <a:ea typeface="Proxima Nova"/>
              <a:cs typeface="Proxima Nova"/>
              <a:sym typeface="Proxima Nova"/>
            </a:endParaRPr>
          </a:p>
        </p:txBody>
      </p:sp>
      <p:sp>
        <p:nvSpPr>
          <p:cNvPr id="823" name="Google Shape;823;p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 the House Blues” by Bessie Smith</a:t>
            </a:r>
            <a:endParaRPr/>
          </a:p>
        </p:txBody>
      </p:sp>
      <p:sp>
        <p:nvSpPr>
          <p:cNvPr id="824" name="Google Shape;824;p89"/>
          <p:cNvSpPr txBox="1"/>
          <p:nvPr>
            <p:ph idx="1" type="body"/>
          </p:nvPr>
        </p:nvSpPr>
        <p:spPr>
          <a:xfrm>
            <a:off x="311700" y="1152475"/>
            <a:ext cx="5938500" cy="3848400"/>
          </a:xfrm>
          <a:prstGeom prst="rect">
            <a:avLst/>
          </a:prstGeom>
        </p:spPr>
        <p:txBody>
          <a:bodyPr anchorCtr="0" anchor="t" bIns="91425" lIns="91425" spcFirstLastPara="1" rIns="91425" wrap="square" tIns="91425">
            <a:normAutofit fontScale="70000" lnSpcReduction="20000"/>
          </a:bodyPr>
          <a:lstStyle/>
          <a:p>
            <a:pPr indent="0" lvl="0" marL="0" rtl="0" algn="l">
              <a:lnSpc>
                <a:spcPct val="100000"/>
              </a:lnSpc>
              <a:spcBef>
                <a:spcPts val="0"/>
              </a:spcBef>
              <a:spcAft>
                <a:spcPts val="0"/>
              </a:spcAft>
              <a:buNone/>
            </a:pPr>
            <a:r>
              <a:rPr lang="en"/>
              <a:t>Settin’ in the house with everything on my mind</a:t>
            </a:r>
            <a:endParaRPr/>
          </a:p>
          <a:p>
            <a:pPr indent="0" lvl="0" marL="0" rtl="0" algn="l">
              <a:lnSpc>
                <a:spcPct val="100000"/>
              </a:lnSpc>
              <a:spcBef>
                <a:spcPts val="0"/>
              </a:spcBef>
              <a:spcAft>
                <a:spcPts val="0"/>
              </a:spcAft>
              <a:buNone/>
            </a:pPr>
            <a:r>
              <a:rPr lang="en"/>
              <a:t>Settin’ in the house with everything on my mind</a:t>
            </a:r>
            <a:endParaRPr/>
          </a:p>
          <a:p>
            <a:pPr indent="0" lvl="0" marL="0" rtl="0" algn="l">
              <a:lnSpc>
                <a:spcPct val="100000"/>
              </a:lnSpc>
              <a:spcBef>
                <a:spcPts val="0"/>
              </a:spcBef>
              <a:spcAft>
                <a:spcPts val="0"/>
              </a:spcAft>
              <a:buNone/>
            </a:pPr>
            <a:r>
              <a:rPr lang="en"/>
              <a:t>Lookin’ at the clock and can’t even tell the time</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Walkin’ to my window, and lookin’ out of my door</a:t>
            </a:r>
            <a:endParaRPr/>
          </a:p>
          <a:p>
            <a:pPr indent="0" lvl="0" marL="0" rtl="0" algn="l">
              <a:lnSpc>
                <a:spcPct val="100000"/>
              </a:lnSpc>
              <a:spcBef>
                <a:spcPts val="0"/>
              </a:spcBef>
              <a:spcAft>
                <a:spcPts val="0"/>
              </a:spcAft>
              <a:buNone/>
            </a:pPr>
            <a:r>
              <a:rPr lang="en"/>
              <a:t>Walkin’ to my window, and lookin’ out of my door</a:t>
            </a:r>
            <a:endParaRPr/>
          </a:p>
          <a:p>
            <a:pPr indent="0" lvl="0" marL="0" rtl="0" algn="l">
              <a:lnSpc>
                <a:spcPct val="100000"/>
              </a:lnSpc>
              <a:spcBef>
                <a:spcPts val="0"/>
              </a:spcBef>
              <a:spcAft>
                <a:spcPts val="0"/>
              </a:spcAft>
              <a:buNone/>
            </a:pPr>
            <a:r>
              <a:rPr lang="en"/>
              <a:t>Wishin’ that my man would come home once more</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Can’t eat, can’t sleep, so weak I can’t walk my floor</a:t>
            </a:r>
            <a:endParaRPr/>
          </a:p>
          <a:p>
            <a:pPr indent="0" lvl="0" marL="0" rtl="0" algn="l">
              <a:lnSpc>
                <a:spcPct val="100000"/>
              </a:lnSpc>
              <a:spcBef>
                <a:spcPts val="0"/>
              </a:spcBef>
              <a:spcAft>
                <a:spcPts val="0"/>
              </a:spcAft>
              <a:buNone/>
            </a:pPr>
            <a:r>
              <a:rPr lang="en"/>
              <a:t>Can’t eat, can’t sleep, so weak I can’t walk my floor</a:t>
            </a:r>
            <a:endParaRPr/>
          </a:p>
          <a:p>
            <a:pPr indent="0" lvl="0" marL="0" rtl="0" algn="l">
              <a:lnSpc>
                <a:spcPct val="100000"/>
              </a:lnSpc>
              <a:spcBef>
                <a:spcPts val="0"/>
              </a:spcBef>
              <a:spcAft>
                <a:spcPts val="0"/>
              </a:spcAft>
              <a:buNone/>
            </a:pPr>
            <a:r>
              <a:rPr lang="en"/>
              <a:t>Feel like hollerin’ murder, let the police squad get me once more</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They woke me up before day with trouble on my mind</a:t>
            </a:r>
            <a:endParaRPr/>
          </a:p>
          <a:p>
            <a:pPr indent="0" lvl="0" marL="0" rtl="0" algn="l">
              <a:lnSpc>
                <a:spcPct val="100000"/>
              </a:lnSpc>
              <a:spcBef>
                <a:spcPts val="0"/>
              </a:spcBef>
              <a:spcAft>
                <a:spcPts val="0"/>
              </a:spcAft>
              <a:buNone/>
            </a:pPr>
            <a:r>
              <a:rPr lang="en"/>
              <a:t>They woke me up before day with trouble on my mind</a:t>
            </a:r>
            <a:endParaRPr/>
          </a:p>
          <a:p>
            <a:pPr indent="0" lvl="0" marL="0" rtl="0" algn="l">
              <a:lnSpc>
                <a:spcPct val="100000"/>
              </a:lnSpc>
              <a:spcBef>
                <a:spcPts val="0"/>
              </a:spcBef>
              <a:spcAft>
                <a:spcPts val="0"/>
              </a:spcAft>
              <a:buNone/>
            </a:pPr>
            <a:r>
              <a:rPr lang="en"/>
              <a:t>Wringin’ my hands and screamin’, walkin’ the floor hollerin’ and  cryin’</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Catch ‘em, don’t let them blues in here</a:t>
            </a:r>
            <a:endParaRPr/>
          </a:p>
          <a:p>
            <a:pPr indent="0" lvl="0" marL="0" rtl="0" algn="l">
              <a:lnSpc>
                <a:spcPct val="100000"/>
              </a:lnSpc>
              <a:spcBef>
                <a:spcPts val="0"/>
              </a:spcBef>
              <a:spcAft>
                <a:spcPts val="0"/>
              </a:spcAft>
              <a:buNone/>
            </a:pPr>
            <a:r>
              <a:rPr lang="en"/>
              <a:t>Catch ‘em, don’t let them blues in here</a:t>
            </a:r>
            <a:endParaRPr/>
          </a:p>
          <a:p>
            <a:pPr indent="0" lvl="0" marL="0" rtl="0" algn="l">
              <a:lnSpc>
                <a:spcPct val="100000"/>
              </a:lnSpc>
              <a:spcBef>
                <a:spcPts val="0"/>
              </a:spcBef>
              <a:spcAft>
                <a:spcPts val="0"/>
              </a:spcAft>
              <a:buNone/>
            </a:pPr>
            <a:r>
              <a:rPr lang="en"/>
              <a:t>They shakes me in bed, can’t set down in my chair</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Oh, the blues has got me on the go</a:t>
            </a:r>
            <a:endParaRPr/>
          </a:p>
          <a:p>
            <a:pPr indent="0" lvl="0" marL="0" rtl="0" algn="l">
              <a:lnSpc>
                <a:spcPct val="100000"/>
              </a:lnSpc>
              <a:spcBef>
                <a:spcPts val="0"/>
              </a:spcBef>
              <a:spcAft>
                <a:spcPts val="0"/>
              </a:spcAft>
              <a:buNone/>
            </a:pPr>
            <a:r>
              <a:rPr lang="en"/>
              <a:t>Oh, they’ve got me on the go</a:t>
            </a:r>
            <a:endParaRPr/>
          </a:p>
          <a:p>
            <a:pPr indent="0" lvl="0" marL="0" rtl="0" algn="l">
              <a:lnSpc>
                <a:spcPct val="100000"/>
              </a:lnSpc>
              <a:spcBef>
                <a:spcPts val="0"/>
              </a:spcBef>
              <a:spcAft>
                <a:spcPts val="0"/>
              </a:spcAft>
              <a:buNone/>
            </a:pPr>
            <a:r>
              <a:rPr lang="en"/>
              <a:t>They runs around my house, in and out of my front door.</a:t>
            </a:r>
            <a:endParaRPr/>
          </a:p>
        </p:txBody>
      </p:sp>
      <p:pic>
        <p:nvPicPr>
          <p:cNvPr descr="6-11-1931 Columbia 14611-D. Bessie Smith (April 15, 1894 -- September 26, 1937) was an American blues singer. &#10;Sometimes referred to as The Empress of the Blues, Smith was the most popular female blues singer of the 1920s and 1930s. She is often regarded as one of the greatest singers of her era and, along with Louis Armstrong, a major influence on subsequent jazz vocalists." id="825" name="Google Shape;825;p89" title="Bessie Smith - In The House Blues - 1931">
            <a:hlinkClick r:id="rId3"/>
          </p:cNvPr>
          <p:cNvPicPr preferRelativeResize="0"/>
          <p:nvPr/>
        </p:nvPicPr>
        <p:blipFill>
          <a:blip r:embed="rId4">
            <a:alphaModFix/>
          </a:blip>
          <a:stretch>
            <a:fillRect/>
          </a:stretch>
        </p:blipFill>
        <p:spPr>
          <a:xfrm>
            <a:off x="4195325" y="1152475"/>
            <a:ext cx="2524225" cy="14198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1000"/>
                                        <p:tgtEl>
                                          <p:spTgt spid="8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 the House Blues” by Bessie Smith Group Notes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31" name="Google Shape;831;p90"/>
          <p:cNvSpPr txBox="1"/>
          <p:nvPr>
            <p:ph idx="1" type="body"/>
          </p:nvPr>
        </p:nvSpPr>
        <p:spPr>
          <a:xfrm>
            <a:off x="718650" y="1111057"/>
            <a:ext cx="7706700" cy="3726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1200"/>
              </a:spcAft>
              <a:buNone/>
            </a:pPr>
            <a:r>
              <a:rPr lang="en"/>
              <a:t>Put the names of your group members below and add your response to this slide.</a:t>
            </a:r>
            <a:endParaRPr/>
          </a:p>
        </p:txBody>
      </p:sp>
      <p:sp>
        <p:nvSpPr>
          <p:cNvPr id="832" name="Google Shape;832;p90"/>
          <p:cNvSpPr txBox="1"/>
          <p:nvPr/>
        </p:nvSpPr>
        <p:spPr>
          <a:xfrm>
            <a:off x="758325" y="1656800"/>
            <a:ext cx="265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iro"/>
                <a:ea typeface="Cairo"/>
                <a:cs typeface="Cairo"/>
                <a:sym typeface="Cairo"/>
              </a:rPr>
              <a:t>Group Members: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Close Read Notes: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833" name="Google Shape;833;p90"/>
          <p:cNvSpPr txBox="1"/>
          <p:nvPr/>
        </p:nvSpPr>
        <p:spPr>
          <a:xfrm>
            <a:off x="4430400" y="1669925"/>
            <a:ext cx="265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iro"/>
                <a:ea typeface="Cairo"/>
                <a:cs typeface="Cairo"/>
                <a:sym typeface="Cairo"/>
              </a:rPr>
              <a:t>Group Members: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Close Read Notes: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834" name="Google Shape;834;p90"/>
          <p:cNvSpPr txBox="1"/>
          <p:nvPr/>
        </p:nvSpPr>
        <p:spPr>
          <a:xfrm>
            <a:off x="626275" y="2950725"/>
            <a:ext cx="265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iro"/>
                <a:ea typeface="Cairo"/>
                <a:cs typeface="Cairo"/>
                <a:sym typeface="Cairo"/>
              </a:rPr>
              <a:t>Group Members: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Close Read Notes: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835" name="Google Shape;835;p90"/>
          <p:cNvSpPr txBox="1"/>
          <p:nvPr/>
        </p:nvSpPr>
        <p:spPr>
          <a:xfrm>
            <a:off x="4282025" y="2897250"/>
            <a:ext cx="265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iro"/>
                <a:ea typeface="Cairo"/>
                <a:cs typeface="Cairo"/>
                <a:sym typeface="Cairo"/>
              </a:rPr>
              <a:t>Group Members: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Close Read Notes: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91"/>
          <p:cNvSpPr txBox="1"/>
          <p:nvPr>
            <p:ph type="title"/>
          </p:nvPr>
        </p:nvSpPr>
        <p:spPr>
          <a:xfrm>
            <a:off x="311700" y="2364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“Please Help Me Get Him Off My Mind” by Bessie Smith</a:t>
            </a:r>
            <a:endParaRPr/>
          </a:p>
        </p:txBody>
      </p:sp>
      <p:sp>
        <p:nvSpPr>
          <p:cNvPr id="841" name="Google Shape;841;p91"/>
          <p:cNvSpPr txBox="1"/>
          <p:nvPr>
            <p:ph idx="1" type="body"/>
          </p:nvPr>
        </p:nvSpPr>
        <p:spPr>
          <a:xfrm>
            <a:off x="311700" y="943875"/>
            <a:ext cx="4105800" cy="4049100"/>
          </a:xfrm>
          <a:prstGeom prst="rect">
            <a:avLst/>
          </a:prstGeom>
        </p:spPr>
        <p:txBody>
          <a:bodyPr anchorCtr="0" anchor="t" bIns="91425" lIns="91425" spcFirstLastPara="1" rIns="91425" wrap="square" tIns="91425">
            <a:normAutofit fontScale="70000" lnSpcReduction="20000"/>
          </a:bodyPr>
          <a:lstStyle/>
          <a:p>
            <a:pPr indent="0" lvl="0" marL="0" rtl="0" algn="l">
              <a:lnSpc>
                <a:spcPct val="100000"/>
              </a:lnSpc>
              <a:spcBef>
                <a:spcPts val="0"/>
              </a:spcBef>
              <a:spcAft>
                <a:spcPts val="0"/>
              </a:spcAft>
              <a:buNone/>
            </a:pPr>
            <a:r>
              <a:rPr lang="en"/>
              <a:t>I’ve cried and worried, all night I’ve laid and groaned</a:t>
            </a:r>
            <a:endParaRPr/>
          </a:p>
          <a:p>
            <a:pPr indent="0" lvl="0" marL="0" rtl="0" algn="l">
              <a:lnSpc>
                <a:spcPct val="100000"/>
              </a:lnSpc>
              <a:spcBef>
                <a:spcPts val="0"/>
              </a:spcBef>
              <a:spcAft>
                <a:spcPts val="0"/>
              </a:spcAft>
              <a:buNone/>
            </a:pPr>
            <a:r>
              <a:rPr lang="en"/>
              <a:t>I’ve cried and worried, all night I’ve laid and groaned</a:t>
            </a:r>
            <a:endParaRPr/>
          </a:p>
          <a:p>
            <a:pPr indent="0" lvl="0" marL="0" rtl="0" algn="l">
              <a:lnSpc>
                <a:spcPct val="100000"/>
              </a:lnSpc>
              <a:spcBef>
                <a:spcPts val="0"/>
              </a:spcBef>
              <a:spcAft>
                <a:spcPts val="0"/>
              </a:spcAft>
              <a:buNone/>
            </a:pPr>
            <a:r>
              <a:rPr lang="en"/>
              <a:t>I used to weight two hundred, now I’m down to skin and bones</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It’s all about a man who always kicked and dogged me ‘round</a:t>
            </a:r>
            <a:endParaRPr/>
          </a:p>
          <a:p>
            <a:pPr indent="0" lvl="0" marL="0" rtl="0" algn="l">
              <a:lnSpc>
                <a:spcPct val="100000"/>
              </a:lnSpc>
              <a:spcBef>
                <a:spcPts val="0"/>
              </a:spcBef>
              <a:spcAft>
                <a:spcPts val="0"/>
              </a:spcAft>
              <a:buNone/>
            </a:pPr>
            <a:r>
              <a:rPr lang="en"/>
              <a:t>It’s all about a man who always kicked and dogged me ‘round</a:t>
            </a:r>
            <a:endParaRPr/>
          </a:p>
          <a:p>
            <a:pPr indent="0" lvl="0" marL="0" rtl="0" algn="l">
              <a:lnSpc>
                <a:spcPct val="100000"/>
              </a:lnSpc>
              <a:spcBef>
                <a:spcPts val="0"/>
              </a:spcBef>
              <a:spcAft>
                <a:spcPts val="0"/>
              </a:spcAft>
              <a:buNone/>
            </a:pPr>
            <a:r>
              <a:rPr lang="en"/>
              <a:t>And when I try to kill him that’s when my love for him comes down</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I’ve come to see you, gypsy, beggin’ on my bended knees</a:t>
            </a:r>
            <a:endParaRPr/>
          </a:p>
          <a:p>
            <a:pPr indent="0" lvl="0" marL="0" rtl="0" algn="l">
              <a:lnSpc>
                <a:spcPct val="100000"/>
              </a:lnSpc>
              <a:spcBef>
                <a:spcPts val="0"/>
              </a:spcBef>
              <a:spcAft>
                <a:spcPts val="0"/>
              </a:spcAft>
              <a:buNone/>
            </a:pPr>
            <a:r>
              <a:rPr lang="en"/>
              <a:t>I’ve come to see you, gypsy, beggin’ on my bended knees</a:t>
            </a:r>
            <a:endParaRPr/>
          </a:p>
          <a:p>
            <a:pPr indent="0" lvl="0" marL="0" rtl="0" algn="l">
              <a:lnSpc>
                <a:spcPct val="100000"/>
              </a:lnSpc>
              <a:spcBef>
                <a:spcPts val="0"/>
              </a:spcBef>
              <a:spcAft>
                <a:spcPts val="0"/>
              </a:spcAft>
              <a:buNone/>
            </a:pPr>
            <a:r>
              <a:rPr lang="en"/>
              <a:t>That man put something on me, oh, take it off of me, please</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It starts at my forehead and goes clean down to my toes</a:t>
            </a:r>
            <a:endParaRPr/>
          </a:p>
          <a:p>
            <a:pPr indent="0" lvl="0" marL="0" rtl="0" algn="l">
              <a:lnSpc>
                <a:spcPct val="100000"/>
              </a:lnSpc>
              <a:spcBef>
                <a:spcPts val="0"/>
              </a:spcBef>
              <a:spcAft>
                <a:spcPts val="0"/>
              </a:spcAft>
              <a:buNone/>
            </a:pPr>
            <a:r>
              <a:rPr lang="en"/>
              <a:t>It starts at my forehead and goes clean down to my toes</a:t>
            </a:r>
            <a:endParaRPr/>
          </a:p>
          <a:p>
            <a:pPr indent="0" lvl="0" marL="0" rtl="0" algn="l">
              <a:lnSpc>
                <a:spcPct val="100000"/>
              </a:lnSpc>
              <a:spcBef>
                <a:spcPts val="0"/>
              </a:spcBef>
              <a:spcAft>
                <a:spcPts val="0"/>
              </a:spcAft>
              <a:buNone/>
            </a:pPr>
            <a:r>
              <a:rPr lang="en"/>
              <a:t>Oh, how I’m sufferin’, gypsy, fix him for me one more time</a:t>
            </a:r>
            <a:endParaRPr/>
          </a:p>
          <a:p>
            <a:pPr indent="0" lvl="0" marL="0" rtl="0" algn="l">
              <a:lnSpc>
                <a:spcPct val="100000"/>
              </a:lnSpc>
              <a:spcBef>
                <a:spcPts val="0"/>
              </a:spcBef>
              <a:spcAft>
                <a:spcPts val="0"/>
              </a:spcAft>
              <a:buNone/>
            </a:pPr>
            <a:r>
              <a:rPr lang="en"/>
              <a:t>Just make him love me, but please, ma’am, take him off my mind</a:t>
            </a:r>
            <a:endParaRPr/>
          </a:p>
        </p:txBody>
      </p:sp>
      <p:sp>
        <p:nvSpPr>
          <p:cNvPr id="842" name="Google Shape;842;p91"/>
          <p:cNvSpPr txBox="1"/>
          <p:nvPr/>
        </p:nvSpPr>
        <p:spPr>
          <a:xfrm>
            <a:off x="6281375" y="809100"/>
            <a:ext cx="2673300" cy="3869700"/>
          </a:xfrm>
          <a:prstGeom prst="rect">
            <a:avLst/>
          </a:prstGeom>
          <a:solidFill>
            <a:schemeClr val="lt2"/>
          </a:solid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What is the</a:t>
            </a:r>
            <a:r>
              <a:rPr b="1" lang="en">
                <a:solidFill>
                  <a:schemeClr val="dk1"/>
                </a:solidFill>
                <a:latin typeface="Proxima Nova"/>
                <a:ea typeface="Proxima Nova"/>
                <a:cs typeface="Proxima Nova"/>
                <a:sym typeface="Proxima Nova"/>
              </a:rPr>
              <a:t> narrative</a:t>
            </a:r>
            <a:r>
              <a:rPr lang="en">
                <a:solidFill>
                  <a:schemeClr val="dk1"/>
                </a:solidFill>
                <a:latin typeface="Proxima Nova"/>
                <a:ea typeface="Proxima Nova"/>
                <a:cs typeface="Proxima Nova"/>
                <a:sym typeface="Proxima Nova"/>
              </a:rPr>
              <a:t> being told in the song? Is it </a:t>
            </a:r>
            <a:r>
              <a:rPr b="1" lang="en">
                <a:solidFill>
                  <a:schemeClr val="dk1"/>
                </a:solidFill>
                <a:latin typeface="Proxima Nova"/>
                <a:ea typeface="Proxima Nova"/>
                <a:cs typeface="Proxima Nova"/>
                <a:sym typeface="Proxima Nova"/>
              </a:rPr>
              <a:t>restorative</a:t>
            </a:r>
            <a:r>
              <a:rPr lang="en">
                <a:solidFill>
                  <a:schemeClr val="dk1"/>
                </a:solidFill>
                <a:latin typeface="Proxima Nova"/>
                <a:ea typeface="Proxima Nova"/>
                <a:cs typeface="Proxima Nova"/>
                <a:sym typeface="Proxima Nova"/>
              </a:rPr>
              <a:t>?</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What is the narrator’s </a:t>
            </a:r>
            <a:r>
              <a:rPr b="1" lang="en">
                <a:solidFill>
                  <a:schemeClr val="dk1"/>
                </a:solidFill>
                <a:latin typeface="Proxima Nova"/>
                <a:ea typeface="Proxima Nova"/>
                <a:cs typeface="Proxima Nova"/>
                <a:sym typeface="Proxima Nova"/>
              </a:rPr>
              <a:t>point of view</a:t>
            </a:r>
            <a:r>
              <a:rPr lang="en">
                <a:solidFill>
                  <a:schemeClr val="dk1"/>
                </a:solidFill>
                <a:latin typeface="Proxima Nova"/>
                <a:ea typeface="Proxima Nova"/>
                <a:cs typeface="Proxima Nova"/>
                <a:sym typeface="Proxima Nova"/>
              </a:rPr>
              <a:t>?</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What is the narrator’s </a:t>
            </a:r>
            <a:r>
              <a:rPr b="1" lang="en">
                <a:solidFill>
                  <a:schemeClr val="dk1"/>
                </a:solidFill>
                <a:latin typeface="Proxima Nova"/>
                <a:ea typeface="Proxima Nova"/>
                <a:cs typeface="Proxima Nova"/>
                <a:sym typeface="Proxima Nova"/>
              </a:rPr>
              <a:t>perspective?</a:t>
            </a:r>
            <a:endParaRPr b="1">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How can you describe the </a:t>
            </a:r>
            <a:r>
              <a:rPr b="1" lang="en">
                <a:solidFill>
                  <a:schemeClr val="dk1"/>
                </a:solidFill>
                <a:latin typeface="Proxima Nova"/>
                <a:ea typeface="Proxima Nova"/>
                <a:cs typeface="Proxima Nova"/>
                <a:sym typeface="Proxima Nova"/>
              </a:rPr>
              <a:t>character</a:t>
            </a:r>
            <a:r>
              <a:rPr lang="en">
                <a:solidFill>
                  <a:schemeClr val="dk1"/>
                </a:solidFill>
                <a:latin typeface="Proxima Nova"/>
                <a:ea typeface="Proxima Nova"/>
                <a:cs typeface="Proxima Nova"/>
                <a:sym typeface="Proxima Nova"/>
              </a:rPr>
              <a:t>? </a:t>
            </a:r>
            <a:r>
              <a:rPr b="1" lang="en">
                <a:solidFill>
                  <a:schemeClr val="dk1"/>
                </a:solidFill>
                <a:latin typeface="Proxima Nova"/>
                <a:ea typeface="Proxima Nova"/>
                <a:cs typeface="Proxima Nova"/>
                <a:sym typeface="Proxima Nova"/>
              </a:rPr>
              <a:t>Direct or indirect</a:t>
            </a:r>
            <a:r>
              <a:rPr lang="en">
                <a:solidFill>
                  <a:schemeClr val="dk1"/>
                </a:solidFill>
                <a:latin typeface="Proxima Nova"/>
                <a:ea typeface="Proxima Nova"/>
                <a:cs typeface="Proxima Nova"/>
                <a:sym typeface="Proxima Nova"/>
              </a:rPr>
              <a:t> characterization? What are their</a:t>
            </a:r>
            <a:r>
              <a:rPr b="1" lang="en">
                <a:solidFill>
                  <a:schemeClr val="dk1"/>
                </a:solidFill>
                <a:latin typeface="Proxima Nova"/>
                <a:ea typeface="Proxima Nova"/>
                <a:cs typeface="Proxima Nova"/>
                <a:sym typeface="Proxima Nova"/>
              </a:rPr>
              <a:t> traits?</a:t>
            </a:r>
            <a:endParaRPr b="1">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What words/phrases are interesting/stand out to you? Analyze  this </a:t>
            </a:r>
            <a:r>
              <a:rPr b="1" lang="en">
                <a:solidFill>
                  <a:schemeClr val="dk1"/>
                </a:solidFill>
                <a:latin typeface="Proxima Nova"/>
                <a:ea typeface="Proxima Nova"/>
                <a:cs typeface="Proxima Nova"/>
                <a:sym typeface="Proxima Nova"/>
              </a:rPr>
              <a:t>diction.</a:t>
            </a:r>
            <a:endParaRPr sz="1000">
              <a:solidFill>
                <a:schemeClr val="dk1"/>
              </a:solidFill>
              <a:latin typeface="Proxima Nova"/>
              <a:ea typeface="Proxima Nova"/>
              <a:cs typeface="Proxima Nova"/>
              <a:sym typeface="Proxima Nova"/>
            </a:endParaRPr>
          </a:p>
        </p:txBody>
      </p:sp>
      <p:pic>
        <p:nvPicPr>
          <p:cNvPr descr="Provided to YouTube by Believe SAS&#10;&#10;Please Help Me Get Him off My Mind (Remastered) · Bessie Smith&#10;&#10;Bessie Smith (Doxy Collection, Remastered)&#10;&#10;℗ Pubblico Dominio&#10;&#10;Released on: 2014-12-24&#10;&#10;Composer: Bessie Smith&#10;Music Publisher: D.R&#10;&#10;Auto-generated by YouTube." id="843" name="Google Shape;843;p91" title="Please Help Me Get Him off My Mind (Remastered)">
            <a:hlinkClick r:id="rId3"/>
          </p:cNvPr>
          <p:cNvPicPr preferRelativeResize="0"/>
          <p:nvPr/>
        </p:nvPicPr>
        <p:blipFill>
          <a:blip r:embed="rId4">
            <a:alphaModFix/>
          </a:blip>
          <a:stretch>
            <a:fillRect/>
          </a:stretch>
        </p:blipFill>
        <p:spPr>
          <a:xfrm>
            <a:off x="4328625" y="2141449"/>
            <a:ext cx="1832200" cy="103058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3"/>
                                        </p:tgtEl>
                                        <p:attrNameLst>
                                          <p:attrName>style.visibility</p:attrName>
                                        </p:attrNameLst>
                                      </p:cBhvr>
                                      <p:to>
                                        <p:strVal val="visible"/>
                                      </p:to>
                                    </p:set>
                                    <p:animEffect filter="fade" transition="in">
                                      <p:cBhvr>
                                        <p:cTn dur="1000"/>
                                        <p:tgtEl>
                                          <p:spTgt spid="8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92"/>
          <p:cNvSpPr txBox="1"/>
          <p:nvPr>
            <p:ph type="title"/>
          </p:nvPr>
        </p:nvSpPr>
        <p:spPr>
          <a:xfrm>
            <a:off x="249050" y="352075"/>
            <a:ext cx="818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“Please Help Me Get Him Off My Mind” by Bessie Smith</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49" name="Google Shape;849;p92"/>
          <p:cNvSpPr txBox="1"/>
          <p:nvPr>
            <p:ph idx="1" type="body"/>
          </p:nvPr>
        </p:nvSpPr>
        <p:spPr>
          <a:xfrm>
            <a:off x="718650" y="1111057"/>
            <a:ext cx="7706700" cy="3726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1200"/>
              </a:spcAft>
              <a:buNone/>
            </a:pPr>
            <a:r>
              <a:rPr lang="en"/>
              <a:t>Put the names of your group members below and add your response to this slide.</a:t>
            </a:r>
            <a:endParaRPr/>
          </a:p>
        </p:txBody>
      </p:sp>
      <p:sp>
        <p:nvSpPr>
          <p:cNvPr id="850" name="Google Shape;850;p92"/>
          <p:cNvSpPr txBox="1"/>
          <p:nvPr/>
        </p:nvSpPr>
        <p:spPr>
          <a:xfrm>
            <a:off x="758325" y="1656800"/>
            <a:ext cx="265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iro"/>
                <a:ea typeface="Cairo"/>
                <a:cs typeface="Cairo"/>
                <a:sym typeface="Cairo"/>
              </a:rPr>
              <a:t>Group Members: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Close Read Notes: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851" name="Google Shape;851;p92"/>
          <p:cNvSpPr txBox="1"/>
          <p:nvPr/>
        </p:nvSpPr>
        <p:spPr>
          <a:xfrm>
            <a:off x="4430400" y="1669925"/>
            <a:ext cx="265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iro"/>
                <a:ea typeface="Cairo"/>
                <a:cs typeface="Cairo"/>
                <a:sym typeface="Cairo"/>
              </a:rPr>
              <a:t>Group Members: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Close Read Notes: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852" name="Google Shape;852;p92"/>
          <p:cNvSpPr txBox="1"/>
          <p:nvPr/>
        </p:nvSpPr>
        <p:spPr>
          <a:xfrm>
            <a:off x="626275" y="2950725"/>
            <a:ext cx="265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iro"/>
                <a:ea typeface="Cairo"/>
                <a:cs typeface="Cairo"/>
                <a:sym typeface="Cairo"/>
              </a:rPr>
              <a:t>Group Members: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Close Read Notes: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853" name="Google Shape;853;p92"/>
          <p:cNvSpPr txBox="1"/>
          <p:nvPr/>
        </p:nvSpPr>
        <p:spPr>
          <a:xfrm>
            <a:off x="4282025" y="2897250"/>
            <a:ext cx="2654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iro"/>
                <a:ea typeface="Cairo"/>
                <a:cs typeface="Cairo"/>
                <a:sym typeface="Cairo"/>
              </a:rPr>
              <a:t>Group Members: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Close Read Notes: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YOUR role in a Socratic Seminar?</a:t>
            </a:r>
            <a:endParaRPr/>
          </a:p>
        </p:txBody>
      </p:sp>
      <p:sp>
        <p:nvSpPr>
          <p:cNvPr id="175" name="Google Shape;175;p21"/>
          <p:cNvSpPr txBox="1"/>
          <p:nvPr>
            <p:ph idx="1" type="body"/>
          </p:nvPr>
        </p:nvSpPr>
        <p:spPr>
          <a:xfrm>
            <a:off x="311700" y="1152475"/>
            <a:ext cx="8520600" cy="3786900"/>
          </a:xfrm>
          <a:prstGeom prst="rect">
            <a:avLst/>
          </a:prstGeom>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i="1" lang="en"/>
              <a:t>Active Listening</a:t>
            </a:r>
            <a:endParaRPr i="1"/>
          </a:p>
          <a:p>
            <a:pPr indent="-317500" lvl="1" marL="914400" rtl="0" algn="l">
              <a:lnSpc>
                <a:spcPct val="115000"/>
              </a:lnSpc>
              <a:spcBef>
                <a:spcPts val="0"/>
              </a:spcBef>
              <a:spcAft>
                <a:spcPts val="0"/>
              </a:spcAft>
              <a:buSzPts val="1400"/>
              <a:buChar char="○"/>
            </a:pPr>
            <a:r>
              <a:rPr lang="en"/>
              <a:t>Do not just hear, </a:t>
            </a:r>
            <a:r>
              <a:rPr lang="en" u="sng"/>
              <a:t>listen</a:t>
            </a:r>
            <a:r>
              <a:rPr lang="en"/>
              <a:t> to what your peers are sharing. </a:t>
            </a:r>
            <a:endParaRPr/>
          </a:p>
          <a:p>
            <a:pPr indent="-317500" lvl="1" marL="914400" rtl="0" algn="l">
              <a:lnSpc>
                <a:spcPct val="115000"/>
              </a:lnSpc>
              <a:spcBef>
                <a:spcPts val="0"/>
              </a:spcBef>
              <a:spcAft>
                <a:spcPts val="0"/>
              </a:spcAft>
              <a:buSzPts val="1400"/>
              <a:buChar char="○"/>
            </a:pPr>
            <a:r>
              <a:rPr lang="en"/>
              <a:t>Side chatter or conversation not on-topic will result in you losing points for the seminar.</a:t>
            </a:r>
            <a:endParaRPr/>
          </a:p>
          <a:p>
            <a:pPr indent="-342900" lvl="0" marL="457200" rtl="0" algn="l">
              <a:lnSpc>
                <a:spcPct val="115000"/>
              </a:lnSpc>
              <a:spcBef>
                <a:spcPts val="0"/>
              </a:spcBef>
              <a:spcAft>
                <a:spcPts val="0"/>
              </a:spcAft>
              <a:buSzPts val="1800"/>
              <a:buChar char="●"/>
            </a:pPr>
            <a:r>
              <a:rPr i="1" lang="en"/>
              <a:t>Reference the Text</a:t>
            </a:r>
            <a:endParaRPr i="1"/>
          </a:p>
          <a:p>
            <a:pPr indent="-317500" lvl="1" marL="914400" rtl="0" algn="l">
              <a:lnSpc>
                <a:spcPct val="115000"/>
              </a:lnSpc>
              <a:spcBef>
                <a:spcPts val="0"/>
              </a:spcBef>
              <a:spcAft>
                <a:spcPts val="0"/>
              </a:spcAft>
              <a:buSzPts val="1400"/>
              <a:buChar char="○"/>
            </a:pPr>
            <a:r>
              <a:rPr lang="en"/>
              <a:t>Backup your thoughts and direct your peers to the text.</a:t>
            </a:r>
            <a:endParaRPr/>
          </a:p>
          <a:p>
            <a:pPr indent="-342900" lvl="0" marL="457200" rtl="0" algn="l">
              <a:lnSpc>
                <a:spcPct val="115000"/>
              </a:lnSpc>
              <a:spcBef>
                <a:spcPts val="0"/>
              </a:spcBef>
              <a:spcAft>
                <a:spcPts val="0"/>
              </a:spcAft>
              <a:buSzPts val="1800"/>
              <a:buChar char="●"/>
            </a:pPr>
            <a:r>
              <a:rPr i="1" lang="en"/>
              <a:t>Active Participation</a:t>
            </a:r>
            <a:endParaRPr i="1"/>
          </a:p>
          <a:p>
            <a:pPr indent="-317500" lvl="1" marL="914400" rtl="0" algn="l">
              <a:lnSpc>
                <a:spcPct val="115000"/>
              </a:lnSpc>
              <a:spcBef>
                <a:spcPts val="0"/>
              </a:spcBef>
              <a:spcAft>
                <a:spcPts val="0"/>
              </a:spcAft>
              <a:buSzPts val="1400"/>
              <a:buChar char="○"/>
            </a:pPr>
            <a:r>
              <a:rPr lang="en"/>
              <a:t>You do not need to raise your hand, but you must not cut others off.</a:t>
            </a:r>
            <a:endParaRPr/>
          </a:p>
          <a:p>
            <a:pPr indent="-317500" lvl="1" marL="914400" rtl="0" algn="l">
              <a:lnSpc>
                <a:spcPct val="115000"/>
              </a:lnSpc>
              <a:spcBef>
                <a:spcPts val="0"/>
              </a:spcBef>
              <a:spcAft>
                <a:spcPts val="0"/>
              </a:spcAft>
              <a:buSzPts val="1400"/>
              <a:buChar char="○"/>
            </a:pPr>
            <a:r>
              <a:rPr lang="en"/>
              <a:t>Monitor your airtime. Are you commanding or making space? If you have spoken a lot, encourage others and step back.</a:t>
            </a:r>
            <a:endParaRPr/>
          </a:p>
          <a:p>
            <a:pPr indent="-317500" lvl="1" marL="914400" rtl="0" algn="l">
              <a:lnSpc>
                <a:spcPct val="115000"/>
              </a:lnSpc>
              <a:spcBef>
                <a:spcPts val="0"/>
              </a:spcBef>
              <a:spcAft>
                <a:spcPts val="0"/>
              </a:spcAft>
              <a:buSzPts val="1400"/>
              <a:buChar char="○"/>
            </a:pPr>
            <a:r>
              <a:rPr lang="en"/>
              <a:t>Speak professionally. </a:t>
            </a:r>
            <a:endParaRPr/>
          </a:p>
          <a:p>
            <a:pPr indent="-342900" lvl="0" marL="457200" rtl="0" algn="l">
              <a:lnSpc>
                <a:spcPct val="115000"/>
              </a:lnSpc>
              <a:spcBef>
                <a:spcPts val="0"/>
              </a:spcBef>
              <a:spcAft>
                <a:spcPts val="0"/>
              </a:spcAft>
              <a:buSzPts val="1800"/>
              <a:buChar char="●"/>
            </a:pPr>
            <a:r>
              <a:rPr i="1" lang="en"/>
              <a:t>Respect</a:t>
            </a:r>
            <a:endParaRPr i="1"/>
          </a:p>
          <a:p>
            <a:pPr indent="-317500" lvl="1" marL="914400" rtl="0" algn="l">
              <a:lnSpc>
                <a:spcPct val="115000"/>
              </a:lnSpc>
              <a:spcBef>
                <a:spcPts val="0"/>
              </a:spcBef>
              <a:spcAft>
                <a:spcPts val="0"/>
              </a:spcAft>
              <a:buSzPts val="1400"/>
              <a:buChar char="○"/>
            </a:pPr>
            <a:r>
              <a:rPr lang="en"/>
              <a:t>Even if you disagree, explain why and follow up in a response when it is your turn.</a:t>
            </a:r>
            <a:endParaRPr/>
          </a:p>
          <a:p>
            <a:pPr indent="-317500" lvl="1" marL="914400" rtl="0" algn="l">
              <a:lnSpc>
                <a:spcPct val="115000"/>
              </a:lnSpc>
              <a:spcBef>
                <a:spcPts val="0"/>
              </a:spcBef>
              <a:spcAft>
                <a:spcPts val="0"/>
              </a:spcAft>
              <a:buSzPts val="1400"/>
              <a:buChar char="○"/>
            </a:pPr>
            <a:r>
              <a:rPr lang="en"/>
              <a:t>Phones or computer screens are prohibited. We are present in the seminar. </a:t>
            </a:r>
            <a:endParaRPr/>
          </a:p>
        </p:txBody>
      </p:sp>
      <p:pic>
        <p:nvPicPr>
          <p:cNvPr id="176" name="Google Shape;176;p21"/>
          <p:cNvPicPr preferRelativeResize="0"/>
          <p:nvPr/>
        </p:nvPicPr>
        <p:blipFill>
          <a:blip r:embed="rId3">
            <a:alphaModFix/>
          </a:blip>
          <a:stretch>
            <a:fillRect/>
          </a:stretch>
        </p:blipFill>
        <p:spPr>
          <a:xfrm>
            <a:off x="6412099" y="0"/>
            <a:ext cx="2731900" cy="14593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93"/>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Women of the Blues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59" name="Google Shape;859;p93"/>
          <p:cNvSpPr txBox="1"/>
          <p:nvPr>
            <p:ph idx="1" type="body"/>
          </p:nvPr>
        </p:nvSpPr>
        <p:spPr>
          <a:xfrm>
            <a:off x="0" y="654625"/>
            <a:ext cx="9144000" cy="1527600"/>
          </a:xfrm>
          <a:prstGeom prst="rect">
            <a:avLst/>
          </a:prstGeom>
        </p:spPr>
        <p:txBody>
          <a:bodyPr anchorCtr="0" anchor="t" bIns="91425" lIns="91425" spcFirstLastPara="1" rIns="91425" wrap="square" tIns="91425">
            <a:noAutofit/>
          </a:bodyPr>
          <a:lstStyle/>
          <a:p>
            <a:pPr indent="-342582" lvl="0" marL="457200" rtl="0" algn="l">
              <a:lnSpc>
                <a:spcPct val="130000"/>
              </a:lnSpc>
              <a:spcBef>
                <a:spcPts val="0"/>
              </a:spcBef>
              <a:spcAft>
                <a:spcPts val="0"/>
              </a:spcAft>
              <a:buSzPts val="1795"/>
              <a:buChar char="●"/>
            </a:pPr>
            <a:r>
              <a:rPr lang="en" sz="1795"/>
              <a:t>What song did your group choose? What was it about? What was your reaction to it?</a:t>
            </a:r>
            <a:endParaRPr sz="1795"/>
          </a:p>
          <a:p>
            <a:pPr indent="-342582" lvl="0" marL="457200" rtl="0" algn="l">
              <a:lnSpc>
                <a:spcPct val="130000"/>
              </a:lnSpc>
              <a:spcBef>
                <a:spcPts val="0"/>
              </a:spcBef>
              <a:spcAft>
                <a:spcPts val="0"/>
              </a:spcAft>
              <a:buSzPts val="1795"/>
              <a:buChar char="●"/>
            </a:pPr>
            <a:r>
              <a:rPr lang="en" sz="1795"/>
              <a:t>Was the narrative restorative? Why or why not?</a:t>
            </a:r>
            <a:endParaRPr sz="1795"/>
          </a:p>
          <a:p>
            <a:pPr indent="-342582" lvl="0" marL="457200" rtl="0" algn="l">
              <a:lnSpc>
                <a:spcPct val="130000"/>
              </a:lnSpc>
              <a:spcBef>
                <a:spcPts val="0"/>
              </a:spcBef>
              <a:spcAft>
                <a:spcPts val="0"/>
              </a:spcAft>
              <a:buSzPts val="1795"/>
              <a:buChar char="●"/>
            </a:pPr>
            <a:r>
              <a:rPr lang="en" sz="1795"/>
              <a:t>What is the POV and perspective of the song?</a:t>
            </a:r>
            <a:endParaRPr sz="1795"/>
          </a:p>
          <a:p>
            <a:pPr indent="-342582" lvl="0" marL="457200" rtl="0" algn="l">
              <a:lnSpc>
                <a:spcPct val="130000"/>
              </a:lnSpc>
              <a:spcBef>
                <a:spcPts val="0"/>
              </a:spcBef>
              <a:spcAft>
                <a:spcPts val="0"/>
              </a:spcAft>
              <a:buSzPts val="1795"/>
              <a:buChar char="●"/>
            </a:pPr>
            <a:r>
              <a:rPr lang="en" sz="1795"/>
              <a:t>Who is the character? How are they characterized?</a:t>
            </a:r>
            <a:endParaRPr sz="1795"/>
          </a:p>
          <a:p>
            <a:pPr indent="-342582" lvl="0" marL="457200" rtl="0" algn="l">
              <a:lnSpc>
                <a:spcPct val="130000"/>
              </a:lnSpc>
              <a:spcBef>
                <a:spcPts val="0"/>
              </a:spcBef>
              <a:spcAft>
                <a:spcPts val="0"/>
              </a:spcAft>
              <a:buSzPts val="1795"/>
              <a:buChar char="●"/>
            </a:pPr>
            <a:r>
              <a:rPr lang="en" sz="1795"/>
              <a:t>What words/phrases did you analyze? </a:t>
            </a:r>
            <a:endParaRPr sz="1795"/>
          </a:p>
        </p:txBody>
      </p:sp>
      <p:pic>
        <p:nvPicPr>
          <p:cNvPr id="860" name="Google Shape;860;p93"/>
          <p:cNvPicPr preferRelativeResize="0"/>
          <p:nvPr/>
        </p:nvPicPr>
        <p:blipFill>
          <a:blip r:embed="rId3">
            <a:alphaModFix/>
          </a:blip>
          <a:stretch>
            <a:fillRect/>
          </a:stretch>
        </p:blipFill>
        <p:spPr>
          <a:xfrm>
            <a:off x="764450" y="2748325"/>
            <a:ext cx="4113574" cy="2242775"/>
          </a:xfrm>
          <a:prstGeom prst="rect">
            <a:avLst/>
          </a:prstGeom>
          <a:noFill/>
          <a:ln>
            <a:noFill/>
          </a:ln>
        </p:spPr>
      </p:pic>
      <p:pic>
        <p:nvPicPr>
          <p:cNvPr id="861" name="Google Shape;861;p93"/>
          <p:cNvPicPr preferRelativeResize="0"/>
          <p:nvPr/>
        </p:nvPicPr>
        <p:blipFill>
          <a:blip r:embed="rId4">
            <a:alphaModFix/>
          </a:blip>
          <a:stretch>
            <a:fillRect/>
          </a:stretch>
        </p:blipFill>
        <p:spPr>
          <a:xfrm>
            <a:off x="5030425" y="2711975"/>
            <a:ext cx="4113576" cy="2315484"/>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9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Homework</a:t>
            </a:r>
            <a:endParaRPr/>
          </a:p>
        </p:txBody>
      </p:sp>
      <p:sp>
        <p:nvSpPr>
          <p:cNvPr id="867" name="Google Shape;867;p9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Read: </a:t>
            </a:r>
            <a:endParaRPr i="1"/>
          </a:p>
          <a:p>
            <a:pPr indent="-342900" lvl="0" marL="457200" rtl="0" algn="l">
              <a:spcBef>
                <a:spcPts val="1200"/>
              </a:spcBef>
              <a:spcAft>
                <a:spcPts val="0"/>
              </a:spcAft>
              <a:buSzPts val="1800"/>
              <a:buChar char="●"/>
            </a:pPr>
            <a:r>
              <a:rPr lang="en"/>
              <a:t>Read </a:t>
            </a:r>
            <a:r>
              <a:rPr lang="en" u="sng">
                <a:hlinkClick r:id="rId3"/>
              </a:rPr>
              <a:t>James Baldwin’s Interview with Jordan Elgrably</a:t>
            </a:r>
            <a:endParaRPr/>
          </a:p>
          <a:p>
            <a:pPr indent="0" lvl="0" marL="0" rtl="0" algn="l">
              <a:spcBef>
                <a:spcPts val="1200"/>
              </a:spcBef>
              <a:spcAft>
                <a:spcPts val="0"/>
              </a:spcAft>
              <a:buNone/>
            </a:pPr>
            <a:r>
              <a:rPr b="1" lang="en"/>
              <a:t>Write: </a:t>
            </a:r>
            <a:endParaRPr/>
          </a:p>
          <a:p>
            <a:pPr indent="-342900" lvl="0" marL="457200" rtl="0" algn="l">
              <a:spcBef>
                <a:spcPts val="1200"/>
              </a:spcBef>
              <a:spcAft>
                <a:spcPts val="0"/>
              </a:spcAft>
              <a:buSzPts val="1800"/>
              <a:buChar char="●"/>
            </a:pPr>
            <a:r>
              <a:rPr lang="en"/>
              <a:t>No new writing</a:t>
            </a:r>
            <a:endParaRPr/>
          </a:p>
        </p:txBody>
      </p:sp>
      <p:sp>
        <p:nvSpPr>
          <p:cNvPr id="868" name="Google Shape;868;p94"/>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869" name="Google Shape;869;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Socratic Seminar Norms </a:t>
            </a:r>
            <a:endParaRPr/>
          </a:p>
        </p:txBody>
      </p:sp>
      <p:sp>
        <p:nvSpPr>
          <p:cNvPr id="182" name="Google Shape;182;p22"/>
          <p:cNvSpPr txBox="1"/>
          <p:nvPr>
            <p:ph idx="1" type="body"/>
          </p:nvPr>
        </p:nvSpPr>
        <p:spPr>
          <a:xfrm>
            <a:off x="311700" y="1017725"/>
            <a:ext cx="8520600" cy="3975600"/>
          </a:xfrm>
          <a:prstGeom prst="rect">
            <a:avLst/>
          </a:prstGeom>
        </p:spPr>
        <p:txBody>
          <a:bodyPr anchorCtr="0" anchor="t" bIns="91425" lIns="91425" spcFirstLastPara="1" rIns="91425" wrap="square" tIns="91425">
            <a:normAutofit fontScale="85000" lnSpcReduction="10000"/>
          </a:bodyPr>
          <a:lstStyle/>
          <a:p>
            <a:pPr indent="-325755" lvl="0" marL="457200" rtl="0" algn="l">
              <a:spcBef>
                <a:spcPts val="0"/>
              </a:spcBef>
              <a:spcAft>
                <a:spcPts val="0"/>
              </a:spcAft>
              <a:buSzPct val="100000"/>
              <a:buAutoNum type="arabicPeriod"/>
            </a:pPr>
            <a:r>
              <a:rPr b="1" lang="en"/>
              <a:t>Reference the text: </a:t>
            </a:r>
            <a:r>
              <a:rPr lang="en"/>
              <a:t>Your opinions are important, but they should be thoughts about the text.</a:t>
            </a:r>
            <a:endParaRPr/>
          </a:p>
          <a:p>
            <a:pPr indent="-325755" lvl="0" marL="457200" rtl="0" algn="l">
              <a:spcBef>
                <a:spcPts val="0"/>
              </a:spcBef>
              <a:spcAft>
                <a:spcPts val="0"/>
              </a:spcAft>
              <a:buSzPct val="100000"/>
              <a:buAutoNum type="arabicPeriod"/>
            </a:pPr>
            <a:r>
              <a:rPr b="1" lang="en"/>
              <a:t>Listen to what others say: </a:t>
            </a:r>
            <a:r>
              <a:rPr lang="en"/>
              <a:t>Build upon what your classmates say and don’t interrupt. A discussion cannot take place unless you are listening actively and carefully to what others say.</a:t>
            </a:r>
            <a:endParaRPr/>
          </a:p>
          <a:p>
            <a:pPr indent="-325755" lvl="0" marL="457200" rtl="0" algn="l">
              <a:spcBef>
                <a:spcPts val="0"/>
              </a:spcBef>
              <a:spcAft>
                <a:spcPts val="0"/>
              </a:spcAft>
              <a:buSzPct val="100000"/>
              <a:buAutoNum type="arabicPeriod"/>
            </a:pPr>
            <a:r>
              <a:rPr b="1" lang="en"/>
              <a:t>Speak clearly:</a:t>
            </a:r>
            <a:r>
              <a:rPr lang="en"/>
              <a:t> For others to respond to your opinions, everyone must be able to hear and understand what you say.</a:t>
            </a:r>
            <a:endParaRPr/>
          </a:p>
          <a:p>
            <a:pPr indent="-325755" lvl="0" marL="457200" rtl="0" algn="l">
              <a:spcBef>
                <a:spcPts val="0"/>
              </a:spcBef>
              <a:spcAft>
                <a:spcPts val="0"/>
              </a:spcAft>
              <a:buSzPct val="100000"/>
              <a:buAutoNum type="arabicPeriod"/>
            </a:pPr>
            <a:r>
              <a:rPr b="1" lang="en"/>
              <a:t>Give others your respect: </a:t>
            </a:r>
            <a:r>
              <a:rPr lang="en"/>
              <a:t>Always remember our one classroom rule. A discussion is a cooperative exchange of ideas and not an argument or a debate: if you disagree, do so politely. You may become excited and wish to share your ideas, but don’t talk privately to your neighbor. Share your ideas with the whole class instead. </a:t>
            </a:r>
            <a:endParaRPr/>
          </a:p>
          <a:p>
            <a:pPr indent="-325755" lvl="0" marL="457200" rtl="0" algn="l">
              <a:spcBef>
                <a:spcPts val="0"/>
              </a:spcBef>
              <a:spcAft>
                <a:spcPts val="0"/>
              </a:spcAft>
              <a:buSzPct val="100000"/>
              <a:buAutoNum type="arabicPeriod"/>
            </a:pPr>
            <a:r>
              <a:rPr b="1" lang="en"/>
              <a:t>Guidelines:</a:t>
            </a:r>
            <a:endParaRPr b="1"/>
          </a:p>
          <a:p>
            <a:pPr indent="-304165" lvl="1" marL="914400" rtl="0" algn="l">
              <a:spcBef>
                <a:spcPts val="0"/>
              </a:spcBef>
              <a:spcAft>
                <a:spcPts val="0"/>
              </a:spcAft>
              <a:buSzPct val="100000"/>
              <a:buAutoNum type="alphaLcPeriod"/>
            </a:pPr>
            <a:r>
              <a:rPr lang="en"/>
              <a:t>You do not need to raise your hand to speak. However, do need to wait until whoever is speaking is finished before you speak.</a:t>
            </a:r>
            <a:endParaRPr/>
          </a:p>
          <a:p>
            <a:pPr indent="-304165" lvl="1" marL="914400" rtl="0" algn="l">
              <a:spcBef>
                <a:spcPts val="0"/>
              </a:spcBef>
              <a:spcAft>
                <a:spcPts val="0"/>
              </a:spcAft>
              <a:buSzPct val="100000"/>
              <a:buAutoNum type="alphaLcPeriod"/>
            </a:pPr>
            <a:r>
              <a:rPr lang="en"/>
              <a:t>Monitor your airtime. In our discussions, everyone should get a chance to speak. If you’ve spoken multiple times, hold back, and encourage others to speak. </a:t>
            </a:r>
            <a:endParaRPr/>
          </a:p>
          <a:p>
            <a:pPr indent="-304165" lvl="1" marL="914400" rtl="0" algn="l">
              <a:spcBef>
                <a:spcPts val="0"/>
              </a:spcBef>
              <a:spcAft>
                <a:spcPts val="0"/>
              </a:spcAft>
              <a:buSzPct val="100000"/>
              <a:buAutoNum type="alphaLcPeriod"/>
            </a:pPr>
            <a:r>
              <a:rPr lang="en"/>
              <a:t>Speak in formal, academic language. We are practicing for college and for professional, academic conversations. </a:t>
            </a:r>
            <a:endParaRPr/>
          </a:p>
        </p:txBody>
      </p:sp>
      <p:sp>
        <p:nvSpPr>
          <p:cNvPr id="183" name="Google Shape;183;p22"/>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184" name="Google Shape;184;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