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Lst>
  <p:sldSz cy="5143500" cx="9144000"/>
  <p:notesSz cx="6858000" cy="9144000"/>
  <p:embeddedFontLst>
    <p:embeddedFont>
      <p:font typeface="Neucha"/>
      <p:regular r:id="rId93"/>
    </p:embeddedFont>
    <p:embeddedFont>
      <p:font typeface="Proxima Nova"/>
      <p:regular r:id="rId94"/>
      <p:bold r:id="rId95"/>
      <p:italic r:id="rId96"/>
      <p:boldItalic r:id="rId97"/>
    </p:embeddedFont>
    <p:embeddedFont>
      <p:font typeface="Cairo"/>
      <p:regular r:id="rId98"/>
      <p:bold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BF42FA-60A2-4AC3-B455-2B38D36C6DB0}">
  <a:tblStyle styleId="{06BF42FA-60A2-4AC3-B455-2B38D36C6DB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ProximaNova-bold.fntdata"/><Relationship Id="rId94" Type="http://schemas.openxmlformats.org/officeDocument/2006/relationships/font" Target="fonts/ProximaNova-regular.fntdata"/><Relationship Id="rId97" Type="http://schemas.openxmlformats.org/officeDocument/2006/relationships/font" Target="fonts/ProximaNova-boldItalic.fntdata"/><Relationship Id="rId96" Type="http://schemas.openxmlformats.org/officeDocument/2006/relationships/font" Target="fonts/ProximaNova-italic.fntdata"/><Relationship Id="rId11" Type="http://schemas.openxmlformats.org/officeDocument/2006/relationships/slide" Target="slides/slide5.xml"/><Relationship Id="rId99" Type="http://schemas.openxmlformats.org/officeDocument/2006/relationships/font" Target="fonts/Cairo-bold.fntdata"/><Relationship Id="rId10" Type="http://schemas.openxmlformats.org/officeDocument/2006/relationships/slide" Target="slides/slide4.xml"/><Relationship Id="rId98" Type="http://schemas.openxmlformats.org/officeDocument/2006/relationships/font" Target="fonts/Cairo-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font" Target="fonts/Neucha-regular.fntdata"/><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lu.org/issues/juvenile-justice/school-prison-pipelin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g4QfUfihro"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llingstone.com/culture/culture-features/death-of-freddie-gray-5-things-you-didnt-know-129327/"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bo.com/movies/notes-from-the-field"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f4fdbacfa9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f4fdbacfa9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Poll the students to see who has read the intro to </a:t>
            </a:r>
            <a:r>
              <a:rPr i="1" lang="en"/>
              <a:t>Notes From the Field </a:t>
            </a:r>
            <a:r>
              <a:rPr lang="en"/>
              <a:t>in Government.  Chances are, they have, and you do not need to use this slide much.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f4fdbacfa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f4fdbacfa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e874efc51a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e874efc51a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f4fdbacfa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f4fdbacfa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f4fdbacfa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f4fdbacfa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4fdbacfa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4fdbacfa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4fdbacfa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4fdbacfa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f4fdbacfa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f4fdbacfa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f4fdbacfa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f4fdbacfa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e874efc51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e874efc51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f46ebbc98_1_3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ef46ebbc98_1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58dbc275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e58dbc275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rgbClr val="423A38"/>
                </a:solidFill>
                <a:latin typeface="Georgia"/>
                <a:ea typeface="Georgia"/>
                <a:cs typeface="Georgia"/>
                <a:sym typeface="Georgia"/>
              </a:rPr>
              <a:t>“school-to-prison pipeline,”</a:t>
            </a:r>
            <a:r>
              <a:rPr lang="en" sz="1000">
                <a:solidFill>
                  <a:srgbClr val="423A38"/>
                </a:solidFill>
                <a:latin typeface="Georgia"/>
                <a:ea typeface="Georgia"/>
                <a:cs typeface="Georgia"/>
                <a:sym typeface="Georgia"/>
              </a:rPr>
              <a:t> a disturbing national trend wherein children are funneled out of public schools and into the juvenile and criminal justice systems. Many of these children have learning disabilities or histories of poverty, abuse, or neglect, and would benefit from additional educational and counseling services. Instead, they are isolated, punished, and pushed out.  ←- </a:t>
            </a:r>
            <a:r>
              <a:rPr lang="en" sz="1000" u="sng">
                <a:solidFill>
                  <a:schemeClr val="hlink"/>
                </a:solidFill>
                <a:latin typeface="Georgia"/>
                <a:ea typeface="Georgia"/>
                <a:cs typeface="Georgia"/>
                <a:sym typeface="Georgia"/>
                <a:hlinkClick r:id="rId2"/>
              </a:rPr>
              <a:t>ACLU Article</a:t>
            </a:r>
            <a:endParaRPr sz="900">
              <a:solidFill>
                <a:schemeClr val="dk1"/>
              </a:solidFill>
              <a:latin typeface="Cairo"/>
              <a:ea typeface="Cairo"/>
              <a:cs typeface="Cairo"/>
              <a:sym typeface="Cairo"/>
            </a:endParaRPr>
          </a:p>
          <a:p>
            <a:pPr indent="0" lvl="0" marL="0" rtl="0" algn="l">
              <a:spcBef>
                <a:spcPts val="0"/>
              </a:spcBef>
              <a:spcAft>
                <a:spcPts val="0"/>
              </a:spcAft>
              <a:buNone/>
            </a:pPr>
            <a:r>
              <a:t/>
            </a:r>
            <a:endParaRPr sz="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58dbc275f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e58dbc275f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874efc51a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e874efc51a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874efc51a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e874efc51a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f4fdbacfa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f4fdbacfa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f4fdbacfa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f4fdbacfa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Pg. 15 of </a:t>
            </a:r>
            <a:r>
              <a:rPr i="1" lang="en"/>
              <a:t>IU Text</a:t>
            </a:r>
            <a:endParaRPr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e874efc51a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e874efc51a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students how to navigate the text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ebd1d7e67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ebd1d7e67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df1998d33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edf1998d33_0_3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edf1998d33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edf1998d33_0_5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bd1d7e67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bd1d7e67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b6cfca3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b6cfca3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f1bac40ac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f1bac40ac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Pg. 15 of </a:t>
            </a:r>
            <a:r>
              <a:rPr i="1" lang="en"/>
              <a:t>IU Text</a:t>
            </a:r>
            <a:endParaRPr i="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874efc51a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e874efc51a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We’ve talked about tone already; this lesson expands upon diction to show how else it can be used in conversations about language and authorial choices</a:t>
            </a:r>
            <a:endParaRPr/>
          </a:p>
          <a:p>
            <a:pPr indent="0" lvl="0" marL="0" rtl="0" algn="l">
              <a:spcBef>
                <a:spcPts val="0"/>
              </a:spcBef>
              <a:spcAft>
                <a:spcPts val="0"/>
              </a:spcAft>
              <a:buNone/>
            </a:pPr>
            <a:r>
              <a:rPr lang="en"/>
              <a:t>Ms. Abban found this excellent video: </a:t>
            </a:r>
            <a:r>
              <a:rPr lang="en" u="sng">
                <a:solidFill>
                  <a:schemeClr val="hlink"/>
                </a:solidFill>
                <a:hlinkClick r:id="rId2"/>
              </a:rPr>
              <a:t>https://www.youtube.com/watch?v=gg4QfUfihro</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f4fdbacfa9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f4fdbacfa9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f404d2575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f404d2575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056f17fa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056f17fa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Slang</a:t>
            </a:r>
            <a:r>
              <a:rPr lang="en">
                <a:solidFill>
                  <a:schemeClr val="dk1"/>
                </a:solidFill>
              </a:rPr>
              <a:t>: Slang is time- and region-dependent. For example, something might be groovy, rad, or dank depending on when you grew up. Someone might make you wicked nervous or hella nervous depending on whether you’re from Boston or California.</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 Phraseology</a:t>
            </a:r>
            <a:r>
              <a:rPr lang="en">
                <a:solidFill>
                  <a:schemeClr val="dk1"/>
                </a:solidFill>
              </a:rPr>
              <a:t>: One character might use davenport to describe a piece of living room furniture. Another might say sofa. A third might say couch. Each choice reveals another aspect of who your character is and how they view the world.</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Rhythm</a:t>
            </a:r>
            <a:r>
              <a:rPr lang="en">
                <a:solidFill>
                  <a:schemeClr val="dk1"/>
                </a:solidFill>
              </a:rPr>
              <a:t>: A nervous character might speak quickly or run several sentences together while a depressed character might speak slowly and or use frequent pauses.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Idioms or Personal Phrases</a:t>
            </a:r>
            <a:r>
              <a:rPr lang="en">
                <a:solidFill>
                  <a:schemeClr val="dk1"/>
                </a:solidFill>
              </a:rPr>
              <a:t>: An idiom is a figure of speech that means something different than a literal translation of the words would lead one to believe. Many popular clichés are also idioms. Think “piece of cake,” “wear my heart on my sleeve,” and “live off the fat of the land.” While you don’t want to fill your work with clichés, see if there’s a way to create some fresh idioms for your dialogue. A great way to find fresh idioms is to pay attention to the phrases used by people around you. For example, my brother is a fan of saying, “You’re risking a scab” anytime someone engages in risky behavior or makes a smart-aleck remark.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ef404d2575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ef404d2575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 -Freddie Gray  </a:t>
            </a:r>
            <a:r>
              <a:rPr lang="en" u="sng">
                <a:solidFill>
                  <a:schemeClr val="hlink"/>
                </a:solidFill>
                <a:hlinkClick r:id="rId2"/>
              </a:rPr>
              <a:t>https://www.rollingstone.com/culture/culture-features/death-of-freddie-gray-5-things-you-didnt-know-129327/</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context -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f4fdbacfa9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f4fdbacfa9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f4fdbacfa9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f4fdbacfa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 the differences between diction and dialect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f4fdbacfa9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f4fdbacfa9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edefb64a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edefb64a7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f4fdbacfa9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f4fdbacfa9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f4fdbacfa9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f4fdbacfa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f4fdbacfa9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f4fdbacfa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ef46ebbc9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ef46ebbc9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f1e76d664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f1e76d664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b6cfca3a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eb6cfca3a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ebd1d7e67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ebd1d7e67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edf1998d33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edf1998d33_0_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ef404d25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f404d257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ef404d2575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ef404d2575_0_5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df1998d3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edf1998d33_0_2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bd1d7e67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ebd1d7e67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ef404d257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ef404d257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ef404d257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ef404d257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ef404d257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ef404d257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e874efc51a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e874efc51a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min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ef404d257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ef404d257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ef404d2575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ef404d2575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e874efc51a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e874efc51a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f4fdbacfa9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f4fdbacfa9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have any of these traits?</a:t>
            </a:r>
            <a:endParaRPr/>
          </a:p>
          <a:p>
            <a:pPr indent="0" lvl="0" marL="0" rtl="0" algn="l">
              <a:spcBef>
                <a:spcPts val="0"/>
              </a:spcBef>
              <a:spcAft>
                <a:spcPts val="0"/>
              </a:spcAft>
              <a:buNone/>
            </a:pPr>
            <a:r>
              <a:rPr lang="en"/>
              <a:t>2 min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ef404d2575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ef404d2575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ef404d2575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ef404d2575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f4fdbacfa9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f4fdbacfa9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f4fdbacfa9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f4fdbacfa9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a:t>
            </a:r>
            <a:endParaRPr/>
          </a:p>
          <a:p>
            <a:pPr indent="0" lvl="0" marL="0" rtl="0" algn="l">
              <a:spcBef>
                <a:spcPts val="0"/>
              </a:spcBef>
              <a:spcAft>
                <a:spcPts val="0"/>
              </a:spcAft>
              <a:buNone/>
            </a:pPr>
            <a:r>
              <a:rPr lang="en"/>
              <a:t>Whole group activity</a:t>
            </a:r>
            <a:endParaRPr/>
          </a:p>
          <a:p>
            <a:pPr indent="-298450" lvl="0" marL="457200" rtl="0" algn="l">
              <a:spcBef>
                <a:spcPts val="0"/>
              </a:spcBef>
              <a:spcAft>
                <a:spcPts val="0"/>
              </a:spcAft>
              <a:buSzPts val="1100"/>
              <a:buAutoNum type="arabicPeriod"/>
            </a:pPr>
            <a:r>
              <a:rPr lang="en"/>
              <a:t>Consider Allen Bullock’s dialect.  What can you infer about him?  </a:t>
            </a:r>
            <a:r>
              <a:rPr i="1" lang="en"/>
              <a:t>Emphasis on “way,” “care,” “harass,” and “smart;” phrases like “look the police way,” “tell you the truth,” and “jump out the car” without prepositions is a common dialectical feature of West Baltimore; “I’ma” is a common feature of Black English/AAVE; Allen Bullock is likely native to West Baltimore</a:t>
            </a:r>
            <a:endParaRPr i="1"/>
          </a:p>
          <a:p>
            <a:pPr indent="-298450" lvl="0" marL="457200" rtl="0" algn="l">
              <a:spcBef>
                <a:spcPts val="0"/>
              </a:spcBef>
              <a:spcAft>
                <a:spcPts val="0"/>
              </a:spcAft>
              <a:buSzPts val="1100"/>
              <a:buAutoNum type="arabicPeriod"/>
            </a:pPr>
            <a:r>
              <a:rPr lang="en"/>
              <a:t>Consider his diction.  Are there any words with heavy connotative value?  What do they tell you?  </a:t>
            </a:r>
            <a:r>
              <a:rPr i="1" lang="en"/>
              <a:t>“No mind” has strong connotative value of superiority and separateness; “harass,” “smart,” “care” all hold strong connotations -- ask students to expand upon this</a:t>
            </a:r>
            <a:endParaRPr i="1"/>
          </a:p>
          <a:p>
            <a:pPr indent="-298450" lvl="0" marL="457200" rtl="0" algn="l">
              <a:spcBef>
                <a:spcPts val="0"/>
              </a:spcBef>
              <a:spcAft>
                <a:spcPts val="0"/>
              </a:spcAft>
              <a:buSzPts val="1100"/>
              <a:buAutoNum type="arabicPeriod"/>
            </a:pPr>
            <a:r>
              <a:rPr lang="en"/>
              <a:t>Find a phrase or sentence which reveals a trait.  What is the trait?  </a:t>
            </a:r>
            <a:r>
              <a:rPr i="1" lang="en"/>
              <a:t>“I don’t even look the police way” seems defensive bordering on afraid, but almost an aggressive response to fear; “anything, hanging with somebody,” shows earnestness</a:t>
            </a:r>
            <a:endParaRPr i="1"/>
          </a:p>
          <a:p>
            <a:pPr indent="-298450" lvl="0" marL="457200" rtl="0" algn="l">
              <a:spcBef>
                <a:spcPts val="0"/>
              </a:spcBef>
              <a:spcAft>
                <a:spcPts val="0"/>
              </a:spcAft>
              <a:buSzPts val="1100"/>
              <a:buAutoNum type="arabicPeriod"/>
            </a:pPr>
            <a:r>
              <a:rPr lang="en"/>
              <a:t>Find an example of a thought/belief.  What trait does this reveal?  </a:t>
            </a:r>
            <a:r>
              <a:rPr i="1" lang="en"/>
              <a:t>He believes he will be harassed by police, which tells me that he has seen or experienced police harassment; it also shows some paranoia, anxiety</a:t>
            </a:r>
            <a:endParaRPr i="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f4fdbacfa9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f4fdbacfa9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a:t>
            </a:r>
            <a:endParaRPr/>
          </a:p>
          <a:p>
            <a:pPr indent="-298450" lvl="0" marL="457200" rtl="0" algn="l">
              <a:spcBef>
                <a:spcPts val="0"/>
              </a:spcBef>
              <a:spcAft>
                <a:spcPts val="0"/>
              </a:spcAft>
              <a:buSzPts val="1100"/>
              <a:buAutoNum type="arabicPeriod"/>
            </a:pPr>
            <a:r>
              <a:rPr lang="en"/>
              <a:t>Are there any patterns in his diction?  What can you infer about him from these?  </a:t>
            </a:r>
            <a:r>
              <a:rPr i="1" lang="en"/>
              <a:t>He uses rhetorical questions repeatedly; he is an engaging and engaged speaker</a:t>
            </a:r>
            <a:endParaRPr i="1"/>
          </a:p>
          <a:p>
            <a:pPr indent="-298450" lvl="0" marL="457200" rtl="0" algn="l">
              <a:spcBef>
                <a:spcPts val="0"/>
              </a:spcBef>
              <a:spcAft>
                <a:spcPts val="0"/>
              </a:spcAft>
              <a:buSzPts val="1100"/>
              <a:buAutoNum type="arabicPeriod"/>
            </a:pPr>
            <a:r>
              <a:rPr lang="en"/>
              <a:t>Are there any words with heavy connotative value?  What do they tell you?  </a:t>
            </a:r>
            <a:r>
              <a:rPr i="1" lang="en"/>
              <a:t>“Whatchu mean,” “nunna that,” “mug,” “no mind” all show that he holds himself with pride and defends his self worth, but it also shows that he is reactive and impulsive</a:t>
            </a:r>
            <a:endParaRPr i="1"/>
          </a:p>
          <a:p>
            <a:pPr indent="-298450" lvl="0" marL="457200" rtl="0" algn="l">
              <a:spcBef>
                <a:spcPts val="0"/>
              </a:spcBef>
              <a:spcAft>
                <a:spcPts val="0"/>
              </a:spcAft>
              <a:buSzPts val="1100"/>
              <a:buAutoNum type="arabicPeriod"/>
            </a:pPr>
            <a:r>
              <a:rPr lang="en"/>
              <a:t>Find a phrase or sentence which reveals a trait.  What is the trait?  “</a:t>
            </a:r>
            <a:r>
              <a:rPr i="1" lang="en"/>
              <a:t>Be smart” shows that he is a critical thinker</a:t>
            </a:r>
            <a:endParaRPr i="1"/>
          </a:p>
          <a:p>
            <a:pPr indent="-298450" lvl="0" marL="457200" rtl="0" algn="l">
              <a:spcBef>
                <a:spcPts val="0"/>
              </a:spcBef>
              <a:spcAft>
                <a:spcPts val="0"/>
              </a:spcAft>
              <a:buSzPts val="1100"/>
              <a:buAutoNum type="arabicPeriod"/>
            </a:pPr>
            <a:r>
              <a:rPr lang="en"/>
              <a:t>Find an example of a thought/belief.  What trait does this reveal?</a:t>
            </a:r>
            <a:endParaRPr/>
          </a:p>
          <a:p>
            <a:pPr indent="-298450" lvl="0" marL="457200" rtl="0" algn="l">
              <a:spcBef>
                <a:spcPts val="0"/>
              </a:spcBef>
              <a:spcAft>
                <a:spcPts val="0"/>
              </a:spcAft>
              <a:buSzPts val="1100"/>
              <a:buAutoNum type="arabicPeriod"/>
            </a:pPr>
            <a:r>
              <a:rPr lang="en"/>
              <a:t>Find an example of an action, what trait does this reveal?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4fdbacfa9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f4fdbacfa9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f4fdbacfa9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f4fdbacfa9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f4fdbacfa9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f4fdbacfa9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f1e76d664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f1e76d664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ef404d2575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ef404d2575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f4fdbacfa9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f4fdbacfa9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ebd1d7e67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2ebd1d7e67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504ee30c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e504ee30c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edf1998d33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edf1998d33_0_3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ef46ebbc98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g2ef46ebbc98_1_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ef46ebbc98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ef46ebbc98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ebd1d7e67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ebd1d7e67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will have to buy </a:t>
            </a:r>
            <a:r>
              <a:rPr i="1" lang="en"/>
              <a:t>Notes From the Field </a:t>
            </a:r>
            <a:r>
              <a:rPr lang="en"/>
              <a:t>on Amazon or HBO unless someone finds another way to get the file. If you would like to watch any associated resources, interviews, or clips, check this out: </a:t>
            </a:r>
            <a:r>
              <a:rPr lang="en" u="sng">
                <a:solidFill>
                  <a:schemeClr val="hlink"/>
                </a:solidFill>
                <a:hlinkClick r:id="rId2"/>
              </a:rPr>
              <a:t>https://www.hbo.com/movies/notes-from-the-field</a:t>
            </a:r>
            <a:r>
              <a:rPr lang="en"/>
              <a:t>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ef46ebbc98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2ef46ebbc98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“Mortal Man” by Kendrick Lamar from 10:30 to end</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ef46ebbc98_1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ef46ebbc98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e874efc51a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e874efc51a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f4fdbacfa9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f4fdbacfa9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three options for close readings here</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f4fdbacfa9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f4fdbacfa9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f4fdbacfa9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f4fdbacfa9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504ee30c6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504ee30c6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f1e76d664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f1e76d664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f4fdbacfa9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f4fdbacfa9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f4fdbacfa9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f4fdbacfa9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e874efc51a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e874efc51a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f1e76d664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f1e76d664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f7a79ce6d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f7a79ce6d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f4fdbacfa9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f4fdbacfa9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e874efc51a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e874efc51a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 name="Google Shape;57;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8" name="Google Shape;58;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9" name="Google Shape;59;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27.xml"/><Relationship Id="rId5" Type="http://schemas.openxmlformats.org/officeDocument/2006/relationships/slide" Target="/ppt/slides/slide46.xml"/><Relationship Id="rId6" Type="http://schemas.openxmlformats.org/officeDocument/2006/relationships/slide" Target="/ppt/slides/slide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hyperlink" Target="https://www.aclu.org/issues/juvenile-justice/school-prison-pipeline" TargetMode="External"/><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0.png"/><Relationship Id="rId5"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30.png"/><Relationship Id="rId5"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hyperlink" Target="http://www.youtube.com/watch?v=gg4QfUfihro" TargetMode="External"/><Relationship Id="rId5" Type="http://schemas.openxmlformats.org/officeDocument/2006/relationships/image" Target="../media/image1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rollingstone.com/culture/culture-features/death-of-freddie-gray-5-things-you-didnt-know-129327/" TargetMode="External"/><Relationship Id="rId4" Type="http://schemas.openxmlformats.org/officeDocument/2006/relationships/hyperlink" Target="https://www.rollingstone.com/t/freddie-gray/" TargetMode="External"/><Relationship Id="rId5" Type="http://schemas.openxmlformats.org/officeDocument/2006/relationships/hyperlink" Target="https://www.rollingstone.com/t/police/" TargetMode="External"/><Relationship Id="rId6" Type="http://schemas.openxmlformats.org/officeDocument/2006/relationships/image" Target="../media/image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youtube.com/watch?v=wrdXRF1lSu4" TargetMode="External"/><Relationship Id="rId4" Type="http://schemas.openxmlformats.org/officeDocument/2006/relationships/image" Target="../media/image1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6.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7.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1.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5.png"/><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5.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53.png"/><Relationship Id="rId4" Type="http://schemas.openxmlformats.org/officeDocument/2006/relationships/hyperlink" Target="https://en.wikipedia.org/wiki/Maroons" TargetMode="External"/><Relationship Id="rId5" Type="http://schemas.openxmlformats.org/officeDocument/2006/relationships/hyperlink" Target="http://drive.google.com/file/d/1GPeGYuDgZIFAQa5a-XUjru7VEcQpRA6l/view" TargetMode="External"/><Relationship Id="rId6" Type="http://schemas.openxmlformats.org/officeDocument/2006/relationships/image" Target="../media/image43.jpg"/></Relationships>
</file>

<file path=ppt/slides/_rels/slide74.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hyperlink" Target="http://www.youtube.com/watch?v=axwpgn3GRMs" TargetMode="External"/><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50.jpg"/><Relationship Id="rId5" Type="http://schemas.openxmlformats.org/officeDocument/2006/relationships/image" Target="../media/image66.png"/><Relationship Id="rId6" Type="http://schemas.openxmlformats.org/officeDocument/2006/relationships/image" Target="../media/image46.png"/><Relationship Id="rId7" Type="http://schemas.openxmlformats.org/officeDocument/2006/relationships/image" Target="../media/image56.png"/><Relationship Id="rId8" Type="http://schemas.openxmlformats.org/officeDocument/2006/relationships/hyperlink" Target="http://www.youtube.com/watch?v=-ScYgXAUORI"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3.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8.pn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0.png"/><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9.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64.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t>Notes From the Field</a:t>
            </a:r>
            <a:r>
              <a:rPr lang="en"/>
              <a:t> &amp; </a:t>
            </a:r>
            <a:r>
              <a:rPr i="1" lang="en"/>
              <a:t>The 1619 Project</a:t>
            </a:r>
            <a:endParaRPr i="1"/>
          </a:p>
        </p:txBody>
      </p:sp>
      <p:sp>
        <p:nvSpPr>
          <p:cNvPr id="66" name="Google Shape;66;p14"/>
          <p:cNvSpPr txBox="1"/>
          <p:nvPr>
            <p:ph idx="1" type="subTitle"/>
          </p:nvPr>
        </p:nvSpPr>
        <p:spPr>
          <a:xfrm>
            <a:off x="671250" y="3174875"/>
            <a:ext cx="78015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Interdisciplinary Unit</a:t>
            </a:r>
            <a:endParaRPr sz="2000"/>
          </a:p>
          <a:p>
            <a:pPr indent="0" lvl="0" marL="0" rtl="0" algn="l">
              <a:spcBef>
                <a:spcPts val="0"/>
              </a:spcBef>
              <a:spcAft>
                <a:spcPts val="0"/>
              </a:spcAft>
              <a:buNone/>
            </a:pPr>
            <a:r>
              <a:rPr lang="en" sz="2000"/>
              <a:t>English Daily Slides</a:t>
            </a:r>
            <a:endParaRPr sz="2000"/>
          </a:p>
          <a:p>
            <a:pPr indent="0" lvl="0" marL="0" rtl="0" algn="l">
              <a:spcBef>
                <a:spcPts val="0"/>
              </a:spcBef>
              <a:spcAft>
                <a:spcPts val="0"/>
              </a:spcAft>
              <a:buNone/>
            </a:pPr>
            <a:r>
              <a:rPr lang="en" sz="2000"/>
              <a:t>Week 1</a:t>
            </a:r>
            <a:endParaRPr sz="2000"/>
          </a:p>
        </p:txBody>
      </p:sp>
      <p:pic>
        <p:nvPicPr>
          <p:cNvPr id="67" name="Google Shape;67;p14"/>
          <p:cNvPicPr preferRelativeResize="0"/>
          <p:nvPr/>
        </p:nvPicPr>
        <p:blipFill>
          <a:blip r:embed="rId3">
            <a:alphaModFix/>
          </a:blip>
          <a:stretch>
            <a:fillRect/>
          </a:stretch>
        </p:blipFill>
        <p:spPr>
          <a:xfrm>
            <a:off x="7463350" y="2766575"/>
            <a:ext cx="1295400" cy="1943100"/>
          </a:xfrm>
          <a:prstGeom prst="rect">
            <a:avLst/>
          </a:prstGeom>
          <a:noFill/>
          <a:ln>
            <a:noFill/>
          </a:ln>
        </p:spPr>
      </p:pic>
      <p:pic>
        <p:nvPicPr>
          <p:cNvPr id="68" name="Google Shape;68;p14"/>
          <p:cNvPicPr preferRelativeResize="0"/>
          <p:nvPr/>
        </p:nvPicPr>
        <p:blipFill>
          <a:blip r:embed="rId4">
            <a:alphaModFix/>
          </a:blip>
          <a:stretch>
            <a:fillRect/>
          </a:stretch>
        </p:blipFill>
        <p:spPr>
          <a:xfrm>
            <a:off x="5754900" y="2785625"/>
            <a:ext cx="1238250" cy="1905000"/>
          </a:xfrm>
          <a:prstGeom prst="rect">
            <a:avLst/>
          </a:prstGeom>
          <a:noFill/>
          <a:ln>
            <a:noFill/>
          </a:ln>
        </p:spPr>
      </p:pic>
      <p:sp>
        <p:nvSpPr>
          <p:cNvPr id="69" name="Google Shape;6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3"/>
          <p:cNvSpPr txBox="1"/>
          <p:nvPr>
            <p:ph type="title"/>
          </p:nvPr>
        </p:nvSpPr>
        <p:spPr>
          <a:xfrm>
            <a:off x="311700" y="445025"/>
            <a:ext cx="2313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Anticipating the Issues in the Text:</a:t>
            </a:r>
            <a:endParaRPr/>
          </a:p>
        </p:txBody>
      </p:sp>
      <p:sp>
        <p:nvSpPr>
          <p:cNvPr id="195" name="Google Shape;195;p23"/>
          <p:cNvSpPr txBox="1"/>
          <p:nvPr>
            <p:ph idx="1" type="body"/>
          </p:nvPr>
        </p:nvSpPr>
        <p:spPr>
          <a:xfrm>
            <a:off x="311700" y="1811750"/>
            <a:ext cx="2313900" cy="2757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Read these excerpts from </a:t>
            </a:r>
            <a:r>
              <a:rPr i="1" lang="en"/>
              <a:t>Notes From the Field.</a:t>
            </a:r>
            <a:endParaRPr i="1"/>
          </a:p>
          <a:p>
            <a:pPr indent="-342900" lvl="0" marL="457200" rtl="0" algn="l">
              <a:spcBef>
                <a:spcPts val="0"/>
              </a:spcBef>
              <a:spcAft>
                <a:spcPts val="0"/>
              </a:spcAft>
              <a:buSzPts val="1800"/>
              <a:buAutoNum type="arabicPeriod"/>
            </a:pPr>
            <a:r>
              <a:rPr lang="en"/>
              <a:t>What do you think we will be doing this unit?</a:t>
            </a:r>
            <a:endParaRPr/>
          </a:p>
        </p:txBody>
      </p:sp>
      <p:pic>
        <p:nvPicPr>
          <p:cNvPr id="196" name="Google Shape;196;p23"/>
          <p:cNvPicPr preferRelativeResize="0"/>
          <p:nvPr/>
        </p:nvPicPr>
        <p:blipFill>
          <a:blip r:embed="rId3">
            <a:alphaModFix/>
          </a:blip>
          <a:stretch>
            <a:fillRect/>
          </a:stretch>
        </p:blipFill>
        <p:spPr>
          <a:xfrm>
            <a:off x="3546675" y="2905929"/>
            <a:ext cx="5413051" cy="2054375"/>
          </a:xfrm>
          <a:prstGeom prst="rect">
            <a:avLst/>
          </a:prstGeom>
          <a:noFill/>
          <a:ln>
            <a:noFill/>
          </a:ln>
        </p:spPr>
      </p:pic>
      <p:pic>
        <p:nvPicPr>
          <p:cNvPr id="197" name="Google Shape;197;p23"/>
          <p:cNvPicPr preferRelativeResize="0"/>
          <p:nvPr/>
        </p:nvPicPr>
        <p:blipFill>
          <a:blip r:embed="rId4">
            <a:alphaModFix/>
          </a:blip>
          <a:stretch>
            <a:fillRect/>
          </a:stretch>
        </p:blipFill>
        <p:spPr>
          <a:xfrm>
            <a:off x="3546675" y="0"/>
            <a:ext cx="5295476" cy="2658718"/>
          </a:xfrm>
          <a:prstGeom prst="rect">
            <a:avLst/>
          </a:prstGeom>
          <a:noFill/>
          <a:ln>
            <a:noFill/>
          </a:ln>
        </p:spPr>
      </p:pic>
      <p:sp>
        <p:nvSpPr>
          <p:cNvPr id="198" name="Google Shape;19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4"/>
          <p:cNvSpPr txBox="1"/>
          <p:nvPr>
            <p:ph type="title"/>
          </p:nvPr>
        </p:nvSpPr>
        <p:spPr>
          <a:xfrm>
            <a:off x="311700" y="445025"/>
            <a:ext cx="2313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Anticipating the Issues in the Text:</a:t>
            </a:r>
            <a:endParaRPr/>
          </a:p>
        </p:txBody>
      </p:sp>
      <p:sp>
        <p:nvSpPr>
          <p:cNvPr id="204" name="Google Shape;204;p24"/>
          <p:cNvSpPr txBox="1"/>
          <p:nvPr>
            <p:ph idx="1" type="body"/>
          </p:nvPr>
        </p:nvSpPr>
        <p:spPr>
          <a:xfrm>
            <a:off x="311700" y="1811750"/>
            <a:ext cx="2313900" cy="2757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Read these excerpts from </a:t>
            </a:r>
            <a:r>
              <a:rPr i="1" lang="en"/>
              <a:t>Notes From the Field.</a:t>
            </a:r>
            <a:endParaRPr i="1"/>
          </a:p>
          <a:p>
            <a:pPr indent="-342900" lvl="0" marL="457200" rtl="0" algn="l">
              <a:spcBef>
                <a:spcPts val="0"/>
              </a:spcBef>
              <a:spcAft>
                <a:spcPts val="0"/>
              </a:spcAft>
              <a:buSzPts val="1800"/>
              <a:buAutoNum type="arabicPeriod"/>
            </a:pPr>
            <a:r>
              <a:rPr lang="en"/>
              <a:t>What do you think we will be doing this unit?</a:t>
            </a:r>
            <a:endParaRPr/>
          </a:p>
        </p:txBody>
      </p:sp>
      <p:pic>
        <p:nvPicPr>
          <p:cNvPr id="205" name="Google Shape;205;p24"/>
          <p:cNvPicPr preferRelativeResize="0"/>
          <p:nvPr/>
        </p:nvPicPr>
        <p:blipFill>
          <a:blip r:embed="rId3">
            <a:alphaModFix/>
          </a:blip>
          <a:stretch>
            <a:fillRect/>
          </a:stretch>
        </p:blipFill>
        <p:spPr>
          <a:xfrm>
            <a:off x="3053064" y="636725"/>
            <a:ext cx="5938536" cy="3932024"/>
          </a:xfrm>
          <a:prstGeom prst="rect">
            <a:avLst/>
          </a:prstGeom>
          <a:noFill/>
          <a:ln>
            <a:noFill/>
          </a:ln>
        </p:spPr>
      </p:pic>
      <p:sp>
        <p:nvSpPr>
          <p:cNvPr id="206" name="Google Shape;20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“Storytelling changes how we understand our past.” </a:t>
            </a:r>
            <a:endParaRPr/>
          </a:p>
        </p:txBody>
      </p:sp>
      <p:sp>
        <p:nvSpPr>
          <p:cNvPr id="212" name="Google Shape;212;p25"/>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13" name="Google Shape;213;p25"/>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14" name="Google Shape;21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6"/>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“Storytelling creates a shared past.”</a:t>
            </a:r>
            <a:endParaRPr/>
          </a:p>
        </p:txBody>
      </p:sp>
      <p:sp>
        <p:nvSpPr>
          <p:cNvPr id="220" name="Google Shape;220;p26"/>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21" name="Google Shape;221;p26"/>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22" name="Google Shape;22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490250" y="526350"/>
            <a:ext cx="57975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“Newsrooms should put as much emphasis on recovery and restoration as they do on tragedy and devastation.”</a:t>
            </a:r>
            <a:endParaRPr/>
          </a:p>
        </p:txBody>
      </p:sp>
      <p:sp>
        <p:nvSpPr>
          <p:cNvPr id="228" name="Google Shape;228;p27"/>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29" name="Google Shape;229;p27"/>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30" name="Google Shape;23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“People can find meaning in even the darkest circumstances.”</a:t>
            </a:r>
            <a:endParaRPr/>
          </a:p>
        </p:txBody>
      </p:sp>
      <p:sp>
        <p:nvSpPr>
          <p:cNvPr id="236" name="Google Shape;236;p28"/>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37" name="Google Shape;237;p28"/>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38" name="Google Shape;238;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9"/>
          <p:cNvSpPr txBox="1"/>
          <p:nvPr>
            <p:ph type="title"/>
          </p:nvPr>
        </p:nvSpPr>
        <p:spPr>
          <a:xfrm>
            <a:off x="490250" y="526350"/>
            <a:ext cx="57975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is to give light must endure burning.”</a:t>
            </a:r>
            <a:endParaRPr/>
          </a:p>
          <a:p>
            <a:pPr indent="-502919" lvl="0" marL="457200" rtl="0" algn="l">
              <a:spcBef>
                <a:spcPts val="0"/>
              </a:spcBef>
              <a:spcAft>
                <a:spcPts val="0"/>
              </a:spcAft>
              <a:buSzPct val="100000"/>
              <a:buChar char="-"/>
            </a:pPr>
            <a:r>
              <a:rPr lang="en"/>
              <a:t>Viktor Frankl, </a:t>
            </a:r>
            <a:r>
              <a:rPr i="1" lang="en"/>
              <a:t>Man’s Search for Meaning</a:t>
            </a:r>
            <a:endParaRPr i="1"/>
          </a:p>
        </p:txBody>
      </p:sp>
      <p:sp>
        <p:nvSpPr>
          <p:cNvPr id="244" name="Google Shape;244;p29"/>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45" name="Google Shape;245;p29"/>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46" name="Google Shape;24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ph type="title"/>
          </p:nvPr>
        </p:nvSpPr>
        <p:spPr>
          <a:xfrm>
            <a:off x="490250" y="526350"/>
            <a:ext cx="54669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020"/>
              <a:t>“</a:t>
            </a:r>
            <a:r>
              <a:rPr lang="en" sz="3020"/>
              <a:t>Everything can be taken from a man but one thing: the last of the human freedoms—to choose one’s attitude in any given set of circumstances, to choose one’s own way.</a:t>
            </a:r>
            <a:r>
              <a:rPr lang="en" sz="3020"/>
              <a:t>”</a:t>
            </a:r>
            <a:endParaRPr sz="3020"/>
          </a:p>
          <a:p>
            <a:pPr indent="-420369" lvl="0" marL="457200" rtl="0" algn="l">
              <a:spcBef>
                <a:spcPts val="0"/>
              </a:spcBef>
              <a:spcAft>
                <a:spcPts val="0"/>
              </a:spcAft>
              <a:buSzPts val="3020"/>
              <a:buChar char="-"/>
            </a:pPr>
            <a:r>
              <a:rPr lang="en" sz="3020"/>
              <a:t>Viktor Frankl, </a:t>
            </a:r>
            <a:r>
              <a:rPr i="1" lang="en" sz="3020"/>
              <a:t>Man’s Search for Meaning</a:t>
            </a:r>
            <a:endParaRPr i="1" sz="3020"/>
          </a:p>
        </p:txBody>
      </p:sp>
      <p:sp>
        <p:nvSpPr>
          <p:cNvPr id="252" name="Google Shape;252;p30"/>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53" name="Google Shape;253;p30"/>
          <p:cNvSpPr txBox="1"/>
          <p:nvPr/>
        </p:nvSpPr>
        <p:spPr>
          <a:xfrm>
            <a:off x="6155150" y="6448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54" name="Google Shape;25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1"/>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“Stories are the way we domesticate the world’s disorder.”</a:t>
            </a:r>
            <a:endParaRPr/>
          </a:p>
          <a:p>
            <a:pPr indent="0" lvl="0" marL="0" rtl="0" algn="l">
              <a:spcBef>
                <a:spcPts val="0"/>
              </a:spcBef>
              <a:spcAft>
                <a:spcPts val="0"/>
              </a:spcAft>
              <a:buNone/>
            </a:pPr>
            <a:r>
              <a:rPr lang="en"/>
              <a:t>-- </a:t>
            </a:r>
            <a:r>
              <a:rPr lang="en"/>
              <a:t>Bruce Jackson, </a:t>
            </a:r>
            <a:r>
              <a:rPr i="1" lang="en"/>
              <a:t>The Story is True</a:t>
            </a:r>
            <a:endParaRPr i="1"/>
          </a:p>
        </p:txBody>
      </p:sp>
      <p:sp>
        <p:nvSpPr>
          <p:cNvPr id="260" name="Google Shape;260;p31"/>
          <p:cNvSpPr txBox="1"/>
          <p:nvPr>
            <p:ph idx="4294967295"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61" name="Google Shape;261;p31"/>
          <p:cNvSpPr txBox="1"/>
          <p:nvPr/>
        </p:nvSpPr>
        <p:spPr>
          <a:xfrm>
            <a:off x="6155150" y="721050"/>
            <a:ext cx="2579400" cy="40635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spAutoFit/>
          </a:bodyPr>
          <a:lstStyle/>
          <a:p>
            <a:pPr indent="0" lvl="0" marL="0" rtl="0" algn="r">
              <a:spcBef>
                <a:spcPts val="0"/>
              </a:spcBef>
              <a:spcAft>
                <a:spcPts val="0"/>
              </a:spcAft>
              <a:buNone/>
            </a:pPr>
            <a:r>
              <a:rPr b="1" lang="en" sz="1800">
                <a:latin typeface="Proxima Nova"/>
                <a:ea typeface="Proxima Nova"/>
                <a:cs typeface="Proxima Nova"/>
                <a:sym typeface="Proxima Nova"/>
              </a:rPr>
              <a:t>Raise your hand with a number, 1-5, to express your opinion.</a:t>
            </a:r>
            <a:endParaRPr b="1"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Agree - 5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Agree - 4</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Neutral - 3</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Disagree - 2</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Strongly Disagree - 1</a:t>
            </a:r>
            <a:endParaRPr sz="1800">
              <a:latin typeface="Proxima Nova"/>
              <a:ea typeface="Proxima Nova"/>
              <a:cs typeface="Proxima Nova"/>
              <a:sym typeface="Proxima Nova"/>
            </a:endParaRPr>
          </a:p>
          <a:p>
            <a:pPr indent="0" lvl="0" marL="0" rtl="0" algn="r">
              <a:spcBef>
                <a:spcPts val="0"/>
              </a:spcBef>
              <a:spcAft>
                <a:spcPts val="0"/>
              </a:spcAft>
              <a:buNone/>
            </a:pPr>
            <a:r>
              <a:t/>
            </a:r>
            <a:endParaRPr sz="1800">
              <a:latin typeface="Proxima Nova"/>
              <a:ea typeface="Proxima Nova"/>
              <a:cs typeface="Proxima Nova"/>
              <a:sym typeface="Proxima Nova"/>
            </a:endParaRPr>
          </a:p>
          <a:p>
            <a:pPr indent="0" lvl="0" marL="0" rtl="0" algn="r">
              <a:spcBef>
                <a:spcPts val="0"/>
              </a:spcBef>
              <a:spcAft>
                <a:spcPts val="0"/>
              </a:spcAft>
              <a:buNone/>
            </a:pPr>
            <a:r>
              <a:rPr lang="en" sz="1800">
                <a:latin typeface="Proxima Nova"/>
                <a:ea typeface="Proxima Nova"/>
                <a:cs typeface="Proxima Nova"/>
                <a:sym typeface="Proxima Nova"/>
              </a:rPr>
              <a:t>I will invite some students to share their opinions in this discussion.</a:t>
            </a:r>
            <a:endParaRPr sz="1800">
              <a:latin typeface="Proxima Nova"/>
              <a:ea typeface="Proxima Nova"/>
              <a:cs typeface="Proxima Nova"/>
              <a:sym typeface="Proxima Nova"/>
            </a:endParaRPr>
          </a:p>
        </p:txBody>
      </p:sp>
      <p:sp>
        <p:nvSpPr>
          <p:cNvPr id="262" name="Google Shape;26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2"/>
          <p:cNvSpPr txBox="1"/>
          <p:nvPr>
            <p:ph type="title"/>
          </p:nvPr>
        </p:nvSpPr>
        <p:spPr>
          <a:xfrm>
            <a:off x="311700" y="445025"/>
            <a:ext cx="6181800" cy="1277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Interdisciplinary Unit:</a:t>
            </a:r>
            <a:r>
              <a:rPr lang="en"/>
              <a:t> </a:t>
            </a:r>
            <a:r>
              <a:rPr i="1" lang="en"/>
              <a:t>Notes From the Field</a:t>
            </a:r>
            <a:r>
              <a:rPr lang="en"/>
              <a:t> by Anna Deavere Smith, in collaboration with </a:t>
            </a:r>
            <a:r>
              <a:rPr i="1" lang="en"/>
              <a:t>The 1619 Project</a:t>
            </a:r>
            <a:endParaRPr i="1"/>
          </a:p>
        </p:txBody>
      </p:sp>
      <p:sp>
        <p:nvSpPr>
          <p:cNvPr id="268" name="Google Shape;268;p32"/>
          <p:cNvSpPr txBox="1"/>
          <p:nvPr>
            <p:ph idx="1" type="body"/>
          </p:nvPr>
        </p:nvSpPr>
        <p:spPr>
          <a:xfrm>
            <a:off x="311700" y="1811125"/>
            <a:ext cx="6181800" cy="2757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Overview: this Interdisciplinary Unit is a collaboration between Government and English.  The goal is to help students use the tools of narrative and storytelling to interrogate, consider, and critique the role and function of the US legal system.  This unit starts in Government on September 27, and in English on October 4.  It is a collaboration between the MYP English I, Government, and the 1619 Project from the Pulitzer Center.</a:t>
            </a:r>
            <a:endParaRPr/>
          </a:p>
        </p:txBody>
      </p:sp>
      <p:pic>
        <p:nvPicPr>
          <p:cNvPr id="269" name="Google Shape;269;p32"/>
          <p:cNvPicPr preferRelativeResize="0"/>
          <p:nvPr/>
        </p:nvPicPr>
        <p:blipFill>
          <a:blip r:embed="rId3">
            <a:alphaModFix/>
          </a:blip>
          <a:stretch>
            <a:fillRect/>
          </a:stretch>
        </p:blipFill>
        <p:spPr>
          <a:xfrm>
            <a:off x="6660625" y="863550"/>
            <a:ext cx="2277600" cy="3416400"/>
          </a:xfrm>
          <a:prstGeom prst="rect">
            <a:avLst/>
          </a:prstGeom>
          <a:noFill/>
          <a:ln>
            <a:noFill/>
          </a:ln>
        </p:spPr>
      </p:pic>
      <p:sp>
        <p:nvSpPr>
          <p:cNvPr id="270" name="Google Shape;270;p3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71" name="Google Shape;27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sp>
        <p:nvSpPr>
          <p:cNvPr id="74" name="Google Shape;74;p15"/>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5" name="Google Shape;75;p15"/>
          <p:cNvSpPr/>
          <p:nvPr/>
        </p:nvSpPr>
        <p:spPr>
          <a:xfrm flipH="1">
            <a:off x="0" y="0"/>
            <a:ext cx="9144000" cy="1627500"/>
          </a:xfrm>
          <a:prstGeom prst="rect">
            <a:avLst/>
          </a:prstGeom>
          <a:gradFill>
            <a:gsLst>
              <a:gs pos="0">
                <a:srgbClr val="000000">
                  <a:alpha val="95686"/>
                </a:srgbClr>
              </a:gs>
              <a:gs pos="100000">
                <a:srgbClr val="0F4861"/>
              </a:gs>
            </a:gsLst>
            <a:lin ang="19800047"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6" name="Google Shape;76;p15"/>
          <p:cNvSpPr/>
          <p:nvPr/>
        </p:nvSpPr>
        <p:spPr>
          <a:xfrm flipH="1">
            <a:off x="6062123" y="0"/>
            <a:ext cx="3072900" cy="1628100"/>
          </a:xfrm>
          <a:prstGeom prst="rect">
            <a:avLst/>
          </a:prstGeom>
          <a:gradFill>
            <a:gsLst>
              <a:gs pos="0">
                <a:srgbClr val="0A3041">
                  <a:alpha val="67843"/>
                </a:srgbClr>
              </a:gs>
              <a:gs pos="19000">
                <a:srgbClr val="0A3041">
                  <a:alpha val="67843"/>
                </a:srgbClr>
              </a:gs>
              <a:gs pos="100000">
                <a:srgbClr val="156082">
                  <a:alpha val="47843"/>
                </a:srgbClr>
              </a:gs>
            </a:gsLst>
            <a:lin ang="1920016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7" name="Google Shape;77;p15"/>
          <p:cNvSpPr/>
          <p:nvPr/>
        </p:nvSpPr>
        <p:spPr>
          <a:xfrm flipH="1" rot="-5400000">
            <a:off x="3757950" y="-3757948"/>
            <a:ext cx="1628100" cy="9144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8" name="Google Shape;78;p15"/>
          <p:cNvSpPr txBox="1"/>
          <p:nvPr>
            <p:ph type="title"/>
          </p:nvPr>
        </p:nvSpPr>
        <p:spPr>
          <a:xfrm>
            <a:off x="998723" y="526624"/>
            <a:ext cx="7288800" cy="118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000"/>
              <a:buFont typeface="Play"/>
              <a:buNone/>
            </a:pPr>
            <a:r>
              <a:rPr lang="en" sz="4800">
                <a:solidFill>
                  <a:srgbClr val="FFFFFF"/>
                </a:solidFill>
              </a:rPr>
              <a:t>Table of Contents</a:t>
            </a:r>
            <a:endParaRPr sz="4800"/>
          </a:p>
        </p:txBody>
      </p:sp>
      <p:grpSp>
        <p:nvGrpSpPr>
          <p:cNvPr id="79" name="Google Shape;79;p15"/>
          <p:cNvGrpSpPr/>
          <p:nvPr/>
        </p:nvGrpSpPr>
        <p:grpSpPr>
          <a:xfrm>
            <a:off x="483202" y="2185763"/>
            <a:ext cx="8195614" cy="2319525"/>
            <a:chOff x="213" y="298372"/>
            <a:chExt cx="10927485" cy="3092700"/>
          </a:xfrm>
        </p:grpSpPr>
        <p:sp>
          <p:nvSpPr>
            <p:cNvPr id="80" name="Google Shape;80;p15"/>
            <p:cNvSpPr/>
            <p:nvPr/>
          </p:nvSpPr>
          <p:spPr>
            <a:xfrm>
              <a:off x="213" y="298372"/>
              <a:ext cx="2577300" cy="3092700"/>
            </a:xfrm>
            <a:prstGeom prst="rect">
              <a:avLst/>
            </a:prstGeom>
            <a:solidFill>
              <a:srgbClr val="E9713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1" name="Google Shape;81;p15"/>
            <p:cNvSpPr txBox="1"/>
            <p:nvPr/>
          </p:nvSpPr>
          <p:spPr>
            <a:xfrm>
              <a:off x="213" y="1535436"/>
              <a:ext cx="2577300" cy="1855500"/>
            </a:xfrm>
            <a:prstGeom prst="rect">
              <a:avLst/>
            </a:prstGeom>
            <a:solidFill>
              <a:schemeClr val="dk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3">
                    <a:extLst>
                      <a:ext uri="{A12FA001-AC4F-418D-AE19-62706E023703}">
                        <ahyp:hlinkClr val="tx"/>
                      </a:ext>
                    </a:extLst>
                  </a:hlinkClick>
                </a:rPr>
                <a:t>Lesson 1</a:t>
              </a:r>
              <a:endParaRPr sz="1600">
                <a:solidFill>
                  <a:schemeClr val="lt1"/>
                </a:solidFill>
                <a:latin typeface="Proxima Nova"/>
                <a:ea typeface="Proxima Nova"/>
                <a:cs typeface="Proxima Nova"/>
                <a:sym typeface="Proxima Nova"/>
              </a:endParaRPr>
            </a:p>
          </p:txBody>
        </p:sp>
        <p:sp>
          <p:nvSpPr>
            <p:cNvPr id="82" name="Google Shape;82;p15"/>
            <p:cNvSpPr/>
            <p:nvPr/>
          </p:nvSpPr>
          <p:spPr>
            <a:xfrm>
              <a:off x="21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 name="Google Shape;83;p15"/>
            <p:cNvSpPr txBox="1"/>
            <p:nvPr/>
          </p:nvSpPr>
          <p:spPr>
            <a:xfrm>
              <a:off x="213" y="298372"/>
              <a:ext cx="2577300" cy="1237200"/>
            </a:xfrm>
            <a:prstGeom prst="rect">
              <a:avLst/>
            </a:prstGeom>
            <a:solidFill>
              <a:schemeClr val="dk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01</a:t>
              </a:r>
              <a:endParaRPr sz="1100">
                <a:latin typeface="Proxima Nova"/>
                <a:ea typeface="Proxima Nova"/>
                <a:cs typeface="Proxima Nova"/>
                <a:sym typeface="Proxima Nova"/>
              </a:endParaRPr>
            </a:p>
          </p:txBody>
        </p:sp>
        <p:sp>
          <p:nvSpPr>
            <p:cNvPr id="84" name="Google Shape;84;p15"/>
            <p:cNvSpPr/>
            <p:nvPr/>
          </p:nvSpPr>
          <p:spPr>
            <a:xfrm>
              <a:off x="2783608" y="298372"/>
              <a:ext cx="2577300" cy="3092700"/>
            </a:xfrm>
            <a:prstGeom prst="rect">
              <a:avLst/>
            </a:prstGeom>
            <a:solidFill>
              <a:srgbClr val="C8BE1E"/>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 name="Google Shape;85;p15"/>
            <p:cNvSpPr txBox="1"/>
            <p:nvPr/>
          </p:nvSpPr>
          <p:spPr>
            <a:xfrm>
              <a:off x="2783608" y="1535436"/>
              <a:ext cx="2577300" cy="1855500"/>
            </a:xfrm>
            <a:prstGeom prst="rect">
              <a:avLst/>
            </a:prstGeom>
            <a:solidFill>
              <a:schemeClr val="lt2"/>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4">
                    <a:extLst>
                      <a:ext uri="{A12FA001-AC4F-418D-AE19-62706E023703}">
                        <ahyp:hlinkClr val="tx"/>
                      </a:ext>
                    </a:extLst>
                  </a:hlinkClick>
                </a:rPr>
                <a:t>Lesson 2</a:t>
              </a:r>
              <a:endParaRPr sz="2500">
                <a:solidFill>
                  <a:schemeClr val="lt1"/>
                </a:solidFill>
                <a:latin typeface="Proxima Nova"/>
                <a:ea typeface="Proxima Nova"/>
                <a:cs typeface="Proxima Nova"/>
                <a:sym typeface="Proxima Nova"/>
              </a:endParaRPr>
            </a:p>
          </p:txBody>
        </p:sp>
        <p:sp>
          <p:nvSpPr>
            <p:cNvPr id="86" name="Google Shape;86;p15"/>
            <p:cNvSpPr/>
            <p:nvPr/>
          </p:nvSpPr>
          <p:spPr>
            <a:xfrm>
              <a:off x="278360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7" name="Google Shape;87;p15"/>
            <p:cNvSpPr txBox="1"/>
            <p:nvPr/>
          </p:nvSpPr>
          <p:spPr>
            <a:xfrm>
              <a:off x="2783608" y="298372"/>
              <a:ext cx="2577300" cy="1237200"/>
            </a:xfrm>
            <a:prstGeom prst="rect">
              <a:avLst/>
            </a:prstGeom>
            <a:solidFill>
              <a:schemeClr val="lt2"/>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02</a:t>
              </a:r>
              <a:endParaRPr sz="1100">
                <a:latin typeface="Proxima Nova"/>
                <a:ea typeface="Proxima Nova"/>
                <a:cs typeface="Proxima Nova"/>
                <a:sym typeface="Proxima Nova"/>
              </a:endParaRPr>
            </a:p>
          </p:txBody>
        </p:sp>
        <p:sp>
          <p:nvSpPr>
            <p:cNvPr id="88" name="Google Shape;88;p15"/>
            <p:cNvSpPr/>
            <p:nvPr/>
          </p:nvSpPr>
          <p:spPr>
            <a:xfrm>
              <a:off x="5567003" y="298372"/>
              <a:ext cx="2577300" cy="3092700"/>
            </a:xfrm>
            <a:prstGeom prst="rect">
              <a:avLst/>
            </a:prstGeom>
            <a:solidFill>
              <a:srgbClr val="55971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9" name="Google Shape;89;p15"/>
            <p:cNvSpPr txBox="1"/>
            <p:nvPr/>
          </p:nvSpPr>
          <p:spPr>
            <a:xfrm>
              <a:off x="5567003" y="1535436"/>
              <a:ext cx="2577300" cy="1855500"/>
            </a:xfrm>
            <a:prstGeom prst="rect">
              <a:avLst/>
            </a:prstGeom>
            <a:solidFill>
              <a:schemeClr val="accent4"/>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5">
                    <a:extLst>
                      <a:ext uri="{A12FA001-AC4F-418D-AE19-62706E023703}">
                        <ahyp:hlinkClr val="tx"/>
                      </a:ext>
                    </a:extLst>
                  </a:hlinkClick>
                </a:rPr>
                <a:t>Lesson 3</a:t>
              </a:r>
              <a:endParaRPr sz="2500">
                <a:solidFill>
                  <a:schemeClr val="lt1"/>
                </a:solidFill>
                <a:latin typeface="Proxima Nova"/>
                <a:ea typeface="Proxima Nova"/>
                <a:cs typeface="Proxima Nova"/>
                <a:sym typeface="Proxima Nova"/>
              </a:endParaRPr>
            </a:p>
          </p:txBody>
        </p:sp>
        <p:sp>
          <p:nvSpPr>
            <p:cNvPr id="90" name="Google Shape;90;p15"/>
            <p:cNvSpPr/>
            <p:nvPr/>
          </p:nvSpPr>
          <p:spPr>
            <a:xfrm>
              <a:off x="5567003"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1" name="Google Shape;91;p15"/>
            <p:cNvSpPr txBox="1"/>
            <p:nvPr/>
          </p:nvSpPr>
          <p:spPr>
            <a:xfrm>
              <a:off x="5567003" y="298372"/>
              <a:ext cx="2577300" cy="1237200"/>
            </a:xfrm>
            <a:prstGeom prst="rect">
              <a:avLst/>
            </a:prstGeom>
            <a:solidFill>
              <a:schemeClr val="accent4"/>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Proxima Nova"/>
                  <a:ea typeface="Proxima Nova"/>
                  <a:cs typeface="Proxima Nova"/>
                  <a:sym typeface="Proxima Nova"/>
                </a:rPr>
                <a:t>03</a:t>
              </a:r>
              <a:endParaRPr sz="1100">
                <a:latin typeface="Proxima Nova"/>
                <a:ea typeface="Proxima Nova"/>
                <a:cs typeface="Proxima Nova"/>
                <a:sym typeface="Proxima Nova"/>
              </a:endParaRPr>
            </a:p>
          </p:txBody>
        </p:sp>
        <p:sp>
          <p:nvSpPr>
            <p:cNvPr id="92" name="Google Shape;92;p15"/>
            <p:cNvSpPr/>
            <p:nvPr/>
          </p:nvSpPr>
          <p:spPr>
            <a:xfrm>
              <a:off x="8350398" y="298372"/>
              <a:ext cx="2577300" cy="3092700"/>
            </a:xfrm>
            <a:prstGeom prst="rect">
              <a:avLst/>
            </a:prstGeom>
            <a:solidFill>
              <a:srgbClr val="18692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 name="Google Shape;93;p15"/>
            <p:cNvSpPr txBox="1"/>
            <p:nvPr/>
          </p:nvSpPr>
          <p:spPr>
            <a:xfrm>
              <a:off x="8350398" y="1535436"/>
              <a:ext cx="2577300" cy="1855500"/>
            </a:xfrm>
            <a:prstGeom prst="rect">
              <a:avLst/>
            </a:prstGeom>
            <a:solidFill>
              <a:schemeClr val="accent3"/>
            </a:solidFill>
            <a:ln>
              <a:noFill/>
            </a:ln>
          </p:spPr>
          <p:txBody>
            <a:bodyPr anchorCtr="0" anchor="t" bIns="247650" lIns="190925" spcFirstLastPara="1" rIns="190925" wrap="square" tIns="0">
              <a:noAutofit/>
            </a:bodyPr>
            <a:lstStyle/>
            <a:p>
              <a:pPr indent="0" lvl="0" marL="0" marR="0" rtl="0" algn="l">
                <a:lnSpc>
                  <a:spcPct val="90000"/>
                </a:lnSpc>
                <a:spcBef>
                  <a:spcPts val="0"/>
                </a:spcBef>
                <a:spcAft>
                  <a:spcPts val="0"/>
                </a:spcAft>
                <a:buClr>
                  <a:schemeClr val="lt1"/>
                </a:buClr>
                <a:buSzPts val="2000"/>
                <a:buFont typeface="Arial"/>
                <a:buNone/>
              </a:pPr>
              <a:r>
                <a:rPr lang="en" sz="2500" u="sng">
                  <a:solidFill>
                    <a:schemeClr val="lt1"/>
                  </a:solidFill>
                  <a:latin typeface="Proxima Nova"/>
                  <a:ea typeface="Proxima Nova"/>
                  <a:cs typeface="Proxima Nova"/>
                  <a:sym typeface="Proxima Nova"/>
                  <a:hlinkClick action="ppaction://hlinksldjump" r:id="rId6">
                    <a:extLst>
                      <a:ext uri="{A12FA001-AC4F-418D-AE19-62706E023703}">
                        <ahyp:hlinkClr val="tx"/>
                      </a:ext>
                    </a:extLst>
                  </a:hlinkClick>
                </a:rPr>
                <a:t>Lesson 4</a:t>
              </a:r>
              <a:endParaRPr sz="2500">
                <a:solidFill>
                  <a:schemeClr val="lt1"/>
                </a:solidFill>
                <a:latin typeface="Proxima Nova"/>
                <a:ea typeface="Proxima Nova"/>
                <a:cs typeface="Proxima Nova"/>
                <a:sym typeface="Proxima Nova"/>
              </a:endParaRPr>
            </a:p>
          </p:txBody>
        </p:sp>
        <p:sp>
          <p:nvSpPr>
            <p:cNvPr id="94" name="Google Shape;94;p15"/>
            <p:cNvSpPr/>
            <p:nvPr/>
          </p:nvSpPr>
          <p:spPr>
            <a:xfrm>
              <a:off x="8350398" y="298372"/>
              <a:ext cx="2577300" cy="1237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5" name="Google Shape;95;p15"/>
            <p:cNvSpPr txBox="1"/>
            <p:nvPr/>
          </p:nvSpPr>
          <p:spPr>
            <a:xfrm>
              <a:off x="8350398" y="298372"/>
              <a:ext cx="2577300" cy="1237200"/>
            </a:xfrm>
            <a:prstGeom prst="rect">
              <a:avLst/>
            </a:prstGeom>
            <a:solidFill>
              <a:schemeClr val="accent3"/>
            </a:solidFill>
            <a:ln>
              <a:noFill/>
            </a:ln>
          </p:spPr>
          <p:txBody>
            <a:bodyPr anchorCtr="0" anchor="ctr" bIns="123825" lIns="190925" spcFirstLastPara="1" rIns="190925" wrap="square" tIns="123825">
              <a:noAutofit/>
            </a:bodyPr>
            <a:lstStyle/>
            <a:p>
              <a:pPr indent="0" lvl="0" marL="0" marR="0" rtl="0" algn="l">
                <a:lnSpc>
                  <a:spcPct val="90000"/>
                </a:lnSpc>
                <a:spcBef>
                  <a:spcPts val="0"/>
                </a:spcBef>
                <a:spcAft>
                  <a:spcPts val="0"/>
                </a:spcAft>
                <a:buClr>
                  <a:schemeClr val="lt1"/>
                </a:buClr>
                <a:buSzPts val="4800"/>
                <a:buFont typeface="Arial"/>
                <a:buNone/>
              </a:pPr>
              <a:r>
                <a:rPr lang="en" sz="4800">
                  <a:solidFill>
                    <a:schemeClr val="lt1"/>
                  </a:solidFill>
                  <a:latin typeface="Arial"/>
                  <a:ea typeface="Arial"/>
                  <a:cs typeface="Arial"/>
                  <a:sym typeface="Arial"/>
                </a:rPr>
                <a:t>04</a:t>
              </a:r>
              <a:endParaRPr sz="1100"/>
            </a:p>
          </p:txBody>
        </p:sp>
      </p:grpSp>
      <p:sp>
        <p:nvSpPr>
          <p:cNvPr id="96" name="Google Shape;96;p1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33"/>
          <p:cNvSpPr/>
          <p:nvPr/>
        </p:nvSpPr>
        <p:spPr>
          <a:xfrm>
            <a:off x="452475" y="911500"/>
            <a:ext cx="2441100" cy="29862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3"/>
          <p:cNvSpPr txBox="1"/>
          <p:nvPr>
            <p:ph type="ctrTitle"/>
          </p:nvPr>
        </p:nvSpPr>
        <p:spPr>
          <a:xfrm>
            <a:off x="2823800" y="46050"/>
            <a:ext cx="3889800" cy="1285500"/>
          </a:xfrm>
          <a:prstGeom prst="rect">
            <a:avLst/>
          </a:prstGeom>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None/>
            </a:pPr>
            <a:r>
              <a:rPr i="1" lang="en" sz="3500">
                <a:solidFill>
                  <a:schemeClr val="dk1"/>
                </a:solidFill>
              </a:rPr>
              <a:t>Notes From the Field</a:t>
            </a:r>
            <a:r>
              <a:rPr lang="en" sz="3500">
                <a:solidFill>
                  <a:schemeClr val="dk1"/>
                </a:solidFill>
              </a:rPr>
              <a:t> </a:t>
            </a:r>
            <a:endParaRPr sz="3500">
              <a:solidFill>
                <a:schemeClr val="dk1"/>
              </a:solidFill>
            </a:endParaRPr>
          </a:p>
          <a:p>
            <a:pPr indent="0" lvl="0" marL="0" rtl="0" algn="l">
              <a:lnSpc>
                <a:spcPct val="100000"/>
              </a:lnSpc>
              <a:spcBef>
                <a:spcPts val="0"/>
              </a:spcBef>
              <a:spcAft>
                <a:spcPts val="0"/>
              </a:spcAft>
              <a:buNone/>
            </a:pPr>
            <a:r>
              <a:t/>
            </a:r>
            <a:endParaRPr sz="3500"/>
          </a:p>
        </p:txBody>
      </p:sp>
      <p:pic>
        <p:nvPicPr>
          <p:cNvPr id="278" name="Google Shape;278;p33"/>
          <p:cNvPicPr preferRelativeResize="0"/>
          <p:nvPr/>
        </p:nvPicPr>
        <p:blipFill>
          <a:blip r:embed="rId3">
            <a:alphaModFix/>
          </a:blip>
          <a:stretch>
            <a:fillRect/>
          </a:stretch>
        </p:blipFill>
        <p:spPr>
          <a:xfrm>
            <a:off x="795312" y="966254"/>
            <a:ext cx="1693315" cy="2605100"/>
          </a:xfrm>
          <a:prstGeom prst="rect">
            <a:avLst/>
          </a:prstGeom>
          <a:noFill/>
          <a:ln>
            <a:noFill/>
          </a:ln>
        </p:spPr>
      </p:pic>
      <p:sp>
        <p:nvSpPr>
          <p:cNvPr id="279" name="Google Shape;279;p33"/>
          <p:cNvSpPr txBox="1"/>
          <p:nvPr/>
        </p:nvSpPr>
        <p:spPr>
          <a:xfrm>
            <a:off x="570375" y="3525988"/>
            <a:ext cx="214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latin typeface="Proxima Nova"/>
                <a:ea typeface="Proxima Nova"/>
                <a:cs typeface="Proxima Nova"/>
                <a:sym typeface="Proxima Nova"/>
              </a:rPr>
              <a:t>Notes From the Field</a:t>
            </a:r>
            <a:r>
              <a:rPr b="1" lang="en" sz="1600">
                <a:latin typeface="Neucha"/>
                <a:ea typeface="Neucha"/>
                <a:cs typeface="Neucha"/>
                <a:sym typeface="Neucha"/>
              </a:rPr>
              <a:t> </a:t>
            </a:r>
            <a:endParaRPr b="1" sz="1600">
              <a:latin typeface="Neucha"/>
              <a:ea typeface="Neucha"/>
              <a:cs typeface="Neucha"/>
              <a:sym typeface="Neucha"/>
            </a:endParaRPr>
          </a:p>
        </p:txBody>
      </p:sp>
      <p:sp>
        <p:nvSpPr>
          <p:cNvPr id="280" name="Google Shape;280;p33"/>
          <p:cNvSpPr/>
          <p:nvPr/>
        </p:nvSpPr>
        <p:spPr>
          <a:xfrm>
            <a:off x="3450650" y="911500"/>
            <a:ext cx="4484100" cy="23574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a:p>
            <a:pPr indent="0" lvl="0" marL="0" marR="0" rtl="0" algn="l">
              <a:lnSpc>
                <a:spcPct val="100000"/>
              </a:lnSpc>
              <a:spcBef>
                <a:spcPts val="0"/>
              </a:spcBef>
              <a:spcAft>
                <a:spcPts val="0"/>
              </a:spcAft>
              <a:buNone/>
            </a:pPr>
            <a:r>
              <a:rPr b="1" lang="en" sz="1600">
                <a:solidFill>
                  <a:srgbClr val="423A38"/>
                </a:solidFill>
                <a:latin typeface="Proxima Nova"/>
                <a:ea typeface="Proxima Nova"/>
                <a:cs typeface="Proxima Nova"/>
                <a:sym typeface="Proxima Nova"/>
              </a:rPr>
              <a:t>Title : </a:t>
            </a:r>
            <a:r>
              <a:rPr b="1" i="1" lang="en" sz="1600">
                <a:solidFill>
                  <a:srgbClr val="423A38"/>
                </a:solidFill>
                <a:latin typeface="Proxima Nova"/>
                <a:ea typeface="Proxima Nova"/>
                <a:cs typeface="Proxima Nova"/>
                <a:sym typeface="Proxima Nova"/>
              </a:rPr>
              <a:t>Notes from the Field</a:t>
            </a:r>
            <a:r>
              <a:rPr b="1" lang="en" sz="1600">
                <a:solidFill>
                  <a:srgbClr val="423A38"/>
                </a:solidFill>
                <a:latin typeface="Proxima Nova"/>
                <a:ea typeface="Proxima Nova"/>
                <a:cs typeface="Proxima Nova"/>
                <a:sym typeface="Proxima Nova"/>
              </a:rPr>
              <a:t> (2015)</a:t>
            </a:r>
            <a:endParaRPr b="1" sz="1600">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sz="1600">
                <a:solidFill>
                  <a:srgbClr val="423A38"/>
                </a:solidFill>
                <a:latin typeface="Proxima Nova"/>
                <a:ea typeface="Proxima Nova"/>
                <a:cs typeface="Proxima Nova"/>
                <a:sym typeface="Proxima Nova"/>
              </a:rPr>
              <a:t>Author : Anna Deavere Smith</a:t>
            </a:r>
            <a:endParaRPr b="1" sz="1600">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sz="1600">
                <a:solidFill>
                  <a:srgbClr val="423A38"/>
                </a:solidFill>
                <a:latin typeface="Proxima Nova"/>
                <a:ea typeface="Proxima Nova"/>
                <a:cs typeface="Proxima Nova"/>
                <a:sym typeface="Proxima Nova"/>
              </a:rPr>
              <a:t>Text Type: Play</a:t>
            </a:r>
            <a:endParaRPr b="1" sz="1600">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sz="1600">
              <a:solidFill>
                <a:srgbClr val="423A38"/>
              </a:solidFill>
              <a:latin typeface="Neucha"/>
              <a:ea typeface="Neucha"/>
              <a:cs typeface="Neucha"/>
              <a:sym typeface="Neucha"/>
            </a:endParaRPr>
          </a:p>
          <a:p>
            <a:pPr indent="0" lvl="0" marL="0" marR="0" rtl="0" algn="l">
              <a:lnSpc>
                <a:spcPct val="100000"/>
              </a:lnSpc>
              <a:spcBef>
                <a:spcPts val="0"/>
              </a:spcBef>
              <a:spcAft>
                <a:spcPts val="0"/>
              </a:spcAft>
              <a:buNone/>
            </a:pPr>
            <a:r>
              <a:rPr b="1" lang="en" sz="1600">
                <a:solidFill>
                  <a:srgbClr val="423A38"/>
                </a:solidFill>
                <a:latin typeface="Proxima Nova"/>
                <a:ea typeface="Proxima Nova"/>
                <a:cs typeface="Proxima Nova"/>
                <a:sym typeface="Proxima Nova"/>
              </a:rPr>
              <a:t>Description: A play that explores the flaws in the American justice system and the effects of the  </a:t>
            </a:r>
            <a:r>
              <a:rPr lang="en" u="sng">
                <a:solidFill>
                  <a:schemeClr val="hlink"/>
                </a:solidFill>
                <a:latin typeface="Proxima Nova"/>
                <a:ea typeface="Proxima Nova"/>
                <a:cs typeface="Proxima Nova"/>
                <a:sym typeface="Proxima Nova"/>
                <a:hlinkClick r:id="rId4"/>
              </a:rPr>
              <a:t>school-to-prison pipeline</a:t>
            </a:r>
            <a:r>
              <a:rPr lang="en">
                <a:latin typeface="Proxima Nova"/>
                <a:ea typeface="Proxima Nova"/>
                <a:cs typeface="Proxima Nova"/>
                <a:sym typeface="Proxima Nova"/>
              </a:rPr>
              <a:t>.</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p:txBody>
      </p:sp>
      <p:sp>
        <p:nvSpPr>
          <p:cNvPr id="281" name="Google Shape;281;p33"/>
          <p:cNvSpPr txBox="1"/>
          <p:nvPr/>
        </p:nvSpPr>
        <p:spPr>
          <a:xfrm>
            <a:off x="5791550" y="2837788"/>
            <a:ext cx="214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Proxima Nova"/>
                <a:ea typeface="Proxima Nova"/>
                <a:cs typeface="Proxima Nova"/>
                <a:sym typeface="Proxima Nova"/>
              </a:rPr>
              <a:t>Notes From the Field </a:t>
            </a:r>
            <a:endParaRPr b="1" sz="1600">
              <a:latin typeface="Proxima Nova"/>
              <a:ea typeface="Proxima Nova"/>
              <a:cs typeface="Proxima Nova"/>
              <a:sym typeface="Proxima Nova"/>
            </a:endParaRPr>
          </a:p>
        </p:txBody>
      </p:sp>
      <p:sp>
        <p:nvSpPr>
          <p:cNvPr id="282" name="Google Shape;282;p33"/>
          <p:cNvSpPr txBox="1"/>
          <p:nvPr/>
        </p:nvSpPr>
        <p:spPr>
          <a:xfrm>
            <a:off x="3064900" y="3342600"/>
            <a:ext cx="558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iro"/>
              <a:ea typeface="Cairo"/>
              <a:cs typeface="Cairo"/>
              <a:sym typeface="Cairo"/>
            </a:endParaRPr>
          </a:p>
        </p:txBody>
      </p:sp>
      <p:pic>
        <p:nvPicPr>
          <p:cNvPr id="283" name="Google Shape;283;p33"/>
          <p:cNvPicPr preferRelativeResize="0"/>
          <p:nvPr/>
        </p:nvPicPr>
        <p:blipFill>
          <a:blip r:embed="rId5">
            <a:alphaModFix/>
          </a:blip>
          <a:stretch>
            <a:fillRect/>
          </a:stretch>
        </p:blipFill>
        <p:spPr>
          <a:xfrm>
            <a:off x="7263825" y="3624950"/>
            <a:ext cx="1333925" cy="1333925"/>
          </a:xfrm>
          <a:prstGeom prst="rect">
            <a:avLst/>
          </a:prstGeom>
          <a:noFill/>
          <a:ln>
            <a:noFill/>
          </a:ln>
        </p:spPr>
      </p:pic>
      <p:sp>
        <p:nvSpPr>
          <p:cNvPr id="284" name="Google Shape;284;p33"/>
          <p:cNvSpPr/>
          <p:nvPr/>
        </p:nvSpPr>
        <p:spPr>
          <a:xfrm>
            <a:off x="6423800" y="4091800"/>
            <a:ext cx="878700" cy="400200"/>
          </a:xfrm>
          <a:prstGeom prst="rightArrow">
            <a:avLst>
              <a:gd fmla="val 50000" name="adj1"/>
              <a:gd fmla="val 50000" name="adj2"/>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3"/>
          <p:cNvSpPr/>
          <p:nvPr/>
        </p:nvSpPr>
        <p:spPr>
          <a:xfrm>
            <a:off x="1845275" y="4008325"/>
            <a:ext cx="4359300" cy="7356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To learn more about the school to prison pipeline, scan the QR code.</a:t>
            </a:r>
            <a:endParaRPr>
              <a:latin typeface="Proxima Nova"/>
              <a:ea typeface="Proxima Nova"/>
              <a:cs typeface="Proxima Nova"/>
              <a:sym typeface="Proxima Nova"/>
            </a:endParaRPr>
          </a:p>
        </p:txBody>
      </p:sp>
      <p:sp>
        <p:nvSpPr>
          <p:cNvPr id="286" name="Google Shape;286;p33"/>
          <p:cNvSpPr txBox="1"/>
          <p:nvPr>
            <p:ph idx="1" type="subTitle"/>
          </p:nvPr>
        </p:nvSpPr>
        <p:spPr>
          <a:xfrm>
            <a:off x="0" y="0"/>
            <a:ext cx="9144000" cy="322200"/>
          </a:xfrm>
          <a:prstGeom prst="rect">
            <a:avLst/>
          </a:prstGeom>
          <a:solidFill>
            <a:schemeClr val="lt1"/>
          </a:solidFill>
        </p:spPr>
        <p:txBody>
          <a:bodyPr anchorCtr="0" anchor="t" bIns="91425" lIns="91425" spcFirstLastPara="1" rIns="91425" wrap="square" tIns="91425">
            <a:normAutofit lnSpcReduction="20000"/>
          </a:bodyPr>
          <a:lstStyle/>
          <a:p>
            <a:pPr indent="0" lvl="0" marL="0" rtl="0" algn="ctr">
              <a:lnSpc>
                <a:spcPct val="95000"/>
              </a:lnSpc>
              <a:spcBef>
                <a:spcPts val="0"/>
              </a:spcBef>
              <a:spcAft>
                <a:spcPts val="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87" name="Google Shape;287;p33"/>
          <p:cNvSpPr txBox="1"/>
          <p:nvPr/>
        </p:nvSpPr>
        <p:spPr>
          <a:xfrm>
            <a:off x="8797275" y="4782825"/>
            <a:ext cx="3468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3"/>
                </a:solidFill>
                <a:latin typeface="Proxima Nova"/>
                <a:ea typeface="Proxima Nova"/>
                <a:cs typeface="Proxima Nova"/>
                <a:sym typeface="Proxima Nova"/>
              </a:rPr>
              <a:t>17</a:t>
            </a:r>
            <a:endParaRPr sz="1300">
              <a:solidFill>
                <a:schemeClr val="accent3"/>
              </a:solidFill>
              <a:latin typeface="Proxima Nova"/>
              <a:ea typeface="Proxima Nova"/>
              <a:cs typeface="Proxima Nova"/>
              <a:sym typeface="Proxima Nova"/>
            </a:endParaRPr>
          </a:p>
        </p:txBody>
      </p:sp>
      <p:sp>
        <p:nvSpPr>
          <p:cNvPr id="288" name="Google Shape;28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34"/>
          <p:cNvSpPr txBox="1"/>
          <p:nvPr>
            <p:ph type="ctrTitle"/>
          </p:nvPr>
        </p:nvSpPr>
        <p:spPr>
          <a:xfrm>
            <a:off x="4254350" y="268600"/>
            <a:ext cx="4093500" cy="1010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solidFill>
                  <a:schemeClr val="dk1"/>
                </a:solidFill>
              </a:rPr>
              <a:t>The </a:t>
            </a:r>
            <a:r>
              <a:rPr i="1" lang="en">
                <a:solidFill>
                  <a:schemeClr val="dk1"/>
                </a:solidFill>
              </a:rPr>
              <a:t>1619 Project</a:t>
            </a:r>
            <a:endParaRPr i="1">
              <a:solidFill>
                <a:schemeClr val="dk1"/>
              </a:solidFill>
            </a:endParaRPr>
          </a:p>
        </p:txBody>
      </p:sp>
      <p:sp>
        <p:nvSpPr>
          <p:cNvPr id="294" name="Google Shape;294;p34"/>
          <p:cNvSpPr/>
          <p:nvPr/>
        </p:nvSpPr>
        <p:spPr>
          <a:xfrm>
            <a:off x="977725" y="892725"/>
            <a:ext cx="2379000" cy="25290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34"/>
          <p:cNvPicPr preferRelativeResize="0"/>
          <p:nvPr/>
        </p:nvPicPr>
        <p:blipFill>
          <a:blip r:embed="rId3">
            <a:alphaModFix/>
          </a:blip>
          <a:stretch>
            <a:fillRect/>
          </a:stretch>
        </p:blipFill>
        <p:spPr>
          <a:xfrm>
            <a:off x="1513625" y="964450"/>
            <a:ext cx="1295400" cy="1943100"/>
          </a:xfrm>
          <a:prstGeom prst="rect">
            <a:avLst/>
          </a:prstGeom>
          <a:noFill/>
          <a:ln>
            <a:noFill/>
          </a:ln>
        </p:spPr>
      </p:pic>
      <p:sp>
        <p:nvSpPr>
          <p:cNvPr id="296" name="Google Shape;296;p34"/>
          <p:cNvSpPr txBox="1"/>
          <p:nvPr/>
        </p:nvSpPr>
        <p:spPr>
          <a:xfrm>
            <a:off x="1223600" y="2907550"/>
            <a:ext cx="2046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latin typeface="Proxima Nova"/>
                <a:ea typeface="Proxima Nova"/>
                <a:cs typeface="Proxima Nova"/>
                <a:sym typeface="Proxima Nova"/>
              </a:rPr>
              <a:t>The 1619 Project</a:t>
            </a:r>
            <a:endParaRPr i="1">
              <a:latin typeface="Cairo"/>
              <a:ea typeface="Cairo"/>
              <a:cs typeface="Cairo"/>
              <a:sym typeface="Cairo"/>
            </a:endParaRPr>
          </a:p>
        </p:txBody>
      </p:sp>
      <p:sp>
        <p:nvSpPr>
          <p:cNvPr id="297" name="Google Shape;297;p34"/>
          <p:cNvSpPr/>
          <p:nvPr/>
        </p:nvSpPr>
        <p:spPr>
          <a:xfrm>
            <a:off x="3739975" y="1342950"/>
            <a:ext cx="4800600" cy="35547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Neucha"/>
              <a:ea typeface="Neucha"/>
              <a:cs typeface="Neucha"/>
              <a:sym typeface="Neucha"/>
            </a:endParaRPr>
          </a:p>
          <a:p>
            <a:pPr indent="0" lvl="0" marL="0" marR="0" rtl="0" algn="l">
              <a:lnSpc>
                <a:spcPct val="100000"/>
              </a:lnSpc>
              <a:spcBef>
                <a:spcPts val="0"/>
              </a:spcBef>
              <a:spcAft>
                <a:spcPts val="0"/>
              </a:spcAft>
              <a:buNone/>
            </a:pPr>
            <a:r>
              <a:rPr b="1" lang="en">
                <a:solidFill>
                  <a:srgbClr val="423A38"/>
                </a:solidFill>
                <a:latin typeface="Proxima Nova"/>
                <a:ea typeface="Proxima Nova"/>
                <a:cs typeface="Proxima Nova"/>
                <a:sym typeface="Proxima Nova"/>
              </a:rPr>
              <a:t>Title : The 1619 Project </a:t>
            </a:r>
            <a:endParaRPr b="1">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a:solidFill>
                  <a:srgbClr val="423A38"/>
                </a:solidFill>
                <a:latin typeface="Proxima Nova"/>
                <a:ea typeface="Proxima Nova"/>
                <a:cs typeface="Proxima Nova"/>
                <a:sym typeface="Proxima Nova"/>
              </a:rPr>
              <a:t>Author :  Nikole Hannah-Jones</a:t>
            </a:r>
            <a:endParaRPr b="1">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a:solidFill>
                  <a:srgbClr val="423A38"/>
                </a:solidFill>
                <a:latin typeface="Proxima Nova"/>
                <a:ea typeface="Proxima Nova"/>
                <a:cs typeface="Proxima Nova"/>
                <a:sym typeface="Proxima Nova"/>
              </a:rPr>
              <a:t>Text Type: Long Form Journalism Project </a:t>
            </a:r>
            <a:endParaRPr b="1">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rPr b="1" lang="en">
                <a:solidFill>
                  <a:srgbClr val="423A38"/>
                </a:solidFill>
                <a:latin typeface="Proxima Nova"/>
                <a:ea typeface="Proxima Nova"/>
                <a:cs typeface="Proxima Nova"/>
                <a:sym typeface="Proxima Nova"/>
              </a:rPr>
              <a:t>Description: A collection of writing that follows the story of the first group of enslaved Africans to arrive to Virginia in 1619.  Much of this work follows the stories of these people, their impact, and the larger implications of this event for US history. </a:t>
            </a:r>
            <a:endParaRPr b="1">
              <a:solidFill>
                <a:srgbClr val="423A38"/>
              </a:solidFill>
              <a:latin typeface="Proxima Nova"/>
              <a:ea typeface="Proxima Nova"/>
              <a:cs typeface="Proxima Nova"/>
              <a:sym typeface="Proxima Nova"/>
            </a:endParaRPr>
          </a:p>
          <a:p>
            <a:pPr indent="0" lvl="0" marL="0" marR="0" rtl="0" algn="l">
              <a:lnSpc>
                <a:spcPct val="100000"/>
              </a:lnSpc>
              <a:spcBef>
                <a:spcPts val="0"/>
              </a:spcBef>
              <a:spcAft>
                <a:spcPts val="0"/>
              </a:spcAft>
              <a:buNone/>
            </a:pPr>
            <a:r>
              <a:t/>
            </a:r>
            <a:endParaRPr b="1">
              <a:solidFill>
                <a:srgbClr val="423A38"/>
              </a:solidFill>
              <a:latin typeface="Proxima Nova"/>
              <a:ea typeface="Proxima Nova"/>
              <a:cs typeface="Proxima Nova"/>
              <a:sym typeface="Proxima Nova"/>
            </a:endParaRPr>
          </a:p>
          <a:p>
            <a:pPr indent="0" lvl="0" marL="0" rtl="0" algn="l">
              <a:spcBef>
                <a:spcPts val="0"/>
              </a:spcBef>
              <a:spcAft>
                <a:spcPts val="0"/>
              </a:spcAft>
              <a:buNone/>
            </a:pPr>
            <a:r>
              <a:rPr b="1" lang="en">
                <a:solidFill>
                  <a:srgbClr val="423A38"/>
                </a:solidFill>
                <a:latin typeface="Proxima Nova"/>
                <a:ea typeface="Proxima Nova"/>
                <a:cs typeface="Proxima Nova"/>
                <a:sym typeface="Proxima Nova"/>
              </a:rPr>
              <a:t>Long form journalism =  Larger articles with larger amounts of content. This particular piece was a magazine sized project with lots of different articles building on the same theme.</a:t>
            </a:r>
            <a:r>
              <a:rPr lang="en" sz="1600">
                <a:solidFill>
                  <a:srgbClr val="423A38"/>
                </a:solidFill>
                <a:latin typeface="Proxima Nova"/>
                <a:ea typeface="Proxima Nova"/>
                <a:cs typeface="Proxima Nova"/>
                <a:sym typeface="Proxima Nova"/>
              </a:rPr>
              <a:t> </a:t>
            </a:r>
            <a:endParaRPr sz="1600">
              <a:solidFill>
                <a:srgbClr val="423A38"/>
              </a:solidFill>
              <a:latin typeface="Proxima Nova"/>
              <a:ea typeface="Proxima Nova"/>
              <a:cs typeface="Proxima Nova"/>
              <a:sym typeface="Proxima Nova"/>
            </a:endParaRPr>
          </a:p>
          <a:p>
            <a:pPr indent="0" lvl="0" marL="0" rtl="0" algn="l">
              <a:spcBef>
                <a:spcPts val="0"/>
              </a:spcBef>
              <a:spcAft>
                <a:spcPts val="0"/>
              </a:spcAft>
              <a:buNone/>
            </a:pPr>
            <a:r>
              <a:t/>
            </a:r>
            <a:endParaRPr>
              <a:latin typeface="Neucha"/>
              <a:ea typeface="Neucha"/>
              <a:cs typeface="Neucha"/>
              <a:sym typeface="Neucha"/>
            </a:endParaRPr>
          </a:p>
          <a:p>
            <a:pPr indent="0" lvl="0" marL="0" rtl="0" algn="l">
              <a:spcBef>
                <a:spcPts val="0"/>
              </a:spcBef>
              <a:spcAft>
                <a:spcPts val="0"/>
              </a:spcAft>
              <a:buNone/>
            </a:pPr>
            <a:r>
              <a:t/>
            </a:r>
            <a:endParaRPr>
              <a:latin typeface="Neucha"/>
              <a:ea typeface="Neucha"/>
              <a:cs typeface="Neucha"/>
              <a:sym typeface="Neucha"/>
            </a:endParaRPr>
          </a:p>
        </p:txBody>
      </p:sp>
      <p:sp>
        <p:nvSpPr>
          <p:cNvPr id="298" name="Google Shape;298;p34"/>
          <p:cNvSpPr txBox="1"/>
          <p:nvPr>
            <p:ph idx="1" type="subTitle"/>
          </p:nvPr>
        </p:nvSpPr>
        <p:spPr>
          <a:xfrm>
            <a:off x="0" y="0"/>
            <a:ext cx="9144000" cy="365100"/>
          </a:xfrm>
          <a:prstGeom prst="rect">
            <a:avLst/>
          </a:prstGeom>
          <a:solidFill>
            <a:schemeClr val="lt1"/>
          </a:solidFill>
        </p:spPr>
        <p:txBody>
          <a:bodyPr anchorCtr="0" anchor="t" bIns="91425" lIns="91425" spcFirstLastPara="1" rIns="91425" wrap="square" tIns="91425">
            <a:normAutofit/>
          </a:bodyPr>
          <a:lstStyle/>
          <a:p>
            <a:pPr indent="0" lvl="0" marL="0" rtl="0" algn="ctr">
              <a:lnSpc>
                <a:spcPct val="95000"/>
              </a:lnSpc>
              <a:spcBef>
                <a:spcPts val="0"/>
              </a:spcBef>
              <a:spcAft>
                <a:spcPts val="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99" name="Google Shape;299;p34"/>
          <p:cNvSpPr txBox="1"/>
          <p:nvPr/>
        </p:nvSpPr>
        <p:spPr>
          <a:xfrm>
            <a:off x="8797275" y="4782825"/>
            <a:ext cx="3468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3"/>
                </a:solidFill>
                <a:latin typeface="Proxima Nova"/>
                <a:ea typeface="Proxima Nova"/>
                <a:cs typeface="Proxima Nova"/>
                <a:sym typeface="Proxima Nova"/>
              </a:rPr>
              <a:t>18</a:t>
            </a:r>
            <a:endParaRPr sz="1300">
              <a:solidFill>
                <a:schemeClr val="accent3"/>
              </a:solidFill>
              <a:latin typeface="Proxima Nova"/>
              <a:ea typeface="Proxima Nova"/>
              <a:cs typeface="Proxima Nova"/>
              <a:sym typeface="Proxima Nova"/>
            </a:endParaRPr>
          </a:p>
        </p:txBody>
      </p:sp>
      <p:sp>
        <p:nvSpPr>
          <p:cNvPr id="300" name="Google Shape;30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Objective &amp; SOI</a:t>
            </a:r>
            <a:endParaRPr/>
          </a:p>
        </p:txBody>
      </p:sp>
      <p:sp>
        <p:nvSpPr>
          <p:cNvPr id="306" name="Google Shape;30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Students will be able to implement their understanding of the features of dramatic monologue (imagery, characterization, diction, and point of view) built in their analysis of </a:t>
            </a:r>
            <a:r>
              <a:rPr i="1" lang="en"/>
              <a:t>Notes From the Field</a:t>
            </a:r>
            <a:r>
              <a:rPr lang="en"/>
              <a:t> in order to </a:t>
            </a:r>
            <a:r>
              <a:rPr b="1" lang="en"/>
              <a:t>craft individual dramatic monologues</a:t>
            </a:r>
            <a:r>
              <a:rPr lang="en"/>
              <a:t> which </a:t>
            </a:r>
            <a:r>
              <a:rPr b="1" lang="en"/>
              <a:t>highlight and explore issues</a:t>
            </a:r>
            <a:r>
              <a:rPr lang="en"/>
              <a:t> raised by the 1619 Project and the oral history developed in Government.</a:t>
            </a:r>
            <a:endParaRPr/>
          </a:p>
        </p:txBody>
      </p:sp>
      <p:sp>
        <p:nvSpPr>
          <p:cNvPr id="307" name="Google Shape;307;p3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08" name="Google Shape;30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Restorative Narratives</a:t>
            </a:r>
            <a:endParaRPr/>
          </a:p>
        </p:txBody>
      </p:sp>
      <p:sp>
        <p:nvSpPr>
          <p:cNvPr id="314" name="Google Shape;314;p36"/>
          <p:cNvSpPr txBox="1"/>
          <p:nvPr>
            <p:ph idx="1" type="body"/>
          </p:nvPr>
        </p:nvSpPr>
        <p:spPr>
          <a:xfrm>
            <a:off x="311700" y="1152475"/>
            <a:ext cx="8520600" cy="372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Mallory Tenore, a scholar in the field, says that </a:t>
            </a:r>
            <a:r>
              <a:rPr lang="en"/>
              <a:t>“These are stories that show how communities and people are learning to become resilient after periods of disruption. In doing so, they express empowerment, possibilities and revitalization.”</a:t>
            </a:r>
            <a:endParaRPr/>
          </a:p>
          <a:p>
            <a:pPr indent="0" lvl="0" marL="0" rtl="0" algn="l">
              <a:spcBef>
                <a:spcPts val="1200"/>
              </a:spcBef>
              <a:spcAft>
                <a:spcPts val="0"/>
              </a:spcAft>
              <a:buNone/>
            </a:pPr>
            <a:r>
              <a:rPr lang="en"/>
              <a:t>She continues, “These aren’t positive, happy-go-lucky fluff pieces. They explore the tough emotional terrain of disruptions like the Newtown shooting and the Boston Marathon bombings.  But they’re “positive” in the sense that they focus on themes such as growth and renewal — themes that, at some point in our lives, we can all relate to.”</a:t>
            </a:r>
            <a:endParaRPr/>
          </a:p>
          <a:p>
            <a:pPr indent="0" lvl="0" marL="0" rtl="0" algn="l">
              <a:spcBef>
                <a:spcPts val="1200"/>
              </a:spcBef>
              <a:spcAft>
                <a:spcPts val="1200"/>
              </a:spcAft>
              <a:buNone/>
            </a:pPr>
            <a:r>
              <a:t/>
            </a:r>
            <a:endParaRPr b="1"/>
          </a:p>
        </p:txBody>
      </p:sp>
      <p:sp>
        <p:nvSpPr>
          <p:cNvPr id="315" name="Google Shape;315;p3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16" name="Google Shape;31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Restorative Narratives</a:t>
            </a:r>
            <a:endParaRPr/>
          </a:p>
        </p:txBody>
      </p:sp>
      <p:sp>
        <p:nvSpPr>
          <p:cNvPr id="322" name="Google Shape;322;p37"/>
          <p:cNvSpPr txBox="1"/>
          <p:nvPr>
            <p:ph idx="1" type="body"/>
          </p:nvPr>
        </p:nvSpPr>
        <p:spPr>
          <a:xfrm>
            <a:off x="311700" y="1152475"/>
            <a:ext cx="8520600" cy="3684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t>
            </a:r>
            <a:r>
              <a:rPr b="1" lang="en"/>
              <a:t>Retributive theory</a:t>
            </a:r>
            <a:r>
              <a:rPr lang="en"/>
              <a:t> believes that pain will vindicate, but in practice that is often counterproductive for both victim and offender. </a:t>
            </a:r>
            <a:r>
              <a:rPr b="1" lang="en"/>
              <a:t>Restorative justice theory,</a:t>
            </a:r>
            <a:r>
              <a:rPr lang="en"/>
              <a:t> on the other hand, argues that what truly vindicates is </a:t>
            </a:r>
            <a:r>
              <a:rPr b="1" lang="en"/>
              <a:t>acknowledgment </a:t>
            </a:r>
            <a:r>
              <a:rPr lang="en"/>
              <a:t>of victims’ harms and needs, combined with an active effort to encourage offenders to take responsibility, make right the wrongs, and address the causes of their behavior. By addressing this need for vindication in a </a:t>
            </a:r>
            <a:r>
              <a:rPr b="1" lang="en"/>
              <a:t>positive way, </a:t>
            </a:r>
            <a:r>
              <a:rPr lang="en"/>
              <a:t>restorative justice has the potential to affirm both victim and offender and to help them transform their lives.”</a:t>
            </a:r>
            <a:endParaRPr/>
          </a:p>
          <a:p>
            <a:pPr indent="0" lvl="0" marL="0" rtl="0" algn="l">
              <a:spcBef>
                <a:spcPts val="1200"/>
              </a:spcBef>
              <a:spcAft>
                <a:spcPts val="0"/>
              </a:spcAft>
              <a:buNone/>
            </a:pPr>
            <a:r>
              <a:rPr lang="en"/>
              <a:t>― Howard Zehr, The Little Book of Restorative Justice</a:t>
            </a:r>
            <a:endParaRPr/>
          </a:p>
          <a:p>
            <a:pPr indent="0" lvl="0" marL="0" rtl="0" algn="r">
              <a:spcBef>
                <a:spcPts val="1200"/>
              </a:spcBef>
              <a:spcAft>
                <a:spcPts val="0"/>
              </a:spcAft>
              <a:buNone/>
            </a:pPr>
            <a:r>
              <a:rPr b="1" lang="en"/>
              <a:t>What is the difference between </a:t>
            </a:r>
            <a:r>
              <a:rPr b="1" lang="en" u="sng"/>
              <a:t>retributive</a:t>
            </a:r>
            <a:r>
              <a:rPr b="1" lang="en"/>
              <a:t> and </a:t>
            </a:r>
            <a:r>
              <a:rPr b="1" lang="en" u="sng"/>
              <a:t>restorative</a:t>
            </a:r>
            <a:r>
              <a:rPr b="1" lang="en"/>
              <a:t> vindication?</a:t>
            </a:r>
            <a:endParaRPr b="1"/>
          </a:p>
          <a:p>
            <a:pPr indent="0" lvl="0" marL="0" rtl="0" algn="r">
              <a:spcBef>
                <a:spcPts val="1200"/>
              </a:spcBef>
              <a:spcAft>
                <a:spcPts val="1200"/>
              </a:spcAft>
              <a:buNone/>
            </a:pPr>
            <a:r>
              <a:rPr b="1" lang="en"/>
              <a:t>This unit, we will seek out oral histories to help us tell restorative narratives about inequities produced through government policies in the US.</a:t>
            </a:r>
            <a:endParaRPr/>
          </a:p>
        </p:txBody>
      </p:sp>
      <p:sp>
        <p:nvSpPr>
          <p:cNvPr id="323" name="Google Shape;323;p3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24" name="Google Shape;32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8"/>
          <p:cNvSpPr txBox="1"/>
          <p:nvPr>
            <p:ph idx="1" type="body"/>
          </p:nvPr>
        </p:nvSpPr>
        <p:spPr>
          <a:xfrm>
            <a:off x="4798975" y="1120250"/>
            <a:ext cx="4125600" cy="976200"/>
          </a:xfrm>
          <a:prstGeom prst="rect">
            <a:avLst/>
          </a:prstGeom>
          <a:solidFill>
            <a:schemeClr val="accent6"/>
          </a:solidFill>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935"/>
              <a:buNone/>
            </a:pPr>
            <a:r>
              <a:rPr lang="en" sz="1829">
                <a:solidFill>
                  <a:schemeClr val="dk1"/>
                </a:solidFill>
              </a:rPr>
              <a:t>What do you think of this poem by Eve Ewing?  Is it a restorative narrative?  What does it restore or vindicate?</a:t>
            </a:r>
            <a:endParaRPr sz="1829">
              <a:solidFill>
                <a:schemeClr val="dk1"/>
              </a:solidFill>
            </a:endParaRPr>
          </a:p>
        </p:txBody>
      </p:sp>
      <p:pic>
        <p:nvPicPr>
          <p:cNvPr id="330" name="Google Shape;330;p38"/>
          <p:cNvPicPr preferRelativeResize="0"/>
          <p:nvPr/>
        </p:nvPicPr>
        <p:blipFill>
          <a:blip r:embed="rId3">
            <a:alphaModFix/>
          </a:blip>
          <a:stretch>
            <a:fillRect/>
          </a:stretch>
        </p:blipFill>
        <p:spPr>
          <a:xfrm>
            <a:off x="0" y="9"/>
            <a:ext cx="9143999" cy="976331"/>
          </a:xfrm>
          <a:prstGeom prst="rect">
            <a:avLst/>
          </a:prstGeom>
          <a:noFill/>
          <a:ln>
            <a:noFill/>
          </a:ln>
        </p:spPr>
      </p:pic>
      <p:pic>
        <p:nvPicPr>
          <p:cNvPr id="331" name="Google Shape;331;p38"/>
          <p:cNvPicPr preferRelativeResize="0"/>
          <p:nvPr/>
        </p:nvPicPr>
        <p:blipFill>
          <a:blip r:embed="rId4">
            <a:alphaModFix/>
          </a:blip>
          <a:stretch>
            <a:fillRect/>
          </a:stretch>
        </p:blipFill>
        <p:spPr>
          <a:xfrm>
            <a:off x="0" y="1566175"/>
            <a:ext cx="4564438" cy="3272526"/>
          </a:xfrm>
          <a:prstGeom prst="rect">
            <a:avLst/>
          </a:prstGeom>
          <a:noFill/>
          <a:ln>
            <a:noFill/>
          </a:ln>
        </p:spPr>
      </p:pic>
      <p:pic>
        <p:nvPicPr>
          <p:cNvPr id="332" name="Google Shape;332;p38"/>
          <p:cNvPicPr preferRelativeResize="0"/>
          <p:nvPr/>
        </p:nvPicPr>
        <p:blipFill>
          <a:blip r:embed="rId5">
            <a:alphaModFix/>
          </a:blip>
          <a:stretch>
            <a:fillRect/>
          </a:stretch>
        </p:blipFill>
        <p:spPr>
          <a:xfrm>
            <a:off x="4579550" y="2254300"/>
            <a:ext cx="4564451" cy="2584404"/>
          </a:xfrm>
          <a:prstGeom prst="rect">
            <a:avLst/>
          </a:prstGeom>
          <a:noFill/>
          <a:ln>
            <a:noFill/>
          </a:ln>
        </p:spPr>
      </p:pic>
      <p:sp>
        <p:nvSpPr>
          <p:cNvPr id="333" name="Google Shape;33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339" name="Google Shape;339;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a:t>
            </a:r>
            <a:endParaRPr b="1" i="1"/>
          </a:p>
          <a:p>
            <a:pPr indent="-342900" lvl="0" marL="457200" rtl="0" algn="l">
              <a:spcBef>
                <a:spcPts val="1200"/>
              </a:spcBef>
              <a:spcAft>
                <a:spcPts val="0"/>
              </a:spcAft>
              <a:buSzPts val="1800"/>
              <a:buChar char="●"/>
            </a:pPr>
            <a:r>
              <a:rPr lang="en"/>
              <a:t>Read ‘Just A Glance’ from </a:t>
            </a:r>
            <a:r>
              <a:rPr i="1" lang="en"/>
              <a:t>Notes From the Field</a:t>
            </a:r>
            <a:r>
              <a:rPr lang="en"/>
              <a:t> </a:t>
            </a:r>
            <a:endParaRPr/>
          </a:p>
          <a:p>
            <a:pPr indent="0" lvl="0" marL="0" rtl="0" algn="l">
              <a:spcBef>
                <a:spcPts val="1200"/>
              </a:spcBef>
              <a:spcAft>
                <a:spcPts val="0"/>
              </a:spcAft>
              <a:buNone/>
            </a:pPr>
            <a:r>
              <a:rPr b="1" lang="en"/>
              <a:t>Write:</a:t>
            </a:r>
            <a:endParaRPr b="1"/>
          </a:p>
          <a:p>
            <a:pPr indent="-342900" lvl="0" marL="457200" rtl="0" algn="l">
              <a:spcBef>
                <a:spcPts val="1200"/>
              </a:spcBef>
              <a:spcAft>
                <a:spcPts val="0"/>
              </a:spcAft>
              <a:buSzPts val="1800"/>
              <a:buChar char="●"/>
            </a:pPr>
            <a:r>
              <a:rPr b="1" lang="en"/>
              <a:t>Journal #1: </a:t>
            </a:r>
            <a:r>
              <a:rPr lang="en"/>
              <a:t>What do you already know that will help you in this unit?  Read the clarifying prompts beneath the journal to get you started writing.</a:t>
            </a:r>
            <a:endParaRPr/>
          </a:p>
        </p:txBody>
      </p:sp>
      <p:sp>
        <p:nvSpPr>
          <p:cNvPr id="340" name="Google Shape;340;p3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41" name="Google Shape;34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0"/>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2</a:t>
            </a:r>
            <a:endParaRPr sz="5600"/>
          </a:p>
        </p:txBody>
      </p:sp>
      <p:sp>
        <p:nvSpPr>
          <p:cNvPr id="347" name="Google Shape;34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4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3" name="Google Shape;353;p41"/>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4" name="Google Shape;354;p41"/>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5" name="Google Shape;355;p41"/>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356" name="Google Shape;356;p41"/>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357" name="Google Shape;357;p41"/>
          <p:cNvSpPr txBox="1"/>
          <p:nvPr>
            <p:ph idx="1" type="body"/>
          </p:nvPr>
        </p:nvSpPr>
        <p:spPr>
          <a:xfrm>
            <a:off x="3751025" y="1504200"/>
            <a:ext cx="47166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be able to analyze a monologue from </a:t>
            </a:r>
            <a:r>
              <a:rPr i="1" lang="en" sz="2200">
                <a:solidFill>
                  <a:schemeClr val="accent1"/>
                </a:solidFill>
              </a:rPr>
              <a:t>Notes From the Field</a:t>
            </a:r>
            <a:r>
              <a:rPr lang="en" sz="2200">
                <a:solidFill>
                  <a:schemeClr val="accent1"/>
                </a:solidFill>
              </a:rPr>
              <a:t> for diction through discussion and annotation.</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358" name="Google Shape;358;p4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2"/>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4" name="Google Shape;364;p42"/>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365" name="Google Shape;365;p42"/>
          <p:cNvGrpSpPr/>
          <p:nvPr/>
        </p:nvGrpSpPr>
        <p:grpSpPr>
          <a:xfrm>
            <a:off x="628650" y="1369625"/>
            <a:ext cx="8078084" cy="2977906"/>
            <a:chOff x="0" y="531"/>
            <a:chExt cx="10515600" cy="2677010"/>
          </a:xfrm>
        </p:grpSpPr>
        <p:sp>
          <p:nvSpPr>
            <p:cNvPr id="366" name="Google Shape;366;p42"/>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7" name="Google Shape;367;p42"/>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8" name="Google Shape;368;p42"/>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9" name="Google Shape;369;p42"/>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Diction  </a:t>
              </a:r>
              <a:endParaRPr sz="1100">
                <a:solidFill>
                  <a:schemeClr val="lt1"/>
                </a:solidFill>
                <a:latin typeface="Proxima Nova"/>
                <a:ea typeface="Proxima Nova"/>
                <a:cs typeface="Proxima Nova"/>
                <a:sym typeface="Proxima Nova"/>
              </a:endParaRPr>
            </a:p>
          </p:txBody>
        </p:sp>
        <p:sp>
          <p:nvSpPr>
            <p:cNvPr id="370" name="Google Shape;370;p42"/>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1" name="Google Shape;371;p42"/>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2" name="Google Shape;372;p42"/>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3" name="Google Shape;373;p42"/>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‘Late 1773: poem’ by Eve Ewing from </a:t>
              </a:r>
              <a:r>
                <a:rPr i="1" lang="en" sz="1200">
                  <a:solidFill>
                    <a:schemeClr val="lt1"/>
                  </a:solidFill>
                  <a:latin typeface="Proxima Nova"/>
                  <a:ea typeface="Proxima Nova"/>
                  <a:cs typeface="Proxima Nova"/>
                  <a:sym typeface="Proxima Nova"/>
                </a:rPr>
                <a:t>The 1619 Project</a:t>
              </a:r>
              <a:endParaRPr i="1" sz="1100">
                <a:solidFill>
                  <a:schemeClr val="lt1"/>
                </a:solidFill>
                <a:latin typeface="Proxima Nova"/>
                <a:ea typeface="Proxima Nova"/>
                <a:cs typeface="Proxima Nova"/>
                <a:sym typeface="Proxima Nova"/>
              </a:endParaRPr>
            </a:p>
          </p:txBody>
        </p:sp>
        <p:sp>
          <p:nvSpPr>
            <p:cNvPr id="374" name="Google Shape;374;p42"/>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5" name="Google Shape;375;p42"/>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6" name="Google Shape;376;p42"/>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7" name="Google Shape;377;p42"/>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‘Just A Glance’ by Anna </a:t>
              </a:r>
              <a:r>
                <a:rPr lang="en" sz="1200">
                  <a:solidFill>
                    <a:schemeClr val="lt1"/>
                  </a:solidFill>
                  <a:latin typeface="Proxima Nova"/>
                  <a:ea typeface="Proxima Nova"/>
                  <a:cs typeface="Proxima Nova"/>
                  <a:sym typeface="Proxima Nova"/>
                </a:rPr>
                <a:t>Deavere</a:t>
              </a:r>
              <a:r>
                <a:rPr lang="en" sz="1200">
                  <a:solidFill>
                    <a:schemeClr val="lt1"/>
                  </a:solidFill>
                  <a:latin typeface="Proxima Nova"/>
                  <a:ea typeface="Proxima Nova"/>
                  <a:cs typeface="Proxima Nova"/>
                  <a:sym typeface="Proxima Nova"/>
                </a:rPr>
                <a:t> Smith from </a:t>
              </a:r>
              <a:r>
                <a:rPr i="1" lang="en" sz="1200">
                  <a:solidFill>
                    <a:schemeClr val="lt1"/>
                  </a:solidFill>
                  <a:latin typeface="Proxima Nova"/>
                  <a:ea typeface="Proxima Nova"/>
                  <a:cs typeface="Proxima Nova"/>
                  <a:sym typeface="Proxima Nova"/>
                </a:rPr>
                <a:t>Notes From the Field</a:t>
              </a:r>
              <a:endParaRPr i="1" sz="1100">
                <a:solidFill>
                  <a:schemeClr val="lt1"/>
                </a:solidFill>
                <a:latin typeface="Proxima Nova"/>
                <a:ea typeface="Proxima Nova"/>
                <a:cs typeface="Proxima Nova"/>
                <a:sym typeface="Proxima Nova"/>
              </a:endParaRPr>
            </a:p>
          </p:txBody>
        </p:sp>
        <p:sp>
          <p:nvSpPr>
            <p:cNvPr id="378" name="Google Shape;378;p42"/>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9" name="Google Shape;379;p42"/>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0" name="Google Shape;380;p42"/>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 name="Google Shape;381;p42"/>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Debrief</a:t>
              </a:r>
              <a:r>
                <a:rPr lang="en" sz="1200">
                  <a:solidFill>
                    <a:schemeClr val="lt1"/>
                  </a:solidFill>
                  <a:latin typeface="Proxima Nova"/>
                  <a:ea typeface="Proxima Nova"/>
                  <a:cs typeface="Proxima Nova"/>
                  <a:sym typeface="Proxima Nova"/>
                </a:rPr>
                <a:t> of Close Reading</a:t>
              </a:r>
              <a:endParaRPr sz="1200">
                <a:solidFill>
                  <a:schemeClr val="lt1"/>
                </a:solidFill>
                <a:latin typeface="Proxima Nova"/>
                <a:ea typeface="Proxima Nova"/>
                <a:cs typeface="Proxima Nova"/>
                <a:sym typeface="Proxima Nova"/>
              </a:endParaRPr>
            </a:p>
          </p:txBody>
        </p:sp>
        <p:sp>
          <p:nvSpPr>
            <p:cNvPr id="382" name="Google Shape;382;p42"/>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3" name="Google Shape;383;p42"/>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4" name="Google Shape;384;p42"/>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5" name="Google Shape;385;p42"/>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Smith’s Use of Diction in ‘Just A Glance’</a:t>
              </a:r>
              <a:endParaRPr sz="1100">
                <a:solidFill>
                  <a:schemeClr val="lt1"/>
                </a:solidFill>
                <a:latin typeface="Proxima Nova"/>
                <a:ea typeface="Proxima Nova"/>
                <a:cs typeface="Proxima Nova"/>
                <a:sym typeface="Proxima Nova"/>
              </a:endParaRPr>
            </a:p>
          </p:txBody>
        </p:sp>
      </p:grpSp>
      <p:sp>
        <p:nvSpPr>
          <p:cNvPr id="386" name="Google Shape;386;p42"/>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387" name="Google Shape;387;p42"/>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a:t>
            </a:r>
            <a:endParaRPr sz="5600"/>
          </a:p>
        </p:txBody>
      </p:sp>
      <p:sp>
        <p:nvSpPr>
          <p:cNvPr id="102" name="Google Shape;102;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1" name="Shape 391"/>
        <p:cNvGrpSpPr/>
        <p:nvPr/>
      </p:nvGrpSpPr>
      <p:grpSpPr>
        <a:xfrm>
          <a:off x="0" y="0"/>
          <a:ext cx="0" cy="0"/>
          <a:chOff x="0" y="0"/>
          <a:chExt cx="0" cy="0"/>
        </a:xfrm>
      </p:grpSpPr>
      <p:sp>
        <p:nvSpPr>
          <p:cNvPr id="392" name="Google Shape;392;p4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393" name="Google Shape;393;p43"/>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394" name="Google Shape;394;p43"/>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395" name="Google Shape;395;p43"/>
          <p:cNvSpPr txBox="1"/>
          <p:nvPr/>
        </p:nvSpPr>
        <p:spPr>
          <a:xfrm>
            <a:off x="5589900" y="2345225"/>
            <a:ext cx="11208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Diction</a:t>
            </a:r>
            <a:endParaRPr sz="2000">
              <a:latin typeface="Proxima Nova"/>
              <a:ea typeface="Proxima Nova"/>
              <a:cs typeface="Proxima Nova"/>
              <a:sym typeface="Proxima Nova"/>
            </a:endParaRPr>
          </a:p>
        </p:txBody>
      </p:sp>
      <p:sp>
        <p:nvSpPr>
          <p:cNvPr id="396" name="Google Shape;396;p43"/>
          <p:cNvSpPr txBox="1"/>
          <p:nvPr/>
        </p:nvSpPr>
        <p:spPr>
          <a:xfrm>
            <a:off x="3679852" y="733350"/>
            <a:ext cx="221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patterns of word choice which rely on a word’s connotation in order to reveal something about the text or character </a:t>
            </a:r>
            <a:endParaRPr>
              <a:latin typeface="Proxima Nova"/>
              <a:ea typeface="Proxima Nova"/>
              <a:cs typeface="Proxima Nova"/>
              <a:sym typeface="Proxima Nova"/>
            </a:endParaRPr>
          </a:p>
        </p:txBody>
      </p:sp>
      <p:sp>
        <p:nvSpPr>
          <p:cNvPr id="397" name="Google Shape;397;p43"/>
          <p:cNvSpPr txBox="1"/>
          <p:nvPr/>
        </p:nvSpPr>
        <p:spPr>
          <a:xfrm>
            <a:off x="3393175" y="2915175"/>
            <a:ext cx="28836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 with </a:t>
            </a:r>
            <a:r>
              <a:rPr b="1" lang="en">
                <a:latin typeface="Proxima Nova"/>
                <a:ea typeface="Proxima Nova"/>
                <a:cs typeface="Proxima Nova"/>
                <a:sym typeface="Proxima Nova"/>
              </a:rPr>
              <a:t>clear </a:t>
            </a:r>
            <a:r>
              <a:rPr lang="en">
                <a:latin typeface="Proxima Nova"/>
                <a:ea typeface="Proxima Nova"/>
                <a:cs typeface="Proxima Nova"/>
                <a:sym typeface="Proxima Nova"/>
              </a:rPr>
              <a:t>diction which creates a </a:t>
            </a:r>
            <a:r>
              <a:rPr b="1" lang="en">
                <a:latin typeface="Proxima Nova"/>
                <a:ea typeface="Proxima Nova"/>
                <a:cs typeface="Proxima Nova"/>
                <a:sym typeface="Proxima Nova"/>
              </a:rPr>
              <a:t>direct </a:t>
            </a:r>
            <a:r>
              <a:rPr lang="en">
                <a:latin typeface="Proxima Nova"/>
                <a:ea typeface="Proxima Nova"/>
                <a:cs typeface="Proxima Nova"/>
                <a:sym typeface="Proxima Nova"/>
              </a:rPr>
              <a:t>tone: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t>
            </a:r>
            <a:r>
              <a:rPr lang="en">
                <a:latin typeface="Proxima Nova"/>
                <a:ea typeface="Proxima Nova"/>
                <a:cs typeface="Proxima Nova"/>
                <a:sym typeface="Proxima Nova"/>
              </a:rPr>
              <a:t>Our founding ideals of liberty and equality were false when they were written. Black Americans fought to make them true. Without this struggle, America would have no democracy at all.”</a:t>
            </a:r>
            <a:endParaRPr>
              <a:latin typeface="Proxima Nova"/>
              <a:ea typeface="Proxima Nova"/>
              <a:cs typeface="Proxima Nova"/>
              <a:sym typeface="Proxima Nova"/>
            </a:endParaRPr>
          </a:p>
        </p:txBody>
      </p:sp>
      <p:sp>
        <p:nvSpPr>
          <p:cNvPr id="398" name="Google Shape;398;p43"/>
          <p:cNvSpPr txBox="1"/>
          <p:nvPr/>
        </p:nvSpPr>
        <p:spPr>
          <a:xfrm>
            <a:off x="6276527" y="2991375"/>
            <a:ext cx="221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Related to tone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Related to other literary devices</a:t>
            </a:r>
            <a:endParaRPr>
              <a:latin typeface="Proxima Nova"/>
              <a:ea typeface="Proxima Nova"/>
              <a:cs typeface="Proxima Nova"/>
              <a:sym typeface="Proxima Nova"/>
            </a:endParaRPr>
          </a:p>
        </p:txBody>
      </p:sp>
      <p:pic>
        <p:nvPicPr>
          <p:cNvPr id="399" name="Google Shape;399;p43"/>
          <p:cNvPicPr preferRelativeResize="0"/>
          <p:nvPr/>
        </p:nvPicPr>
        <p:blipFill rotWithShape="1">
          <a:blip r:embed="rId3">
            <a:alphaModFix/>
          </a:blip>
          <a:srcRect b="0" l="0" r="51658" t="0"/>
          <a:stretch/>
        </p:blipFill>
        <p:spPr>
          <a:xfrm>
            <a:off x="6710700" y="253475"/>
            <a:ext cx="2445249" cy="2437250"/>
          </a:xfrm>
          <a:prstGeom prst="rect">
            <a:avLst/>
          </a:prstGeom>
          <a:noFill/>
          <a:ln>
            <a:noFill/>
          </a:ln>
        </p:spPr>
      </p:pic>
      <p:sp>
        <p:nvSpPr>
          <p:cNvPr id="400" name="Google Shape;40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1" name="Google Shape;401;p43"/>
          <p:cNvSpPr txBox="1"/>
          <p:nvPr/>
        </p:nvSpPr>
        <p:spPr>
          <a:xfrm>
            <a:off x="291525" y="1627425"/>
            <a:ext cx="3000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dk1"/>
                </a:solidFill>
                <a:latin typeface="Proxima Nova"/>
                <a:ea typeface="Proxima Nova"/>
                <a:cs typeface="Proxima Nova"/>
                <a:sym typeface="Proxima Nova"/>
              </a:rPr>
              <a:t>Word of the Day</a:t>
            </a:r>
            <a:endParaRPr b="1" sz="4000">
              <a:solidFill>
                <a:schemeClr val="dk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idx="1" type="body"/>
          </p:nvPr>
        </p:nvSpPr>
        <p:spPr>
          <a:xfrm>
            <a:off x="4798975" y="1120250"/>
            <a:ext cx="4125600" cy="976200"/>
          </a:xfrm>
          <a:prstGeom prst="rect">
            <a:avLst/>
          </a:prstGeom>
          <a:solidFill>
            <a:schemeClr val="accent6"/>
          </a:solidFill>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935"/>
              <a:buNone/>
            </a:pPr>
            <a:r>
              <a:rPr lang="en" sz="1829">
                <a:solidFill>
                  <a:schemeClr val="dk1"/>
                </a:solidFill>
              </a:rPr>
              <a:t>What do you think of this poem by Eve Ewing?  Is it a restorative narrative?  What does it restore or vindicate?</a:t>
            </a:r>
            <a:endParaRPr sz="1829">
              <a:solidFill>
                <a:schemeClr val="dk1"/>
              </a:solidFill>
            </a:endParaRPr>
          </a:p>
        </p:txBody>
      </p:sp>
      <p:pic>
        <p:nvPicPr>
          <p:cNvPr id="407" name="Google Shape;407;p44"/>
          <p:cNvPicPr preferRelativeResize="0"/>
          <p:nvPr/>
        </p:nvPicPr>
        <p:blipFill>
          <a:blip r:embed="rId3">
            <a:alphaModFix/>
          </a:blip>
          <a:stretch>
            <a:fillRect/>
          </a:stretch>
        </p:blipFill>
        <p:spPr>
          <a:xfrm>
            <a:off x="0" y="9"/>
            <a:ext cx="9143999" cy="976331"/>
          </a:xfrm>
          <a:prstGeom prst="rect">
            <a:avLst/>
          </a:prstGeom>
          <a:noFill/>
          <a:ln>
            <a:noFill/>
          </a:ln>
        </p:spPr>
      </p:pic>
      <p:pic>
        <p:nvPicPr>
          <p:cNvPr id="408" name="Google Shape;408;p44"/>
          <p:cNvPicPr preferRelativeResize="0"/>
          <p:nvPr/>
        </p:nvPicPr>
        <p:blipFill>
          <a:blip r:embed="rId4">
            <a:alphaModFix/>
          </a:blip>
          <a:stretch>
            <a:fillRect/>
          </a:stretch>
        </p:blipFill>
        <p:spPr>
          <a:xfrm>
            <a:off x="0" y="1566175"/>
            <a:ext cx="4564438" cy="3272526"/>
          </a:xfrm>
          <a:prstGeom prst="rect">
            <a:avLst/>
          </a:prstGeom>
          <a:noFill/>
          <a:ln>
            <a:noFill/>
          </a:ln>
        </p:spPr>
      </p:pic>
      <p:pic>
        <p:nvPicPr>
          <p:cNvPr id="409" name="Google Shape;409;p44"/>
          <p:cNvPicPr preferRelativeResize="0"/>
          <p:nvPr/>
        </p:nvPicPr>
        <p:blipFill>
          <a:blip r:embed="rId5">
            <a:alphaModFix/>
          </a:blip>
          <a:stretch>
            <a:fillRect/>
          </a:stretch>
        </p:blipFill>
        <p:spPr>
          <a:xfrm>
            <a:off x="4579550" y="2254300"/>
            <a:ext cx="4564451" cy="2584404"/>
          </a:xfrm>
          <a:prstGeom prst="rect">
            <a:avLst/>
          </a:prstGeom>
          <a:noFill/>
          <a:ln>
            <a:noFill/>
          </a:ln>
        </p:spPr>
      </p:pic>
      <p:sp>
        <p:nvSpPr>
          <p:cNvPr id="410" name="Google Shape;410;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Diction: </a:t>
            </a:r>
            <a:r>
              <a:rPr b="1" lang="en"/>
              <a:t>patterns </a:t>
            </a:r>
            <a:r>
              <a:rPr lang="en"/>
              <a:t>of </a:t>
            </a:r>
            <a:r>
              <a:rPr b="1" lang="en"/>
              <a:t>word choice </a:t>
            </a:r>
            <a:r>
              <a:rPr lang="en"/>
              <a:t>which reveal </a:t>
            </a:r>
            <a:r>
              <a:rPr b="1" lang="en"/>
              <a:t>tone,</a:t>
            </a:r>
            <a:r>
              <a:rPr lang="en"/>
              <a:t> but also character, values,</a:t>
            </a:r>
            <a:r>
              <a:rPr lang="en"/>
              <a:t> purpose, style, social status/class</a:t>
            </a:r>
            <a:endParaRPr/>
          </a:p>
        </p:txBody>
      </p:sp>
      <p:sp>
        <p:nvSpPr>
          <p:cNvPr id="416" name="Google Shape;416;p45"/>
          <p:cNvSpPr txBox="1"/>
          <p:nvPr>
            <p:ph idx="1" type="body"/>
          </p:nvPr>
        </p:nvSpPr>
        <p:spPr>
          <a:xfrm>
            <a:off x="311700" y="1458600"/>
            <a:ext cx="4540200" cy="3110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a:t>Word Choice:</a:t>
            </a:r>
            <a:r>
              <a:rPr lang="en"/>
              <a:t> why an author chooses one word over another.  Considerations:</a:t>
            </a:r>
            <a:endParaRPr/>
          </a:p>
          <a:p>
            <a:pPr indent="-342900" lvl="0" marL="457200" rtl="0" algn="l">
              <a:spcBef>
                <a:spcPts val="1200"/>
              </a:spcBef>
              <a:spcAft>
                <a:spcPts val="0"/>
              </a:spcAft>
              <a:buSzPts val="1800"/>
              <a:buChar char="-"/>
            </a:pPr>
            <a:r>
              <a:rPr lang="en"/>
              <a:t>Dialect </a:t>
            </a:r>
            <a:endParaRPr/>
          </a:p>
          <a:p>
            <a:pPr indent="-342900" lvl="0" marL="457200" rtl="0" algn="l">
              <a:spcBef>
                <a:spcPts val="0"/>
              </a:spcBef>
              <a:spcAft>
                <a:spcPts val="0"/>
              </a:spcAft>
              <a:buSzPts val="1800"/>
              <a:buChar char="-"/>
            </a:pPr>
            <a:r>
              <a:rPr lang="en"/>
              <a:t>Characterization</a:t>
            </a:r>
            <a:endParaRPr/>
          </a:p>
          <a:p>
            <a:pPr indent="0" lvl="0" marL="0" rtl="0" algn="l">
              <a:spcBef>
                <a:spcPts val="1200"/>
              </a:spcBef>
              <a:spcAft>
                <a:spcPts val="0"/>
              </a:spcAft>
              <a:buNone/>
            </a:pPr>
            <a:r>
              <a:rPr b="1" lang="en"/>
              <a:t>Connotation</a:t>
            </a:r>
            <a:r>
              <a:rPr lang="en"/>
              <a:t>: the emotional or social associations with a word; the feelings a word evokes</a:t>
            </a:r>
            <a:endParaRPr/>
          </a:p>
          <a:p>
            <a:pPr indent="0" lvl="0" marL="0" rtl="0" algn="l">
              <a:spcBef>
                <a:spcPts val="1200"/>
              </a:spcBef>
              <a:spcAft>
                <a:spcPts val="1200"/>
              </a:spcAft>
              <a:buNone/>
            </a:pPr>
            <a:r>
              <a:rPr b="1" lang="en"/>
              <a:t>Denotation</a:t>
            </a:r>
            <a:r>
              <a:rPr lang="en"/>
              <a:t>: the technical or dictionary definitions of a word</a:t>
            </a:r>
            <a:endParaRPr/>
          </a:p>
        </p:txBody>
      </p:sp>
      <p:sp>
        <p:nvSpPr>
          <p:cNvPr id="417" name="Google Shape;417;p4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418" name="Google Shape;418;p45"/>
          <p:cNvPicPr preferRelativeResize="0"/>
          <p:nvPr/>
        </p:nvPicPr>
        <p:blipFill>
          <a:blip r:embed="rId3">
            <a:alphaModFix/>
          </a:blip>
          <a:stretch>
            <a:fillRect/>
          </a:stretch>
        </p:blipFill>
        <p:spPr>
          <a:xfrm>
            <a:off x="5535450" y="1348975"/>
            <a:ext cx="2860100" cy="1896350"/>
          </a:xfrm>
          <a:prstGeom prst="rect">
            <a:avLst/>
          </a:prstGeom>
          <a:noFill/>
          <a:ln>
            <a:noFill/>
          </a:ln>
        </p:spPr>
      </p:pic>
      <p:sp>
        <p:nvSpPr>
          <p:cNvPr id="419" name="Google Shape;4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Analyzing Diction&#10;Lesson I of IV on “How to Analyze a Text”&#10;Diction: the words the writer chooses, to convey a particular meaning. &#10;Diction: Word choice, Denotation, Connotation, Shift, Tone" id="420" name="Google Shape;420;p45" title="Analyzing Diction Part I of IV on How to Analyze a Text">
            <a:hlinkClick r:id="rId4"/>
          </p:cNvPr>
          <p:cNvPicPr preferRelativeResize="0"/>
          <p:nvPr/>
        </p:nvPicPr>
        <p:blipFill>
          <a:blip r:embed="rId5">
            <a:alphaModFix/>
          </a:blip>
          <a:stretch>
            <a:fillRect/>
          </a:stretch>
        </p:blipFill>
        <p:spPr>
          <a:xfrm>
            <a:off x="5533900" y="3337625"/>
            <a:ext cx="2863201" cy="1610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6"/>
          <p:cNvSpPr txBox="1"/>
          <p:nvPr>
            <p:ph type="title"/>
          </p:nvPr>
        </p:nvSpPr>
        <p:spPr>
          <a:xfrm>
            <a:off x="311700" y="445025"/>
            <a:ext cx="3311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Place these words based on their </a:t>
            </a:r>
            <a:r>
              <a:rPr b="1" lang="en"/>
              <a:t>connotation</a:t>
            </a:r>
            <a:endParaRPr b="1"/>
          </a:p>
        </p:txBody>
      </p:sp>
      <p:sp>
        <p:nvSpPr>
          <p:cNvPr id="426" name="Google Shape;426;p46"/>
          <p:cNvSpPr txBox="1"/>
          <p:nvPr>
            <p:ph idx="1" type="body"/>
          </p:nvPr>
        </p:nvSpPr>
        <p:spPr>
          <a:xfrm>
            <a:off x="311700" y="1685875"/>
            <a:ext cx="2267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a:t>
            </a:r>
            <a:r>
              <a:rPr lang="en"/>
              <a:t>kinny </a:t>
            </a:r>
            <a:endParaRPr/>
          </a:p>
          <a:p>
            <a:pPr indent="-342900" lvl="0" marL="457200" rtl="0" algn="l">
              <a:spcBef>
                <a:spcPts val="0"/>
              </a:spcBef>
              <a:spcAft>
                <a:spcPts val="0"/>
              </a:spcAft>
              <a:buSzPts val="1800"/>
              <a:buChar char="●"/>
            </a:pPr>
            <a:r>
              <a:rPr lang="en"/>
              <a:t>Bony</a:t>
            </a:r>
            <a:endParaRPr/>
          </a:p>
          <a:p>
            <a:pPr indent="-342900" lvl="0" marL="457200" rtl="0" algn="l">
              <a:spcBef>
                <a:spcPts val="0"/>
              </a:spcBef>
              <a:spcAft>
                <a:spcPts val="0"/>
              </a:spcAft>
              <a:buSzPts val="1800"/>
              <a:buChar char="●"/>
            </a:pPr>
            <a:r>
              <a:rPr lang="en"/>
              <a:t>Angular</a:t>
            </a:r>
            <a:endParaRPr/>
          </a:p>
          <a:p>
            <a:pPr indent="-342900" lvl="0" marL="457200" rtl="0" algn="l">
              <a:spcBef>
                <a:spcPts val="0"/>
              </a:spcBef>
              <a:spcAft>
                <a:spcPts val="0"/>
              </a:spcAft>
              <a:buSzPts val="1800"/>
              <a:buChar char="●"/>
            </a:pPr>
            <a:r>
              <a:rPr lang="en"/>
              <a:t>Emaciated</a:t>
            </a:r>
            <a:endParaRPr/>
          </a:p>
          <a:p>
            <a:pPr indent="-342900" lvl="0" marL="457200" rtl="0" algn="l">
              <a:spcBef>
                <a:spcPts val="0"/>
              </a:spcBef>
              <a:spcAft>
                <a:spcPts val="0"/>
              </a:spcAft>
              <a:buSzPts val="1800"/>
              <a:buChar char="●"/>
            </a:pPr>
            <a:r>
              <a:rPr lang="en"/>
              <a:t>Gaunt</a:t>
            </a:r>
            <a:endParaRPr/>
          </a:p>
          <a:p>
            <a:pPr indent="-342900" lvl="0" marL="457200" rtl="0" algn="l">
              <a:spcBef>
                <a:spcPts val="0"/>
              </a:spcBef>
              <a:spcAft>
                <a:spcPts val="0"/>
              </a:spcAft>
              <a:buSzPts val="1800"/>
              <a:buChar char="●"/>
            </a:pPr>
            <a:r>
              <a:rPr lang="en"/>
              <a:t>Malnourished</a:t>
            </a:r>
            <a:endParaRPr/>
          </a:p>
          <a:p>
            <a:pPr indent="-342900" lvl="0" marL="457200" rtl="0" algn="l">
              <a:spcBef>
                <a:spcPts val="0"/>
              </a:spcBef>
              <a:spcAft>
                <a:spcPts val="0"/>
              </a:spcAft>
              <a:buSzPts val="1800"/>
              <a:buChar char="●"/>
            </a:pPr>
            <a:r>
              <a:rPr lang="en"/>
              <a:t>Scrawny</a:t>
            </a:r>
            <a:endParaRPr/>
          </a:p>
          <a:p>
            <a:pPr indent="-342900" lvl="0" marL="457200" rtl="0" algn="l">
              <a:spcBef>
                <a:spcPts val="0"/>
              </a:spcBef>
              <a:spcAft>
                <a:spcPts val="0"/>
              </a:spcAft>
              <a:buSzPts val="1800"/>
              <a:buChar char="●"/>
            </a:pPr>
            <a:r>
              <a:rPr lang="en"/>
              <a:t>Slender</a:t>
            </a:r>
            <a:endParaRPr/>
          </a:p>
          <a:p>
            <a:pPr indent="-342900" lvl="0" marL="457200" rtl="0" algn="l">
              <a:spcBef>
                <a:spcPts val="0"/>
              </a:spcBef>
              <a:spcAft>
                <a:spcPts val="0"/>
              </a:spcAft>
              <a:buSzPts val="1800"/>
              <a:buChar char="●"/>
            </a:pPr>
            <a:r>
              <a:rPr lang="en"/>
              <a:t>Thin</a:t>
            </a:r>
            <a:endParaRPr/>
          </a:p>
          <a:p>
            <a:pPr indent="-342900" lvl="0" marL="457200" rtl="0" algn="l">
              <a:spcBef>
                <a:spcPts val="0"/>
              </a:spcBef>
              <a:spcAft>
                <a:spcPts val="0"/>
              </a:spcAft>
              <a:buSzPts val="1800"/>
              <a:buChar char="●"/>
            </a:pPr>
            <a:r>
              <a:rPr lang="en"/>
              <a:t>Anorexic </a:t>
            </a:r>
            <a:endParaRPr/>
          </a:p>
        </p:txBody>
      </p:sp>
      <p:sp>
        <p:nvSpPr>
          <p:cNvPr id="427" name="Google Shape;427;p4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428" name="Google Shape;428;p46"/>
          <p:cNvCxnSpPr/>
          <p:nvPr/>
        </p:nvCxnSpPr>
        <p:spPr>
          <a:xfrm>
            <a:off x="6244425" y="736975"/>
            <a:ext cx="30600" cy="4007400"/>
          </a:xfrm>
          <a:prstGeom prst="straightConnector1">
            <a:avLst/>
          </a:prstGeom>
          <a:noFill/>
          <a:ln cap="flat" cmpd="sng" w="28575">
            <a:solidFill>
              <a:schemeClr val="dk1"/>
            </a:solidFill>
            <a:prstDash val="solid"/>
            <a:round/>
            <a:headEnd len="med" w="med" type="none"/>
            <a:tailEnd len="med" w="med" type="none"/>
          </a:ln>
        </p:spPr>
      </p:cxnSp>
      <p:cxnSp>
        <p:nvCxnSpPr>
          <p:cNvPr id="429" name="Google Shape;429;p46"/>
          <p:cNvCxnSpPr/>
          <p:nvPr/>
        </p:nvCxnSpPr>
        <p:spPr>
          <a:xfrm>
            <a:off x="3988000" y="2640850"/>
            <a:ext cx="4345200" cy="0"/>
          </a:xfrm>
          <a:prstGeom prst="straightConnector1">
            <a:avLst/>
          </a:prstGeom>
          <a:noFill/>
          <a:ln cap="flat" cmpd="sng" w="28575">
            <a:solidFill>
              <a:schemeClr val="dk1"/>
            </a:solidFill>
            <a:prstDash val="solid"/>
            <a:round/>
            <a:headEnd len="med" w="med" type="none"/>
            <a:tailEnd len="med" w="med" type="none"/>
          </a:ln>
        </p:spPr>
      </p:cxnSp>
      <p:sp>
        <p:nvSpPr>
          <p:cNvPr id="430" name="Google Shape;430;p46"/>
          <p:cNvSpPr txBox="1"/>
          <p:nvPr/>
        </p:nvSpPr>
        <p:spPr>
          <a:xfrm>
            <a:off x="5766075" y="336775"/>
            <a:ext cx="98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positive</a:t>
            </a:r>
            <a:endParaRPr>
              <a:latin typeface="Proxima Nova"/>
              <a:ea typeface="Proxima Nova"/>
              <a:cs typeface="Proxima Nova"/>
              <a:sym typeface="Proxima Nova"/>
            </a:endParaRPr>
          </a:p>
        </p:txBody>
      </p:sp>
      <p:sp>
        <p:nvSpPr>
          <p:cNvPr id="431" name="Google Shape;431;p46"/>
          <p:cNvSpPr txBox="1"/>
          <p:nvPr/>
        </p:nvSpPr>
        <p:spPr>
          <a:xfrm>
            <a:off x="2928475" y="2440750"/>
            <a:ext cx="98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informal</a:t>
            </a:r>
            <a:endParaRPr>
              <a:latin typeface="Proxima Nova"/>
              <a:ea typeface="Proxima Nova"/>
              <a:cs typeface="Proxima Nova"/>
              <a:sym typeface="Proxima Nova"/>
            </a:endParaRPr>
          </a:p>
        </p:txBody>
      </p:sp>
      <p:sp>
        <p:nvSpPr>
          <p:cNvPr id="432" name="Google Shape;432;p46"/>
          <p:cNvSpPr txBox="1"/>
          <p:nvPr/>
        </p:nvSpPr>
        <p:spPr>
          <a:xfrm>
            <a:off x="8333200" y="2424900"/>
            <a:ext cx="81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formal</a:t>
            </a:r>
            <a:endParaRPr>
              <a:latin typeface="Proxima Nova"/>
              <a:ea typeface="Proxima Nova"/>
              <a:cs typeface="Proxima Nova"/>
              <a:sym typeface="Proxima Nova"/>
            </a:endParaRPr>
          </a:p>
        </p:txBody>
      </p:sp>
      <p:sp>
        <p:nvSpPr>
          <p:cNvPr id="433" name="Google Shape;433;p46"/>
          <p:cNvSpPr txBox="1"/>
          <p:nvPr/>
        </p:nvSpPr>
        <p:spPr>
          <a:xfrm>
            <a:off x="5830900" y="4697125"/>
            <a:ext cx="98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Proxima Nova"/>
                <a:ea typeface="Proxima Nova"/>
                <a:cs typeface="Proxima Nova"/>
                <a:sym typeface="Proxima Nova"/>
              </a:rPr>
              <a:t>negative</a:t>
            </a:r>
            <a:endParaRPr>
              <a:latin typeface="Proxima Nova"/>
              <a:ea typeface="Proxima Nova"/>
              <a:cs typeface="Proxima Nova"/>
              <a:sym typeface="Proxima Nova"/>
            </a:endParaRPr>
          </a:p>
        </p:txBody>
      </p:sp>
      <p:sp>
        <p:nvSpPr>
          <p:cNvPr id="434" name="Google Shape;43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we looking for when we look for diction?</a:t>
            </a:r>
            <a:endParaRPr/>
          </a:p>
        </p:txBody>
      </p:sp>
      <p:sp>
        <p:nvSpPr>
          <p:cNvPr id="440" name="Google Shape;440;p47"/>
          <p:cNvSpPr txBox="1"/>
          <p:nvPr>
            <p:ph idx="1" type="body"/>
          </p:nvPr>
        </p:nvSpPr>
        <p:spPr>
          <a:xfrm>
            <a:off x="311700" y="1152475"/>
            <a:ext cx="5749500" cy="3863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b="1" lang="en"/>
              <a:t>Patterns:</a:t>
            </a:r>
            <a:r>
              <a:rPr lang="en"/>
              <a:t> are there repetitions in connotation?  What about structure, like repeating a type of sentence? What about repeating a particular word?</a:t>
            </a:r>
            <a:endParaRPr/>
          </a:p>
          <a:p>
            <a:pPr indent="-342900" lvl="0" marL="457200" rtl="0" algn="l">
              <a:spcBef>
                <a:spcPts val="0"/>
              </a:spcBef>
              <a:spcAft>
                <a:spcPts val="0"/>
              </a:spcAft>
              <a:buSzPts val="1800"/>
              <a:buChar char="-"/>
            </a:pPr>
            <a:r>
              <a:rPr b="1" lang="en"/>
              <a:t>Values:</a:t>
            </a:r>
            <a:r>
              <a:rPr lang="en"/>
              <a:t> connotations and associations</a:t>
            </a:r>
            <a:endParaRPr/>
          </a:p>
          <a:p>
            <a:pPr indent="-342900" lvl="0" marL="457200" rtl="0" algn="l">
              <a:spcBef>
                <a:spcPts val="0"/>
              </a:spcBef>
              <a:spcAft>
                <a:spcPts val="0"/>
              </a:spcAft>
              <a:buSzPts val="1800"/>
              <a:buChar char="-"/>
            </a:pPr>
            <a:r>
              <a:rPr lang="en"/>
              <a:t>Analyze </a:t>
            </a:r>
            <a:r>
              <a:rPr b="1" lang="en"/>
              <a:t>specific words</a:t>
            </a:r>
            <a:r>
              <a:rPr lang="en"/>
              <a:t> or phrases, not the complete sentence</a:t>
            </a:r>
            <a:endParaRPr/>
          </a:p>
          <a:p>
            <a:pPr indent="-342900" lvl="0" marL="457200" rtl="0" algn="l">
              <a:spcBef>
                <a:spcPts val="0"/>
              </a:spcBef>
              <a:spcAft>
                <a:spcPts val="0"/>
              </a:spcAft>
              <a:buSzPts val="1800"/>
              <a:buChar char="-"/>
            </a:pPr>
            <a:r>
              <a:rPr b="1" lang="en"/>
              <a:t>Shifts </a:t>
            </a:r>
            <a:r>
              <a:rPr lang="en"/>
              <a:t>in diction, which can reveal emotion, traits, values, and conflicts</a:t>
            </a:r>
            <a:endParaRPr/>
          </a:p>
          <a:p>
            <a:pPr indent="-342900" lvl="0" marL="457200" rtl="0" algn="l">
              <a:spcBef>
                <a:spcPts val="0"/>
              </a:spcBef>
              <a:spcAft>
                <a:spcPts val="0"/>
              </a:spcAft>
              <a:buSzPts val="1800"/>
              <a:buChar char="-"/>
            </a:pPr>
            <a:r>
              <a:rPr lang="en"/>
              <a:t>Attitude or </a:t>
            </a:r>
            <a:r>
              <a:rPr b="1" lang="en"/>
              <a:t>tone</a:t>
            </a:r>
            <a:endParaRPr b="1"/>
          </a:p>
          <a:p>
            <a:pPr indent="-342900" lvl="0" marL="457200" rtl="0" algn="l">
              <a:spcBef>
                <a:spcPts val="0"/>
              </a:spcBef>
              <a:spcAft>
                <a:spcPts val="0"/>
              </a:spcAft>
              <a:buSzPts val="1800"/>
              <a:buChar char="-"/>
            </a:pPr>
            <a:r>
              <a:rPr lang="en"/>
              <a:t>Diction vs. dialect</a:t>
            </a:r>
            <a:endParaRPr/>
          </a:p>
          <a:p>
            <a:pPr indent="-317500" lvl="1" marL="914400" rtl="0" algn="l">
              <a:spcBef>
                <a:spcPts val="0"/>
              </a:spcBef>
              <a:spcAft>
                <a:spcPts val="0"/>
              </a:spcAft>
              <a:buSzPts val="1400"/>
              <a:buChar char="-"/>
            </a:pPr>
            <a:r>
              <a:rPr lang="en"/>
              <a:t>Diction is about </a:t>
            </a:r>
            <a:r>
              <a:rPr b="1" lang="en"/>
              <a:t>speech patterns in word choice</a:t>
            </a:r>
            <a:r>
              <a:rPr lang="en"/>
              <a:t> and is related to </a:t>
            </a:r>
            <a:r>
              <a:rPr b="1" lang="en"/>
              <a:t>meaning</a:t>
            </a:r>
            <a:endParaRPr/>
          </a:p>
          <a:p>
            <a:pPr indent="-317500" lvl="1" marL="914400" rtl="0" algn="l">
              <a:spcBef>
                <a:spcPts val="0"/>
              </a:spcBef>
              <a:spcAft>
                <a:spcPts val="0"/>
              </a:spcAft>
              <a:buSzPts val="1400"/>
              <a:buChar char="-"/>
            </a:pPr>
            <a:r>
              <a:rPr lang="en"/>
              <a:t>Dialect is about </a:t>
            </a:r>
            <a:r>
              <a:rPr b="1" lang="en"/>
              <a:t>regional or cultural vocabulary, idioms, or pronunciation</a:t>
            </a:r>
            <a:r>
              <a:rPr lang="en"/>
              <a:t> and is related to </a:t>
            </a:r>
            <a:r>
              <a:rPr b="1" lang="en"/>
              <a:t>identity</a:t>
            </a:r>
            <a:endParaRPr b="1"/>
          </a:p>
        </p:txBody>
      </p:sp>
      <p:sp>
        <p:nvSpPr>
          <p:cNvPr id="441" name="Google Shape;441;p4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442" name="Google Shape;442;p47"/>
          <p:cNvPicPr preferRelativeResize="0"/>
          <p:nvPr/>
        </p:nvPicPr>
        <p:blipFill>
          <a:blip r:embed="rId3">
            <a:alphaModFix/>
          </a:blip>
          <a:stretch>
            <a:fillRect/>
          </a:stretch>
        </p:blipFill>
        <p:spPr>
          <a:xfrm>
            <a:off x="6213600" y="1170125"/>
            <a:ext cx="1886700" cy="1294925"/>
          </a:xfrm>
          <a:prstGeom prst="rect">
            <a:avLst/>
          </a:prstGeom>
          <a:noFill/>
          <a:ln>
            <a:noFill/>
          </a:ln>
        </p:spPr>
      </p:pic>
      <p:pic>
        <p:nvPicPr>
          <p:cNvPr id="443" name="Google Shape;443;p47"/>
          <p:cNvPicPr preferRelativeResize="0"/>
          <p:nvPr/>
        </p:nvPicPr>
        <p:blipFill>
          <a:blip r:embed="rId3">
            <a:alphaModFix/>
          </a:blip>
          <a:stretch>
            <a:fillRect/>
          </a:stretch>
        </p:blipFill>
        <p:spPr>
          <a:xfrm>
            <a:off x="7059625" y="2571750"/>
            <a:ext cx="1772675" cy="1216665"/>
          </a:xfrm>
          <a:prstGeom prst="rect">
            <a:avLst/>
          </a:prstGeom>
          <a:noFill/>
          <a:ln>
            <a:noFill/>
          </a:ln>
        </p:spPr>
      </p:pic>
      <p:pic>
        <p:nvPicPr>
          <p:cNvPr id="444" name="Google Shape;444;p47"/>
          <p:cNvPicPr preferRelativeResize="0"/>
          <p:nvPr/>
        </p:nvPicPr>
        <p:blipFill>
          <a:blip r:embed="rId3">
            <a:alphaModFix/>
          </a:blip>
          <a:stretch>
            <a:fillRect/>
          </a:stretch>
        </p:blipFill>
        <p:spPr>
          <a:xfrm>
            <a:off x="6390350" y="3798910"/>
            <a:ext cx="1772675" cy="1216665"/>
          </a:xfrm>
          <a:prstGeom prst="rect">
            <a:avLst/>
          </a:prstGeom>
          <a:noFill/>
          <a:ln>
            <a:noFill/>
          </a:ln>
        </p:spPr>
      </p:pic>
      <p:sp>
        <p:nvSpPr>
          <p:cNvPr id="445" name="Google Shape;445;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423A38"/>
                </a:solidFill>
              </a:rPr>
              <a:t>Terminology </a:t>
            </a:r>
            <a:endParaRPr b="1">
              <a:solidFill>
                <a:srgbClr val="423A38"/>
              </a:solidFill>
            </a:endParaRPr>
          </a:p>
        </p:txBody>
      </p:sp>
      <p:sp>
        <p:nvSpPr>
          <p:cNvPr id="451" name="Google Shape;451;p48"/>
          <p:cNvSpPr txBox="1"/>
          <p:nvPr>
            <p:ph idx="1" type="body"/>
          </p:nvPr>
        </p:nvSpPr>
        <p:spPr>
          <a:xfrm>
            <a:off x="311700" y="1132275"/>
            <a:ext cx="8520600" cy="3416400"/>
          </a:xfrm>
          <a:prstGeom prst="rect">
            <a:avLst/>
          </a:prstGeom>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rgbClr val="434343"/>
              </a:buClr>
              <a:buSzPts val="1300"/>
              <a:buFont typeface="Arial"/>
              <a:buChar char="●"/>
            </a:pPr>
            <a:r>
              <a:rPr b="1" lang="en" sz="1300">
                <a:solidFill>
                  <a:srgbClr val="434343"/>
                </a:solidFill>
              </a:rPr>
              <a:t>Slang</a:t>
            </a:r>
            <a:r>
              <a:rPr lang="en" sz="1300">
                <a:solidFill>
                  <a:srgbClr val="434343"/>
                </a:solidFill>
              </a:rPr>
              <a:t>: Slang is time- and region-dependent. For example, something might be groovy, rad, or dank depending on when you grew up. Someone might make you wicked nervous or hella nervous depending on whether you’re from Boston or California.</a:t>
            </a:r>
            <a:endParaRPr sz="1300">
              <a:solidFill>
                <a:srgbClr val="434343"/>
              </a:solidFill>
            </a:endParaRPr>
          </a:p>
          <a:p>
            <a:pPr indent="0" lvl="0" marL="457200" rtl="0" algn="l">
              <a:lnSpc>
                <a:spcPct val="100000"/>
              </a:lnSpc>
              <a:spcBef>
                <a:spcPts val="0"/>
              </a:spcBef>
              <a:spcAft>
                <a:spcPts val="0"/>
              </a:spcAft>
              <a:buNone/>
            </a:pPr>
            <a:r>
              <a:t/>
            </a:r>
            <a:endParaRPr sz="1300">
              <a:solidFill>
                <a:srgbClr val="434343"/>
              </a:solidFill>
            </a:endParaRPr>
          </a:p>
          <a:p>
            <a:pPr indent="-311150" lvl="0" marL="457200" rtl="0" algn="l">
              <a:lnSpc>
                <a:spcPct val="100000"/>
              </a:lnSpc>
              <a:spcBef>
                <a:spcPts val="0"/>
              </a:spcBef>
              <a:spcAft>
                <a:spcPts val="0"/>
              </a:spcAft>
              <a:buClr>
                <a:srgbClr val="434343"/>
              </a:buClr>
              <a:buSzPts val="1300"/>
              <a:buFont typeface="Arial"/>
              <a:buChar char="●"/>
            </a:pPr>
            <a:r>
              <a:rPr b="1" lang="en" sz="1300">
                <a:solidFill>
                  <a:srgbClr val="434343"/>
                </a:solidFill>
              </a:rPr>
              <a:t>Phraseology</a:t>
            </a:r>
            <a:r>
              <a:rPr lang="en" sz="1300">
                <a:solidFill>
                  <a:srgbClr val="434343"/>
                </a:solidFill>
              </a:rPr>
              <a:t>: One character might use davenport to describe a piece of living room furniture. Another might say sofa. A third might say couch. Each choice reveals another aspect of who your character is and how they view the world.</a:t>
            </a:r>
            <a:endParaRPr sz="1300">
              <a:solidFill>
                <a:srgbClr val="434343"/>
              </a:solidFill>
            </a:endParaRPr>
          </a:p>
          <a:p>
            <a:pPr indent="0" lvl="0" marL="457200" rtl="0" algn="l">
              <a:lnSpc>
                <a:spcPct val="100000"/>
              </a:lnSpc>
              <a:spcBef>
                <a:spcPts val="0"/>
              </a:spcBef>
              <a:spcAft>
                <a:spcPts val="0"/>
              </a:spcAft>
              <a:buNone/>
            </a:pPr>
            <a:r>
              <a:t/>
            </a:r>
            <a:endParaRPr sz="1300">
              <a:solidFill>
                <a:srgbClr val="434343"/>
              </a:solidFill>
            </a:endParaRPr>
          </a:p>
          <a:p>
            <a:pPr indent="-311150" lvl="0" marL="457200" rtl="0" algn="l">
              <a:lnSpc>
                <a:spcPct val="100000"/>
              </a:lnSpc>
              <a:spcBef>
                <a:spcPts val="0"/>
              </a:spcBef>
              <a:spcAft>
                <a:spcPts val="0"/>
              </a:spcAft>
              <a:buClr>
                <a:srgbClr val="434343"/>
              </a:buClr>
              <a:buSzPts val="1300"/>
              <a:buFont typeface="Arial"/>
              <a:buChar char="●"/>
            </a:pPr>
            <a:r>
              <a:rPr b="1" lang="en" sz="1300">
                <a:solidFill>
                  <a:srgbClr val="434343"/>
                </a:solidFill>
              </a:rPr>
              <a:t>Rhythm</a:t>
            </a:r>
            <a:r>
              <a:rPr lang="en" sz="1300">
                <a:solidFill>
                  <a:srgbClr val="434343"/>
                </a:solidFill>
              </a:rPr>
              <a:t>: A nervous character might speak quickly or run several sentences together while a depressed character might speak slowly and or use frequent pauses.</a:t>
            </a:r>
            <a:endParaRPr sz="1300">
              <a:solidFill>
                <a:srgbClr val="434343"/>
              </a:solidFill>
            </a:endParaRPr>
          </a:p>
          <a:p>
            <a:pPr indent="0" lvl="0" marL="457200" rtl="0" algn="l">
              <a:lnSpc>
                <a:spcPct val="100000"/>
              </a:lnSpc>
              <a:spcBef>
                <a:spcPts val="0"/>
              </a:spcBef>
              <a:spcAft>
                <a:spcPts val="0"/>
              </a:spcAft>
              <a:buNone/>
            </a:pPr>
            <a:r>
              <a:t/>
            </a:r>
            <a:endParaRPr sz="1300">
              <a:solidFill>
                <a:srgbClr val="434343"/>
              </a:solidFill>
            </a:endParaRPr>
          </a:p>
          <a:p>
            <a:pPr indent="-311150" lvl="0" marL="457200" rtl="0" algn="l">
              <a:lnSpc>
                <a:spcPct val="100000"/>
              </a:lnSpc>
              <a:spcBef>
                <a:spcPts val="0"/>
              </a:spcBef>
              <a:spcAft>
                <a:spcPts val="0"/>
              </a:spcAft>
              <a:buClr>
                <a:srgbClr val="434343"/>
              </a:buClr>
              <a:buSzPts val="1300"/>
              <a:buFont typeface="Arial"/>
              <a:buChar char="●"/>
            </a:pPr>
            <a:r>
              <a:rPr b="1" lang="en" sz="1300">
                <a:solidFill>
                  <a:srgbClr val="434343"/>
                </a:solidFill>
              </a:rPr>
              <a:t>Idioms or Personal Phrases</a:t>
            </a:r>
            <a:r>
              <a:rPr lang="en" sz="1300">
                <a:solidFill>
                  <a:srgbClr val="434343"/>
                </a:solidFill>
              </a:rPr>
              <a:t>: An idiom is a figure of speech that means something different than a literal translation of the words would lead one to believe. Many popular clichés are also idioms. Think “piece of cake,” “wear my heart on my sleeve,” and “live off the fat of the land.” While you don’t want to fill your work with clichés, see if there’s a way to create some fresh idioms for your dialogue. A great way to find fresh idioms is to pay attention to the phrases used by people around you. For example, my brother is a fan of saying, “You’re risking a scab” anytime someone engages in risky behavior or makes a smart-aleck remark.</a:t>
            </a:r>
            <a:endParaRPr sz="1300">
              <a:solidFill>
                <a:srgbClr val="434343"/>
              </a:solidFill>
            </a:endParaRPr>
          </a:p>
          <a:p>
            <a:pPr indent="0" lvl="0" marL="0" rtl="0" algn="l">
              <a:spcBef>
                <a:spcPts val="0"/>
              </a:spcBef>
              <a:spcAft>
                <a:spcPts val="1200"/>
              </a:spcAft>
              <a:buNone/>
            </a:pPr>
            <a:r>
              <a:t/>
            </a:r>
            <a:endParaRPr/>
          </a:p>
        </p:txBody>
      </p:sp>
      <p:sp>
        <p:nvSpPr>
          <p:cNvPr id="452" name="Google Shape;45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9"/>
          <p:cNvSpPr txBox="1"/>
          <p:nvPr>
            <p:ph type="title"/>
          </p:nvPr>
        </p:nvSpPr>
        <p:spPr>
          <a:xfrm>
            <a:off x="1289450" y="0"/>
            <a:ext cx="36957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“Just a Glance”</a:t>
            </a:r>
            <a:endParaRPr/>
          </a:p>
        </p:txBody>
      </p:sp>
      <p:sp>
        <p:nvSpPr>
          <p:cNvPr id="458" name="Google Shape;458;p49"/>
          <p:cNvSpPr txBox="1"/>
          <p:nvPr>
            <p:ph idx="1" type="body"/>
          </p:nvPr>
        </p:nvSpPr>
        <p:spPr>
          <a:xfrm>
            <a:off x="96050" y="725250"/>
            <a:ext cx="6082500" cy="39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275"/>
              <a:buNone/>
            </a:pPr>
            <a:r>
              <a:rPr lang="en" sz="1403">
                <a:solidFill>
                  <a:schemeClr val="dk1"/>
                </a:solidFill>
              </a:rPr>
              <a:t>“Just a Glance” is an oral history from a  person who videotaped the beating of Freddie Gray. The author of </a:t>
            </a:r>
            <a:r>
              <a:rPr i="1" lang="en" sz="1403">
                <a:solidFill>
                  <a:schemeClr val="dk1"/>
                </a:solidFill>
              </a:rPr>
              <a:t>Notes from a Field</a:t>
            </a:r>
            <a:r>
              <a:rPr lang="en" sz="1403">
                <a:solidFill>
                  <a:schemeClr val="dk1"/>
                </a:solidFill>
              </a:rPr>
              <a:t>, Anna Deavere Smith, collected this oral history wrote it down and re-presented it in the form a play.</a:t>
            </a:r>
            <a:endParaRPr sz="1403">
              <a:solidFill>
                <a:schemeClr val="dk1"/>
              </a:solidFill>
            </a:endParaRPr>
          </a:p>
          <a:p>
            <a:pPr indent="0" lvl="0" marL="0" rtl="0" algn="ctr">
              <a:spcBef>
                <a:spcPts val="1200"/>
              </a:spcBef>
              <a:spcAft>
                <a:spcPts val="0"/>
              </a:spcAft>
              <a:buNone/>
            </a:pPr>
            <a:r>
              <a:rPr lang="en" sz="1300">
                <a:solidFill>
                  <a:schemeClr val="dk1"/>
                </a:solidFill>
              </a:rPr>
              <a:t>An excerpt from a </a:t>
            </a:r>
            <a:r>
              <a:rPr i="1" lang="en" sz="1300" u="sng">
                <a:solidFill>
                  <a:schemeClr val="dk1"/>
                </a:solidFill>
                <a:hlinkClick r:id="rId3">
                  <a:extLst>
                    <a:ext uri="{A12FA001-AC4F-418D-AE19-62706E023703}">
                      <ahyp:hlinkClr val="tx"/>
                    </a:ext>
                  </a:extLst>
                </a:hlinkClick>
              </a:rPr>
              <a:t>Rolling Stone </a:t>
            </a:r>
            <a:r>
              <a:rPr lang="en" sz="1300">
                <a:solidFill>
                  <a:schemeClr val="dk1"/>
                </a:solidFill>
              </a:rPr>
              <a:t>article about the case :</a:t>
            </a:r>
            <a:endParaRPr sz="1300">
              <a:solidFill>
                <a:schemeClr val="dk1"/>
              </a:solidFill>
            </a:endParaRPr>
          </a:p>
          <a:p>
            <a:pPr indent="0" lvl="0" marL="0" rtl="0" algn="ctr">
              <a:spcBef>
                <a:spcPts val="1200"/>
              </a:spcBef>
              <a:spcAft>
                <a:spcPts val="0"/>
              </a:spcAft>
              <a:buNone/>
            </a:pPr>
            <a:r>
              <a:rPr lang="en" sz="1300">
                <a:solidFill>
                  <a:schemeClr val="dk1"/>
                </a:solidFill>
              </a:rPr>
              <a:t>“</a:t>
            </a:r>
            <a:r>
              <a:rPr lang="en" sz="1300">
                <a:solidFill>
                  <a:schemeClr val="dk1"/>
                </a:solidFill>
                <a:highlight>
                  <a:srgbClr val="FFFFFF"/>
                </a:highlight>
              </a:rPr>
              <a:t>On April 12th, 2015, a 25-year-old black man from the west side of Baltimore named </a:t>
            </a:r>
            <a:r>
              <a:rPr lang="en" sz="1300">
                <a:solidFill>
                  <a:schemeClr val="dk1"/>
                </a:solidFill>
                <a:highlight>
                  <a:srgbClr val="FFFFFF"/>
                </a:highlight>
                <a:uFill>
                  <a:noFill/>
                </a:uFill>
                <a:hlinkClick r:id="rId4">
                  <a:extLst>
                    <a:ext uri="{A12FA001-AC4F-418D-AE19-62706E023703}">
                      <ahyp:hlinkClr val="tx"/>
                    </a:ext>
                  </a:extLst>
                </a:hlinkClick>
              </a:rPr>
              <a:t>Freddie Gray</a:t>
            </a:r>
            <a:r>
              <a:rPr lang="en" sz="1300">
                <a:solidFill>
                  <a:schemeClr val="dk1"/>
                </a:solidFill>
                <a:highlight>
                  <a:srgbClr val="FFFFFF"/>
                </a:highlight>
              </a:rPr>
              <a:t> was arrested for possession of a “switchblade,” put inside a Baltimore </a:t>
            </a:r>
            <a:r>
              <a:rPr lang="en" sz="1300">
                <a:solidFill>
                  <a:schemeClr val="dk1"/>
                </a:solidFill>
                <a:highlight>
                  <a:srgbClr val="FFFFFF"/>
                </a:highlight>
                <a:uFill>
                  <a:noFill/>
                </a:uFill>
                <a:hlinkClick r:id="rId5">
                  <a:extLst>
                    <a:ext uri="{A12FA001-AC4F-418D-AE19-62706E023703}">
                      <ahyp:hlinkClr val="tx"/>
                    </a:ext>
                  </a:extLst>
                </a:hlinkClick>
              </a:rPr>
              <a:t>Police</a:t>
            </a:r>
            <a:r>
              <a:rPr lang="en" sz="1300">
                <a:solidFill>
                  <a:schemeClr val="dk1"/>
                </a:solidFill>
                <a:highlight>
                  <a:srgbClr val="FFFFFF"/>
                </a:highlight>
              </a:rPr>
              <a:t> Department (BPD) transport van, and then, 45 minutes later, was found unconscious and not breathing, his spinal cord nearly severed. Following a seven-day coma, Gray died on April 19th; his untimely death and citizen video of his arrest, which showed Gray screaming in pain, prompted both the peaceful protests and headline-grabbing riots. The subsequent two-week police investigation ultimately concluded that Gray’s injury happened sometime during the van’s route – over six stops, with two prisoner checks, and another passenger pick-up.”</a:t>
            </a:r>
            <a:endParaRPr sz="1300">
              <a:solidFill>
                <a:schemeClr val="dk1"/>
              </a:solidFill>
            </a:endParaRPr>
          </a:p>
          <a:p>
            <a:pPr indent="0" lvl="0" marL="0" rtl="0" algn="l">
              <a:spcBef>
                <a:spcPts val="1200"/>
              </a:spcBef>
              <a:spcAft>
                <a:spcPts val="0"/>
              </a:spcAft>
              <a:buSzPts val="275"/>
              <a:buNone/>
            </a:pPr>
            <a:r>
              <a:t/>
            </a:r>
            <a:endParaRPr sz="1003">
              <a:solidFill>
                <a:schemeClr val="dk1"/>
              </a:solidFill>
            </a:endParaRPr>
          </a:p>
          <a:p>
            <a:pPr indent="0" lvl="0" marL="0" rtl="0" algn="l">
              <a:spcBef>
                <a:spcPts val="1200"/>
              </a:spcBef>
              <a:spcAft>
                <a:spcPts val="1200"/>
              </a:spcAft>
              <a:buSzPts val="275"/>
              <a:buNone/>
            </a:pPr>
            <a:r>
              <a:t/>
            </a:r>
            <a:endParaRPr sz="450">
              <a:solidFill>
                <a:schemeClr val="dk1"/>
              </a:solidFill>
            </a:endParaRPr>
          </a:p>
        </p:txBody>
      </p:sp>
      <p:pic>
        <p:nvPicPr>
          <p:cNvPr id="459" name="Google Shape;459;p49"/>
          <p:cNvPicPr preferRelativeResize="0"/>
          <p:nvPr/>
        </p:nvPicPr>
        <p:blipFill>
          <a:blip r:embed="rId6">
            <a:alphaModFix/>
          </a:blip>
          <a:stretch>
            <a:fillRect/>
          </a:stretch>
        </p:blipFill>
        <p:spPr>
          <a:xfrm>
            <a:off x="6529575" y="1084625"/>
            <a:ext cx="2424775" cy="2974250"/>
          </a:xfrm>
          <a:prstGeom prst="rect">
            <a:avLst/>
          </a:prstGeom>
          <a:noFill/>
          <a:ln>
            <a:noFill/>
          </a:ln>
        </p:spPr>
      </p:pic>
      <p:sp>
        <p:nvSpPr>
          <p:cNvPr id="460" name="Google Shape;460;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0"/>
          <p:cNvSpPr txBox="1"/>
          <p:nvPr>
            <p:ph type="title"/>
          </p:nvPr>
        </p:nvSpPr>
        <p:spPr>
          <a:xfrm>
            <a:off x="311700" y="445025"/>
            <a:ext cx="369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Enter the Text</a:t>
            </a:r>
            <a:endParaRPr/>
          </a:p>
        </p:txBody>
      </p:sp>
      <p:sp>
        <p:nvSpPr>
          <p:cNvPr id="466" name="Google Shape;466;p50"/>
          <p:cNvSpPr txBox="1"/>
          <p:nvPr>
            <p:ph idx="1" type="body"/>
          </p:nvPr>
        </p:nvSpPr>
        <p:spPr>
          <a:xfrm>
            <a:off x="311700" y="1152475"/>
            <a:ext cx="3695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this text?  How was it written?  How was it performed?</a:t>
            </a:r>
            <a:endParaRPr/>
          </a:p>
          <a:p>
            <a:pPr indent="0" lvl="0" marL="0" rtl="0" algn="l">
              <a:spcBef>
                <a:spcPts val="1200"/>
              </a:spcBef>
              <a:spcAft>
                <a:spcPts val="0"/>
              </a:spcAft>
              <a:buNone/>
            </a:pPr>
            <a:r>
              <a:rPr lang="en"/>
              <a:t>Open the text.</a:t>
            </a:r>
            <a:endParaRPr/>
          </a:p>
          <a:p>
            <a:pPr indent="0" lvl="0" marL="0" rtl="0" algn="l">
              <a:spcBef>
                <a:spcPts val="1200"/>
              </a:spcBef>
              <a:spcAft>
                <a:spcPts val="0"/>
              </a:spcAft>
              <a:buNone/>
            </a:pPr>
            <a:r>
              <a:rPr lang="en"/>
              <a:t>Review the stage directions.</a:t>
            </a:r>
            <a:endParaRPr/>
          </a:p>
          <a:p>
            <a:pPr indent="0" lvl="0" marL="0" rtl="0" algn="l">
              <a:spcBef>
                <a:spcPts val="1200"/>
              </a:spcBef>
              <a:spcAft>
                <a:spcPts val="0"/>
              </a:spcAft>
              <a:buNone/>
            </a:pPr>
            <a:r>
              <a:rPr b="1" lang="en"/>
              <a:t>Do you want to read excerpts or just go over the whole thing?</a:t>
            </a:r>
            <a:endParaRPr b="1"/>
          </a:p>
          <a:p>
            <a:pPr indent="0" lvl="0" marL="0" rtl="0" algn="l">
              <a:spcBef>
                <a:spcPts val="1200"/>
              </a:spcBef>
              <a:spcAft>
                <a:spcPts val="1200"/>
              </a:spcAft>
              <a:buNone/>
            </a:pPr>
            <a:r>
              <a:t/>
            </a:r>
            <a:endParaRPr/>
          </a:p>
        </p:txBody>
      </p:sp>
      <p:pic>
        <p:nvPicPr>
          <p:cNvPr id="467" name="Google Shape;467;p50"/>
          <p:cNvPicPr preferRelativeResize="0"/>
          <p:nvPr/>
        </p:nvPicPr>
        <p:blipFill>
          <a:blip r:embed="rId3">
            <a:alphaModFix/>
          </a:blip>
          <a:stretch>
            <a:fillRect/>
          </a:stretch>
        </p:blipFill>
        <p:spPr>
          <a:xfrm>
            <a:off x="4166849" y="0"/>
            <a:ext cx="4977151" cy="5143499"/>
          </a:xfrm>
          <a:prstGeom prst="rect">
            <a:avLst/>
          </a:prstGeom>
          <a:noFill/>
          <a:ln>
            <a:noFill/>
          </a:ln>
        </p:spPr>
      </p:pic>
      <p:sp>
        <p:nvSpPr>
          <p:cNvPr id="468" name="Google Shape;468;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1"/>
          <p:cNvSpPr txBox="1"/>
          <p:nvPr>
            <p:ph type="title"/>
          </p:nvPr>
        </p:nvSpPr>
        <p:spPr>
          <a:xfrm>
            <a:off x="311700" y="445025"/>
            <a:ext cx="277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a:t>
            </a:r>
            <a:endParaRPr/>
          </a:p>
        </p:txBody>
      </p:sp>
      <p:sp>
        <p:nvSpPr>
          <p:cNvPr id="474" name="Google Shape;474;p51"/>
          <p:cNvSpPr txBox="1"/>
          <p:nvPr>
            <p:ph idx="1" type="body"/>
          </p:nvPr>
        </p:nvSpPr>
        <p:spPr>
          <a:xfrm>
            <a:off x="311700" y="1152475"/>
            <a:ext cx="2252400" cy="3416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What words hold the most meaning in this passage?</a:t>
            </a:r>
            <a:endParaRPr/>
          </a:p>
          <a:p>
            <a:pPr indent="-325755" lvl="0" marL="457200" rtl="0" algn="l">
              <a:spcBef>
                <a:spcPts val="0"/>
              </a:spcBef>
              <a:spcAft>
                <a:spcPts val="0"/>
              </a:spcAft>
              <a:buSzPct val="100000"/>
              <a:buAutoNum type="arabicPeriod"/>
            </a:pPr>
            <a:r>
              <a:rPr lang="en"/>
              <a:t>What are their connotations?</a:t>
            </a:r>
            <a:endParaRPr/>
          </a:p>
          <a:p>
            <a:pPr indent="-325755" lvl="0" marL="457200" rtl="0" algn="l">
              <a:spcBef>
                <a:spcPts val="0"/>
              </a:spcBef>
              <a:spcAft>
                <a:spcPts val="0"/>
              </a:spcAft>
              <a:buSzPct val="100000"/>
              <a:buAutoNum type="arabicPeriod"/>
            </a:pPr>
            <a:r>
              <a:rPr lang="en"/>
              <a:t>What patterns do you see here?  What about patterns of spelling or pronunciation?</a:t>
            </a:r>
            <a:endParaRPr/>
          </a:p>
          <a:p>
            <a:pPr indent="-325755" lvl="0" marL="457200" rtl="0" algn="l">
              <a:spcBef>
                <a:spcPts val="0"/>
              </a:spcBef>
              <a:spcAft>
                <a:spcPts val="0"/>
              </a:spcAft>
              <a:buSzPct val="100000"/>
              <a:buAutoNum type="arabicPeriod"/>
            </a:pPr>
            <a:r>
              <a:rPr lang="en"/>
              <a:t>What is the speaker’s tone?</a:t>
            </a:r>
            <a:endParaRPr/>
          </a:p>
        </p:txBody>
      </p:sp>
      <p:sp>
        <p:nvSpPr>
          <p:cNvPr id="475" name="Google Shape;475;p5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476" name="Google Shape;476;p51"/>
          <p:cNvPicPr preferRelativeResize="0"/>
          <p:nvPr/>
        </p:nvPicPr>
        <p:blipFill>
          <a:blip r:embed="rId3">
            <a:alphaModFix/>
          </a:blip>
          <a:stretch>
            <a:fillRect/>
          </a:stretch>
        </p:blipFill>
        <p:spPr>
          <a:xfrm>
            <a:off x="2626625" y="604575"/>
            <a:ext cx="6427499" cy="4116995"/>
          </a:xfrm>
          <a:prstGeom prst="rect">
            <a:avLst/>
          </a:prstGeom>
          <a:noFill/>
          <a:ln>
            <a:noFill/>
          </a:ln>
        </p:spPr>
      </p:pic>
      <p:sp>
        <p:nvSpPr>
          <p:cNvPr id="477" name="Google Shape;477;p51"/>
          <p:cNvSpPr/>
          <p:nvPr/>
        </p:nvSpPr>
        <p:spPr>
          <a:xfrm>
            <a:off x="3823075" y="951925"/>
            <a:ext cx="2410500" cy="2763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1"/>
          <p:cNvSpPr/>
          <p:nvPr/>
        </p:nvSpPr>
        <p:spPr>
          <a:xfrm>
            <a:off x="5480700" y="1902725"/>
            <a:ext cx="2410500" cy="2763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1"/>
          <p:cNvSpPr/>
          <p:nvPr/>
        </p:nvSpPr>
        <p:spPr>
          <a:xfrm>
            <a:off x="5021250" y="3836150"/>
            <a:ext cx="2561700" cy="276300"/>
          </a:xfrm>
          <a:prstGeom prst="rect">
            <a:avLst/>
          </a:prstGeom>
          <a:no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1"/>
          <p:cNvSpPr/>
          <p:nvPr/>
        </p:nvSpPr>
        <p:spPr>
          <a:xfrm>
            <a:off x="7063275" y="2433600"/>
            <a:ext cx="1455000" cy="276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1"/>
          <p:cNvSpPr/>
          <p:nvPr/>
        </p:nvSpPr>
        <p:spPr>
          <a:xfrm>
            <a:off x="3653600" y="2647400"/>
            <a:ext cx="922500" cy="276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1"/>
          <p:cNvSpPr/>
          <p:nvPr/>
        </p:nvSpPr>
        <p:spPr>
          <a:xfrm>
            <a:off x="3148075" y="2923700"/>
            <a:ext cx="1521300" cy="1821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1"/>
          <p:cNvSpPr/>
          <p:nvPr/>
        </p:nvSpPr>
        <p:spPr>
          <a:xfrm>
            <a:off x="2824375" y="3105725"/>
            <a:ext cx="922500" cy="276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1"/>
          <p:cNvSpPr/>
          <p:nvPr/>
        </p:nvSpPr>
        <p:spPr>
          <a:xfrm>
            <a:off x="4806275" y="3105725"/>
            <a:ext cx="598800" cy="276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1"/>
          <p:cNvSpPr/>
          <p:nvPr/>
        </p:nvSpPr>
        <p:spPr>
          <a:xfrm>
            <a:off x="5171225" y="4292575"/>
            <a:ext cx="1185900" cy="276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2"/>
          <p:cNvSpPr txBox="1"/>
          <p:nvPr>
            <p:ph type="title"/>
          </p:nvPr>
        </p:nvSpPr>
        <p:spPr>
          <a:xfrm>
            <a:off x="311700" y="445025"/>
            <a:ext cx="2774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a:t>
            </a:r>
            <a:endParaRPr/>
          </a:p>
        </p:txBody>
      </p:sp>
      <p:sp>
        <p:nvSpPr>
          <p:cNvPr id="492" name="Google Shape;492;p5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493" name="Google Shape;493;p52"/>
          <p:cNvPicPr preferRelativeResize="0"/>
          <p:nvPr/>
        </p:nvPicPr>
        <p:blipFill>
          <a:blip r:embed="rId3">
            <a:alphaModFix/>
          </a:blip>
          <a:stretch>
            <a:fillRect/>
          </a:stretch>
        </p:blipFill>
        <p:spPr>
          <a:xfrm>
            <a:off x="2716500" y="810038"/>
            <a:ext cx="6275099" cy="3523418"/>
          </a:xfrm>
          <a:prstGeom prst="rect">
            <a:avLst/>
          </a:prstGeom>
          <a:noFill/>
          <a:ln>
            <a:noFill/>
          </a:ln>
        </p:spPr>
      </p:pic>
      <p:sp>
        <p:nvSpPr>
          <p:cNvPr id="494" name="Google Shape;494;p52"/>
          <p:cNvSpPr txBox="1"/>
          <p:nvPr>
            <p:ph idx="1" type="body"/>
          </p:nvPr>
        </p:nvSpPr>
        <p:spPr>
          <a:xfrm>
            <a:off x="311700" y="1152475"/>
            <a:ext cx="2252400" cy="3416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What words hold the most meaning in this passage?</a:t>
            </a:r>
            <a:endParaRPr/>
          </a:p>
          <a:p>
            <a:pPr indent="-325755" lvl="0" marL="457200" rtl="0" algn="l">
              <a:spcBef>
                <a:spcPts val="0"/>
              </a:spcBef>
              <a:spcAft>
                <a:spcPts val="0"/>
              </a:spcAft>
              <a:buSzPct val="100000"/>
              <a:buAutoNum type="arabicPeriod"/>
            </a:pPr>
            <a:r>
              <a:rPr lang="en"/>
              <a:t>What are their connotations?</a:t>
            </a:r>
            <a:endParaRPr/>
          </a:p>
          <a:p>
            <a:pPr indent="-325755" lvl="0" marL="457200" rtl="0" algn="l">
              <a:spcBef>
                <a:spcPts val="0"/>
              </a:spcBef>
              <a:spcAft>
                <a:spcPts val="0"/>
              </a:spcAft>
              <a:buSzPct val="100000"/>
              <a:buAutoNum type="arabicPeriod"/>
            </a:pPr>
            <a:r>
              <a:rPr lang="en"/>
              <a:t>What patterns do you see here?  What about patterns of spelling or pronunciation?</a:t>
            </a:r>
            <a:endParaRPr/>
          </a:p>
          <a:p>
            <a:pPr indent="-325755" lvl="0" marL="457200" rtl="0" algn="l">
              <a:spcBef>
                <a:spcPts val="0"/>
              </a:spcBef>
              <a:spcAft>
                <a:spcPts val="0"/>
              </a:spcAft>
              <a:buSzPct val="100000"/>
              <a:buAutoNum type="arabicPeriod"/>
            </a:pPr>
            <a:r>
              <a:rPr lang="en"/>
              <a:t>What is the speaker’s tone?</a:t>
            </a:r>
            <a:endParaRPr/>
          </a:p>
        </p:txBody>
      </p:sp>
      <p:sp>
        <p:nvSpPr>
          <p:cNvPr id="495" name="Google Shape;495;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17"/>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8" name="Google Shape;108;p17"/>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9" name="Google Shape;109;p17"/>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0" name="Google Shape;110;p17"/>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111" name="Google Shape;111;p17"/>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112" name="Google Shape;112;p17"/>
          <p:cNvSpPr txBox="1"/>
          <p:nvPr>
            <p:ph idx="1" type="body"/>
          </p:nvPr>
        </p:nvSpPr>
        <p:spPr>
          <a:xfrm>
            <a:off x="3751025" y="15042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understand the purpose of restorative narratives, </a:t>
            </a:r>
            <a:r>
              <a:rPr i="1" lang="en" sz="2200">
                <a:solidFill>
                  <a:schemeClr val="accent1"/>
                </a:solidFill>
              </a:rPr>
              <a:t>The 1619 Project</a:t>
            </a:r>
            <a:r>
              <a:rPr lang="en" sz="2200">
                <a:solidFill>
                  <a:schemeClr val="accent1"/>
                </a:solidFill>
              </a:rPr>
              <a:t>, and </a:t>
            </a:r>
            <a:r>
              <a:rPr i="1" lang="en" sz="2200">
                <a:solidFill>
                  <a:schemeClr val="accent1"/>
                </a:solidFill>
              </a:rPr>
              <a:t>Notes From the Field</a:t>
            </a:r>
            <a:r>
              <a:rPr lang="en" sz="2200">
                <a:solidFill>
                  <a:schemeClr val="accent1"/>
                </a:solidFill>
              </a:rPr>
              <a:t>.</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113" name="Google Shape;113;p17"/>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3"/>
          <p:cNvSpPr txBox="1"/>
          <p:nvPr>
            <p:ph type="title"/>
          </p:nvPr>
        </p:nvSpPr>
        <p:spPr>
          <a:xfrm>
            <a:off x="311700" y="445025"/>
            <a:ext cx="8619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in pairs; answer these questions in your notes</a:t>
            </a:r>
            <a:endParaRPr/>
          </a:p>
        </p:txBody>
      </p:sp>
      <p:sp>
        <p:nvSpPr>
          <p:cNvPr id="501" name="Google Shape;501;p5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02" name="Google Shape;502;p53"/>
          <p:cNvPicPr preferRelativeResize="0"/>
          <p:nvPr/>
        </p:nvPicPr>
        <p:blipFill>
          <a:blip r:embed="rId3">
            <a:alphaModFix/>
          </a:blip>
          <a:stretch>
            <a:fillRect/>
          </a:stretch>
        </p:blipFill>
        <p:spPr>
          <a:xfrm>
            <a:off x="2655650" y="983625"/>
            <a:ext cx="6275099" cy="3645473"/>
          </a:xfrm>
          <a:prstGeom prst="rect">
            <a:avLst/>
          </a:prstGeom>
          <a:noFill/>
          <a:ln>
            <a:noFill/>
          </a:ln>
        </p:spPr>
      </p:pic>
      <p:sp>
        <p:nvSpPr>
          <p:cNvPr id="503" name="Google Shape;503;p53"/>
          <p:cNvSpPr txBox="1"/>
          <p:nvPr>
            <p:ph idx="1" type="body"/>
          </p:nvPr>
        </p:nvSpPr>
        <p:spPr>
          <a:xfrm>
            <a:off x="311700" y="1152475"/>
            <a:ext cx="2252400" cy="3416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What words hold the most meaning in this passage?</a:t>
            </a:r>
            <a:endParaRPr/>
          </a:p>
          <a:p>
            <a:pPr indent="-325755" lvl="0" marL="457200" rtl="0" algn="l">
              <a:spcBef>
                <a:spcPts val="0"/>
              </a:spcBef>
              <a:spcAft>
                <a:spcPts val="0"/>
              </a:spcAft>
              <a:buSzPct val="100000"/>
              <a:buAutoNum type="arabicPeriod"/>
            </a:pPr>
            <a:r>
              <a:rPr lang="en"/>
              <a:t>What are their connotations?</a:t>
            </a:r>
            <a:endParaRPr/>
          </a:p>
          <a:p>
            <a:pPr indent="-325755" lvl="0" marL="457200" rtl="0" algn="l">
              <a:spcBef>
                <a:spcPts val="0"/>
              </a:spcBef>
              <a:spcAft>
                <a:spcPts val="0"/>
              </a:spcAft>
              <a:buSzPct val="100000"/>
              <a:buAutoNum type="arabicPeriod"/>
            </a:pPr>
            <a:r>
              <a:rPr lang="en"/>
              <a:t>What patterns do you see here?  What about patterns of spelling or pronunciation?</a:t>
            </a:r>
            <a:endParaRPr/>
          </a:p>
          <a:p>
            <a:pPr indent="-325755" lvl="0" marL="457200" rtl="0" algn="l">
              <a:spcBef>
                <a:spcPts val="0"/>
              </a:spcBef>
              <a:spcAft>
                <a:spcPts val="0"/>
              </a:spcAft>
              <a:buSzPct val="100000"/>
              <a:buAutoNum type="arabicPeriod"/>
            </a:pPr>
            <a:r>
              <a:rPr lang="en"/>
              <a:t>What is the speaker’s tone?</a:t>
            </a:r>
            <a:endParaRPr/>
          </a:p>
        </p:txBody>
      </p:sp>
      <p:sp>
        <p:nvSpPr>
          <p:cNvPr id="504" name="Google Shape;504;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4"/>
          <p:cNvSpPr txBox="1"/>
          <p:nvPr>
            <p:ph type="title"/>
          </p:nvPr>
        </p:nvSpPr>
        <p:spPr>
          <a:xfrm>
            <a:off x="311700" y="445025"/>
            <a:ext cx="8547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in pairs; answer these questions in your notes</a:t>
            </a:r>
            <a:endParaRPr/>
          </a:p>
        </p:txBody>
      </p:sp>
      <p:sp>
        <p:nvSpPr>
          <p:cNvPr id="510" name="Google Shape;510;p5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11" name="Google Shape;511;p54"/>
          <p:cNvPicPr preferRelativeResize="0"/>
          <p:nvPr/>
        </p:nvPicPr>
        <p:blipFill>
          <a:blip r:embed="rId3">
            <a:alphaModFix/>
          </a:blip>
          <a:stretch>
            <a:fillRect/>
          </a:stretch>
        </p:blipFill>
        <p:spPr>
          <a:xfrm>
            <a:off x="2716500" y="1170125"/>
            <a:ext cx="6275100" cy="3360506"/>
          </a:xfrm>
          <a:prstGeom prst="rect">
            <a:avLst/>
          </a:prstGeom>
          <a:noFill/>
          <a:ln>
            <a:noFill/>
          </a:ln>
        </p:spPr>
      </p:pic>
      <p:sp>
        <p:nvSpPr>
          <p:cNvPr id="512" name="Google Shape;512;p54"/>
          <p:cNvSpPr txBox="1"/>
          <p:nvPr>
            <p:ph idx="1" type="body"/>
          </p:nvPr>
        </p:nvSpPr>
        <p:spPr>
          <a:xfrm>
            <a:off x="311700" y="1152475"/>
            <a:ext cx="2252400" cy="34164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What words hold the most meaning in this passage?</a:t>
            </a:r>
            <a:endParaRPr/>
          </a:p>
          <a:p>
            <a:pPr indent="-325755" lvl="0" marL="457200" rtl="0" algn="l">
              <a:spcBef>
                <a:spcPts val="0"/>
              </a:spcBef>
              <a:spcAft>
                <a:spcPts val="0"/>
              </a:spcAft>
              <a:buSzPct val="100000"/>
              <a:buAutoNum type="arabicPeriod"/>
            </a:pPr>
            <a:r>
              <a:rPr lang="en"/>
              <a:t>What are their connotations?</a:t>
            </a:r>
            <a:endParaRPr/>
          </a:p>
          <a:p>
            <a:pPr indent="-325755" lvl="0" marL="457200" rtl="0" algn="l">
              <a:spcBef>
                <a:spcPts val="0"/>
              </a:spcBef>
              <a:spcAft>
                <a:spcPts val="0"/>
              </a:spcAft>
              <a:buSzPct val="100000"/>
              <a:buAutoNum type="arabicPeriod"/>
            </a:pPr>
            <a:r>
              <a:rPr lang="en"/>
              <a:t>What patterns do you see here?  What about patterns of spelling or pronunciation?</a:t>
            </a:r>
            <a:endParaRPr/>
          </a:p>
          <a:p>
            <a:pPr indent="-325755" lvl="0" marL="457200" rtl="0" algn="l">
              <a:spcBef>
                <a:spcPts val="0"/>
              </a:spcBef>
              <a:spcAft>
                <a:spcPts val="0"/>
              </a:spcAft>
              <a:buSzPct val="100000"/>
              <a:buAutoNum type="arabicPeriod"/>
            </a:pPr>
            <a:r>
              <a:rPr lang="en"/>
              <a:t>What is the speaker’s tone?</a:t>
            </a:r>
            <a:endParaRPr/>
          </a:p>
        </p:txBody>
      </p:sp>
      <p:sp>
        <p:nvSpPr>
          <p:cNvPr id="513" name="Google Shape;513;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Debrief</a:t>
            </a:r>
            <a:endParaRPr/>
          </a:p>
        </p:txBody>
      </p:sp>
      <p:sp>
        <p:nvSpPr>
          <p:cNvPr id="519" name="Google Shape;519;p5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graphicFrame>
        <p:nvGraphicFramePr>
          <p:cNvPr id="520" name="Google Shape;520;p55"/>
          <p:cNvGraphicFramePr/>
          <p:nvPr/>
        </p:nvGraphicFramePr>
        <p:xfrm>
          <a:off x="115750" y="1126520"/>
          <a:ext cx="3000000" cy="3000000"/>
        </p:xfrm>
        <a:graphic>
          <a:graphicData uri="http://schemas.openxmlformats.org/drawingml/2006/table">
            <a:tbl>
              <a:tblPr>
                <a:noFill/>
                <a:tableStyleId>{06BF42FA-60A2-4AC3-B455-2B38D36C6DB0}</a:tableStyleId>
              </a:tblPr>
              <a:tblGrid>
                <a:gridCol w="1779425"/>
                <a:gridCol w="1134550"/>
                <a:gridCol w="1702650"/>
                <a:gridCol w="1656625"/>
                <a:gridCol w="2623875"/>
              </a:tblGrid>
              <a:tr h="556100">
                <a:tc>
                  <a:txBody>
                    <a:bodyPr/>
                    <a:lstStyle/>
                    <a:p>
                      <a:pPr indent="0" lvl="0" marL="0" rtl="0" algn="l">
                        <a:spcBef>
                          <a:spcPts val="0"/>
                        </a:spcBef>
                        <a:spcAft>
                          <a:spcPts val="0"/>
                        </a:spcAft>
                        <a:buNone/>
                      </a:pPr>
                      <a:r>
                        <a:rPr lang="en" sz="1600"/>
                        <a:t>Quotation</a:t>
                      </a:r>
                      <a:endParaRPr sz="1600"/>
                    </a:p>
                  </a:txBody>
                  <a:tcPr marT="91425" marB="91425" marR="91425" marL="91425"/>
                </a:tc>
                <a:tc>
                  <a:txBody>
                    <a:bodyPr/>
                    <a:lstStyle/>
                    <a:p>
                      <a:pPr indent="0" lvl="0" marL="0" rtl="0" algn="l">
                        <a:spcBef>
                          <a:spcPts val="0"/>
                        </a:spcBef>
                        <a:spcAft>
                          <a:spcPts val="0"/>
                        </a:spcAft>
                        <a:buNone/>
                      </a:pPr>
                      <a:r>
                        <a:rPr lang="en" sz="1600"/>
                        <a:t>Keywords</a:t>
                      </a:r>
                      <a:endParaRPr sz="1600"/>
                    </a:p>
                  </a:txBody>
                  <a:tcPr marT="91425" marB="91425" marR="91425" marL="91425"/>
                </a:tc>
                <a:tc>
                  <a:txBody>
                    <a:bodyPr/>
                    <a:lstStyle/>
                    <a:p>
                      <a:pPr indent="0" lvl="0" marL="0" rtl="0" algn="l">
                        <a:spcBef>
                          <a:spcPts val="0"/>
                        </a:spcBef>
                        <a:spcAft>
                          <a:spcPts val="0"/>
                        </a:spcAft>
                        <a:buNone/>
                      </a:pPr>
                      <a:r>
                        <a:rPr lang="en" sz="1600"/>
                        <a:t>Connotation</a:t>
                      </a:r>
                      <a:endParaRPr sz="1600"/>
                    </a:p>
                  </a:txBody>
                  <a:tcPr marT="91425" marB="91425" marR="91425" marL="91425"/>
                </a:tc>
                <a:tc>
                  <a:txBody>
                    <a:bodyPr/>
                    <a:lstStyle/>
                    <a:p>
                      <a:pPr indent="0" lvl="0" marL="0" rtl="0" algn="l">
                        <a:spcBef>
                          <a:spcPts val="0"/>
                        </a:spcBef>
                        <a:spcAft>
                          <a:spcPts val="0"/>
                        </a:spcAft>
                        <a:buNone/>
                      </a:pPr>
                      <a:r>
                        <a:rPr lang="en" sz="1600"/>
                        <a:t>Denotation</a:t>
                      </a:r>
                      <a:endParaRPr sz="1600"/>
                    </a:p>
                  </a:txBody>
                  <a:tcPr marT="91425" marB="91425" marR="91425" marL="91425"/>
                </a:tc>
                <a:tc>
                  <a:txBody>
                    <a:bodyPr/>
                    <a:lstStyle/>
                    <a:p>
                      <a:pPr indent="0" lvl="0" marL="0" rtl="0" algn="l">
                        <a:spcBef>
                          <a:spcPts val="0"/>
                        </a:spcBef>
                        <a:spcAft>
                          <a:spcPts val="0"/>
                        </a:spcAft>
                        <a:buNone/>
                      </a:pPr>
                      <a:r>
                        <a:rPr lang="en" sz="1600"/>
                        <a:t>Analysis and conclusions</a:t>
                      </a:r>
                      <a:endParaRPr sz="1600"/>
                    </a:p>
                  </a:txBody>
                  <a:tcPr marT="91425" marB="91425" marR="91425" marL="91425"/>
                </a:tc>
              </a:tr>
              <a:tr h="10155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5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0155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521" name="Google Shape;521;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Discussion</a:t>
            </a:r>
            <a:endParaRPr b="1"/>
          </a:p>
        </p:txBody>
      </p:sp>
      <p:sp>
        <p:nvSpPr>
          <p:cNvPr id="527" name="Google Shape;527;p56"/>
          <p:cNvSpPr txBox="1"/>
          <p:nvPr>
            <p:ph idx="1" type="body"/>
          </p:nvPr>
        </p:nvSpPr>
        <p:spPr>
          <a:xfrm>
            <a:off x="311700" y="1152475"/>
            <a:ext cx="8520600" cy="374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What does diction offer the reader? </a:t>
            </a:r>
            <a:endParaRPr/>
          </a:p>
          <a:p>
            <a:pPr indent="0" lvl="0" marL="0" rtl="0" algn="l">
              <a:spcBef>
                <a:spcPts val="1200"/>
              </a:spcBef>
              <a:spcAft>
                <a:spcPts val="0"/>
              </a:spcAft>
              <a:buNone/>
            </a:pPr>
            <a:r>
              <a:rPr lang="en"/>
              <a:t>What can we learn through diction?</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In this play, Smith has taken words spoken by a person (in this case, Kevin Moore) and she is embodying them in her written record and performance.  She describes her process this way: </a:t>
            </a:r>
            <a:r>
              <a:rPr i="1" lang="en"/>
              <a:t>“I have periodically traveled around America, interviewing large numbers of people, collecting their words and performing them onstage, crafting them into multi voiced solo dramas that bear witness to particular historical moments.”  </a:t>
            </a:r>
            <a:endParaRPr i="1"/>
          </a:p>
          <a:p>
            <a:pPr indent="0" lvl="0" marL="0" rtl="0" algn="l">
              <a:spcBef>
                <a:spcPts val="1200"/>
              </a:spcBef>
              <a:spcAft>
                <a:spcPts val="1200"/>
              </a:spcAft>
              <a:buNone/>
            </a:pPr>
            <a:r>
              <a:rPr lang="en"/>
              <a:t>When she says </a:t>
            </a:r>
            <a:r>
              <a:rPr b="1" lang="en"/>
              <a:t>crafting </a:t>
            </a:r>
            <a:r>
              <a:rPr lang="en"/>
              <a:t>here, what do you think she means?  How did she edit with </a:t>
            </a:r>
            <a:r>
              <a:rPr b="1" lang="en"/>
              <a:t>diction </a:t>
            </a:r>
            <a:r>
              <a:rPr lang="en"/>
              <a:t>in mind?  What could she have taken out?</a:t>
            </a:r>
            <a:endParaRPr/>
          </a:p>
        </p:txBody>
      </p:sp>
      <p:sp>
        <p:nvSpPr>
          <p:cNvPr id="528" name="Google Shape;528;p5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529" name="Google Shape;529;p56"/>
          <p:cNvPicPr preferRelativeResize="0"/>
          <p:nvPr/>
        </p:nvPicPr>
        <p:blipFill>
          <a:blip r:embed="rId3">
            <a:alphaModFix/>
          </a:blip>
          <a:stretch>
            <a:fillRect/>
          </a:stretch>
        </p:blipFill>
        <p:spPr>
          <a:xfrm>
            <a:off x="4958525" y="445024"/>
            <a:ext cx="3535776" cy="1847449"/>
          </a:xfrm>
          <a:prstGeom prst="rect">
            <a:avLst/>
          </a:prstGeom>
          <a:noFill/>
          <a:ln>
            <a:noFill/>
          </a:ln>
        </p:spPr>
      </p:pic>
      <p:sp>
        <p:nvSpPr>
          <p:cNvPr id="530" name="Google Shape;53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536" name="Google Shape;536;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537" name="Google Shape;537;p5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38" name="Google Shape;53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544" name="Google Shape;544;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b="1"/>
          </a:p>
          <a:p>
            <a:pPr indent="-342900" lvl="0" marL="457200" rtl="0" algn="l">
              <a:spcBef>
                <a:spcPts val="1200"/>
              </a:spcBef>
              <a:spcAft>
                <a:spcPts val="0"/>
              </a:spcAft>
              <a:buSzPts val="1800"/>
              <a:buChar char="●"/>
            </a:pPr>
            <a:r>
              <a:rPr lang="en"/>
              <a:t>Read ‘Runnin’ from ‘Em’ and ‘Breaking the Box’ from </a:t>
            </a:r>
            <a:r>
              <a:rPr i="1" lang="en"/>
              <a:t>Notes From the Field</a:t>
            </a:r>
            <a:endParaRPr i="1"/>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No New Writing</a:t>
            </a:r>
            <a:endParaRPr/>
          </a:p>
        </p:txBody>
      </p:sp>
      <p:sp>
        <p:nvSpPr>
          <p:cNvPr id="545" name="Google Shape;545;p5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46" name="Google Shape;54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9"/>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3</a:t>
            </a:r>
            <a:endParaRPr sz="5600"/>
          </a:p>
        </p:txBody>
      </p:sp>
      <p:sp>
        <p:nvSpPr>
          <p:cNvPr id="552" name="Google Shape;552;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6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8" name="Google Shape;558;p60"/>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59" name="Google Shape;559;p60"/>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0" name="Google Shape;560;p60"/>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561" name="Google Shape;561;p60"/>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562" name="Google Shape;562;p60"/>
          <p:cNvSpPr txBox="1"/>
          <p:nvPr>
            <p:ph idx="1" type="body"/>
          </p:nvPr>
        </p:nvSpPr>
        <p:spPr>
          <a:xfrm>
            <a:off x="3751025" y="1504200"/>
            <a:ext cx="47166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000">
                <a:solidFill>
                  <a:schemeClr val="accent1"/>
                </a:solidFill>
              </a:rPr>
              <a:t>You will analyze a monologue for direct and indirect characterization using annotation, discussion, and inferencing so that you can understand how to craft your own character traits in your monologue.</a:t>
            </a:r>
            <a:endParaRPr sz="20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563" name="Google Shape;563;p6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p6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569" name="Google Shape;569;p61"/>
          <p:cNvSpPr txBox="1"/>
          <p:nvPr>
            <p:ph type="title"/>
          </p:nvPr>
        </p:nvSpPr>
        <p:spPr>
          <a:xfrm>
            <a:off x="1614438" y="38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570" name="Google Shape;570;p61"/>
          <p:cNvGrpSpPr/>
          <p:nvPr/>
        </p:nvGrpSpPr>
        <p:grpSpPr>
          <a:xfrm>
            <a:off x="667600" y="1405464"/>
            <a:ext cx="8037073" cy="2797401"/>
            <a:chOff x="0" y="531"/>
            <a:chExt cx="10515600" cy="3234738"/>
          </a:xfrm>
        </p:grpSpPr>
        <p:sp>
          <p:nvSpPr>
            <p:cNvPr id="571" name="Google Shape;571;p61"/>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2" name="Google Shape;572;p61"/>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3" name="Google Shape;573;p61"/>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4" name="Google Shape;574;p61"/>
            <p:cNvSpPr txBox="1"/>
            <p:nvPr/>
          </p:nvSpPr>
          <p:spPr>
            <a:xfrm>
              <a:off x="515340" y="57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a:t>
              </a:r>
              <a:r>
                <a:rPr lang="en" sz="1200">
                  <a:solidFill>
                    <a:schemeClr val="lt1"/>
                  </a:solidFill>
                  <a:latin typeface="Proxima Nova"/>
                  <a:ea typeface="Proxima Nova"/>
                  <a:cs typeface="Proxima Nova"/>
                  <a:sym typeface="Proxima Nova"/>
                </a:rPr>
                <a:t>of</a:t>
              </a:r>
              <a:r>
                <a:rPr lang="en" sz="1200">
                  <a:solidFill>
                    <a:schemeClr val="lt1"/>
                  </a:solidFill>
                  <a:latin typeface="Proxima Nova"/>
                  <a:ea typeface="Proxima Nova"/>
                  <a:cs typeface="Proxima Nova"/>
                  <a:sym typeface="Proxima Nova"/>
                </a:rPr>
                <a:t> the Day: Monologue</a:t>
              </a:r>
              <a:endParaRPr sz="1100">
                <a:solidFill>
                  <a:schemeClr val="lt1"/>
                </a:solidFill>
                <a:latin typeface="Proxima Nova"/>
                <a:ea typeface="Proxima Nova"/>
                <a:cs typeface="Proxima Nova"/>
                <a:sym typeface="Proxima Nova"/>
              </a:endParaRPr>
            </a:p>
          </p:txBody>
        </p:sp>
        <p:sp>
          <p:nvSpPr>
            <p:cNvPr id="575" name="Google Shape;575;p61"/>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6" name="Google Shape;576;p61"/>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7" name="Google Shape;577;p61"/>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8" name="Google Shape;578;p61"/>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‘Breaking the Box’</a:t>
              </a:r>
              <a:endParaRPr sz="1100">
                <a:solidFill>
                  <a:schemeClr val="lt1"/>
                </a:solidFill>
                <a:latin typeface="Proxima Nova"/>
                <a:ea typeface="Proxima Nova"/>
                <a:cs typeface="Proxima Nova"/>
                <a:sym typeface="Proxima Nova"/>
              </a:endParaRPr>
            </a:p>
          </p:txBody>
        </p:sp>
        <p:sp>
          <p:nvSpPr>
            <p:cNvPr id="579" name="Google Shape;579;p61"/>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0" name="Google Shape;580;p61"/>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1" name="Google Shape;581;p61"/>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2" name="Google Shape;582;p61"/>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rtl="0" algn="l">
                <a:spcBef>
                  <a:spcPts val="0"/>
                </a:spcBef>
                <a:spcAft>
                  <a:spcPts val="0"/>
                </a:spcAft>
                <a:buNone/>
              </a:pPr>
              <a:r>
                <a:rPr lang="en" sz="1200">
                  <a:solidFill>
                    <a:schemeClr val="lt1"/>
                  </a:solidFill>
                  <a:latin typeface="Proxima Nova"/>
                  <a:ea typeface="Proxima Nova"/>
                  <a:cs typeface="Proxima Nova"/>
                  <a:sym typeface="Proxima Nova"/>
                </a:rPr>
                <a:t>Watch, Listen, and Respond to Anna </a:t>
              </a:r>
              <a:r>
                <a:rPr lang="en" sz="1200">
                  <a:solidFill>
                    <a:schemeClr val="lt1"/>
                  </a:solidFill>
                  <a:latin typeface="Proxima Nova"/>
                  <a:ea typeface="Proxima Nova"/>
                  <a:cs typeface="Proxima Nova"/>
                  <a:sym typeface="Proxima Nova"/>
                </a:rPr>
                <a:t>Deavere</a:t>
              </a:r>
              <a:r>
                <a:rPr lang="en" sz="1200">
                  <a:solidFill>
                    <a:schemeClr val="lt1"/>
                  </a:solidFill>
                  <a:latin typeface="Proxima Nova"/>
                  <a:ea typeface="Proxima Nova"/>
                  <a:cs typeface="Proxima Nova"/>
                  <a:sym typeface="Proxima Nova"/>
                </a:rPr>
                <a:t> Smith’s Performance of a segment of ‘Breaking the Box’</a:t>
              </a:r>
              <a:endParaRPr sz="1200">
                <a:solidFill>
                  <a:schemeClr val="lt1"/>
                </a:solidFill>
                <a:latin typeface="Proxima Nova"/>
                <a:ea typeface="Proxima Nova"/>
                <a:cs typeface="Proxima Nova"/>
                <a:sym typeface="Proxima Nova"/>
              </a:endParaRPr>
            </a:p>
          </p:txBody>
        </p:sp>
        <p:sp>
          <p:nvSpPr>
            <p:cNvPr id="583" name="Google Shape;583;p61"/>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4" name="Google Shape;584;p61"/>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5" name="Google Shape;585;p61"/>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6" name="Google Shape;586;p61"/>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Respond to Free Write Prompt</a:t>
              </a:r>
              <a:endParaRPr i="1" sz="1100">
                <a:solidFill>
                  <a:schemeClr val="lt1"/>
                </a:solidFill>
                <a:latin typeface="Proxima Nova"/>
                <a:ea typeface="Proxima Nova"/>
                <a:cs typeface="Proxima Nova"/>
                <a:sym typeface="Proxima Nova"/>
              </a:endParaRPr>
            </a:p>
          </p:txBody>
        </p:sp>
        <p:sp>
          <p:nvSpPr>
            <p:cNvPr id="587" name="Google Shape;587;p61"/>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8" name="Google Shape;588;p61"/>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9" name="Google Shape;589;p61"/>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0" name="Google Shape;590;p61"/>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of How to Read a Dramatic Text</a:t>
              </a:r>
              <a:endParaRPr sz="1100">
                <a:solidFill>
                  <a:schemeClr val="lt1"/>
                </a:solidFill>
                <a:latin typeface="Proxima Nova"/>
                <a:ea typeface="Proxima Nova"/>
                <a:cs typeface="Proxima Nova"/>
                <a:sym typeface="Proxima Nova"/>
              </a:endParaRPr>
            </a:p>
          </p:txBody>
        </p:sp>
        <p:sp>
          <p:nvSpPr>
            <p:cNvPr id="591" name="Google Shape;591;p61"/>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2" name="Google Shape;592;p61"/>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3" name="Google Shape;593;p61"/>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4" name="Google Shape;594;p61"/>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of Characterization</a:t>
              </a:r>
              <a:endParaRPr sz="1100">
                <a:solidFill>
                  <a:schemeClr val="lt1"/>
                </a:solidFill>
                <a:latin typeface="Proxima Nova"/>
                <a:ea typeface="Proxima Nova"/>
                <a:cs typeface="Proxima Nova"/>
                <a:sym typeface="Proxima Nova"/>
              </a:endParaRPr>
            </a:p>
          </p:txBody>
        </p:sp>
      </p:grpSp>
      <p:sp>
        <p:nvSpPr>
          <p:cNvPr id="595" name="Google Shape;595;p61"/>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596" name="Google Shape;596;p6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sp>
        <p:nvSpPr>
          <p:cNvPr id="601" name="Google Shape;601;p62"/>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62"/>
          <p:cNvSpPr txBox="1"/>
          <p:nvPr>
            <p:ph type="title"/>
          </p:nvPr>
        </p:nvSpPr>
        <p:spPr>
          <a:xfrm>
            <a:off x="1614438" y="592895"/>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 (Cont.)</a:t>
            </a:r>
            <a:endParaRPr b="1" sz="4800"/>
          </a:p>
        </p:txBody>
      </p:sp>
      <p:grpSp>
        <p:nvGrpSpPr>
          <p:cNvPr id="603" name="Google Shape;603;p62"/>
          <p:cNvGrpSpPr/>
          <p:nvPr/>
        </p:nvGrpSpPr>
        <p:grpSpPr>
          <a:xfrm>
            <a:off x="675425" y="1541050"/>
            <a:ext cx="7991856" cy="2442898"/>
            <a:chOff x="0" y="531"/>
            <a:chExt cx="10515600" cy="2119283"/>
          </a:xfrm>
        </p:grpSpPr>
        <p:sp>
          <p:nvSpPr>
            <p:cNvPr id="604" name="Google Shape;604;p62"/>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5" name="Google Shape;605;p62"/>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6" name="Google Shape;606;p62"/>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7" name="Google Shape;607;p62"/>
            <p:cNvSpPr txBox="1"/>
            <p:nvPr/>
          </p:nvSpPr>
          <p:spPr>
            <a:xfrm>
              <a:off x="515340" y="57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rtl="0" algn="l">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‘Runnin’ from ‘Em’ for Characterization</a:t>
              </a:r>
              <a:endParaRPr sz="1100">
                <a:solidFill>
                  <a:schemeClr val="lt1"/>
                </a:solidFill>
                <a:latin typeface="Proxima Nova"/>
                <a:ea typeface="Proxima Nova"/>
                <a:cs typeface="Proxima Nova"/>
                <a:sym typeface="Proxima Nova"/>
              </a:endParaRPr>
            </a:p>
          </p:txBody>
        </p:sp>
        <p:sp>
          <p:nvSpPr>
            <p:cNvPr id="608" name="Google Shape;608;p62"/>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9" name="Google Shape;609;p62"/>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0" name="Google Shape;610;p62"/>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1" name="Google Shape;611;p62"/>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‘Breaking the Box’ for Characterization </a:t>
              </a:r>
              <a:endParaRPr sz="1100">
                <a:solidFill>
                  <a:schemeClr val="lt1"/>
                </a:solidFill>
                <a:latin typeface="Proxima Nova"/>
                <a:ea typeface="Proxima Nova"/>
                <a:cs typeface="Proxima Nova"/>
                <a:sym typeface="Proxima Nova"/>
              </a:endParaRPr>
            </a:p>
          </p:txBody>
        </p:sp>
        <p:sp>
          <p:nvSpPr>
            <p:cNvPr id="612" name="Google Shape;612;p62"/>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3" name="Google Shape;613;p62"/>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4" name="Google Shape;614;p62"/>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5" name="Google Shape;615;p62"/>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rtl="0" algn="l">
                <a:spcBef>
                  <a:spcPts val="0"/>
                </a:spcBef>
                <a:spcAft>
                  <a:spcPts val="0"/>
                </a:spcAft>
                <a:buNone/>
              </a:pPr>
              <a:r>
                <a:rPr lang="en" sz="1200">
                  <a:solidFill>
                    <a:schemeClr val="lt1"/>
                  </a:solidFill>
                  <a:latin typeface="Proxima Nova"/>
                  <a:ea typeface="Proxima Nova"/>
                  <a:cs typeface="Proxima Nova"/>
                  <a:sym typeface="Proxima Nova"/>
                </a:rPr>
                <a:t>Whole Group Debrief</a:t>
              </a:r>
              <a:endParaRPr sz="1200">
                <a:solidFill>
                  <a:schemeClr val="lt1"/>
                </a:solidFill>
                <a:latin typeface="Proxima Nova"/>
                <a:ea typeface="Proxima Nova"/>
                <a:cs typeface="Proxima Nova"/>
                <a:sym typeface="Proxima Nova"/>
              </a:endParaRPr>
            </a:p>
          </p:txBody>
        </p:sp>
        <p:sp>
          <p:nvSpPr>
            <p:cNvPr id="616" name="Google Shape;616;p62"/>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7" name="Google Shape;617;p62"/>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8" name="Google Shape;618;p62"/>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9" name="Google Shape;619;p62"/>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t/>
              </a:r>
              <a:endParaRPr sz="1200">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the Steps for Writing a PEAL Paragraph on Diction and Characterization</a:t>
              </a:r>
              <a:endParaRPr sz="1200">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lt1"/>
                </a:solidFill>
                <a:latin typeface="Proxima Nova"/>
                <a:ea typeface="Proxima Nova"/>
                <a:cs typeface="Proxima Nova"/>
                <a:sym typeface="Proxima Nova"/>
              </a:endParaRPr>
            </a:p>
          </p:txBody>
        </p:sp>
      </p:grpSp>
      <p:sp>
        <p:nvSpPr>
          <p:cNvPr id="620" name="Google Shape;620;p62"/>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621" name="Google Shape;621;p62"/>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18"/>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19" name="Google Shape;119;p18"/>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120" name="Google Shape;120;p18"/>
          <p:cNvGrpSpPr/>
          <p:nvPr/>
        </p:nvGrpSpPr>
        <p:grpSpPr>
          <a:xfrm>
            <a:off x="628650" y="1369626"/>
            <a:ext cx="8037073" cy="3279725"/>
            <a:chOff x="0" y="531"/>
            <a:chExt cx="10515600" cy="3792466"/>
          </a:xfrm>
        </p:grpSpPr>
        <p:sp>
          <p:nvSpPr>
            <p:cNvPr id="121" name="Google Shape;121;p18"/>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18"/>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3" name="Google Shape;123;p18"/>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4" name="Google Shape;124;p18"/>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Focus Question</a:t>
              </a:r>
              <a:endParaRPr sz="1100">
                <a:solidFill>
                  <a:schemeClr val="lt1"/>
                </a:solidFill>
                <a:latin typeface="Proxima Nova"/>
                <a:ea typeface="Proxima Nova"/>
                <a:cs typeface="Proxima Nova"/>
                <a:sym typeface="Proxima Nova"/>
              </a:endParaRPr>
            </a:p>
          </p:txBody>
        </p:sp>
        <p:sp>
          <p:nvSpPr>
            <p:cNvPr id="125" name="Google Shape;125;p18"/>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6" name="Google Shape;126;p18"/>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7" name="Google Shape;127;p18"/>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8" name="Google Shape;128;p18"/>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i="0" lang="en" sz="1200" u="none" cap="none" strike="noStrike">
                  <a:solidFill>
                    <a:schemeClr val="lt1"/>
                  </a:solidFill>
                  <a:latin typeface="Proxima Nova"/>
                  <a:ea typeface="Proxima Nova"/>
                  <a:cs typeface="Proxima Nova"/>
                  <a:sym typeface="Proxima Nova"/>
                </a:rPr>
                <a:t>Word of the Day: </a:t>
              </a:r>
              <a:r>
                <a:rPr lang="en" sz="1200">
                  <a:solidFill>
                    <a:schemeClr val="lt1"/>
                  </a:solidFill>
                  <a:latin typeface="Proxima Nova"/>
                  <a:ea typeface="Proxima Nova"/>
                  <a:cs typeface="Proxima Nova"/>
                  <a:sym typeface="Proxima Nova"/>
                </a:rPr>
                <a:t>Dialect</a:t>
              </a:r>
              <a:endParaRPr sz="1100">
                <a:solidFill>
                  <a:schemeClr val="lt1"/>
                </a:solidFill>
                <a:latin typeface="Proxima Nova"/>
                <a:ea typeface="Proxima Nova"/>
                <a:cs typeface="Proxima Nova"/>
                <a:sym typeface="Proxima Nova"/>
              </a:endParaRPr>
            </a:p>
          </p:txBody>
        </p:sp>
        <p:sp>
          <p:nvSpPr>
            <p:cNvPr id="129" name="Google Shape;129;p18"/>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0" name="Google Shape;130;p18"/>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1" name="Google Shape;131;p18"/>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2" name="Google Shape;132;p18"/>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Anticipating Issues in the Text</a:t>
              </a:r>
              <a:endParaRPr sz="1100">
                <a:solidFill>
                  <a:schemeClr val="lt1"/>
                </a:solidFill>
                <a:latin typeface="Proxima Nova"/>
                <a:ea typeface="Proxima Nova"/>
                <a:cs typeface="Proxima Nova"/>
                <a:sym typeface="Proxima Nova"/>
              </a:endParaRPr>
            </a:p>
          </p:txBody>
        </p:sp>
        <p:sp>
          <p:nvSpPr>
            <p:cNvPr id="133" name="Google Shape;133;p18"/>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4" name="Google Shape;134;p18"/>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5" name="Google Shape;135;p18"/>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18"/>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Unit Introduction &amp; Overview </a:t>
              </a:r>
              <a:endParaRPr i="1" sz="1100">
                <a:solidFill>
                  <a:schemeClr val="lt1"/>
                </a:solidFill>
                <a:latin typeface="Proxima Nova"/>
                <a:ea typeface="Proxima Nova"/>
                <a:cs typeface="Proxima Nova"/>
                <a:sym typeface="Proxima Nova"/>
              </a:endParaRPr>
            </a:p>
          </p:txBody>
        </p:sp>
        <p:sp>
          <p:nvSpPr>
            <p:cNvPr id="137" name="Google Shape;137;p18"/>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8" name="Google Shape;138;p18"/>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9" name="Google Shape;139;p18"/>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0" name="Google Shape;140;p18"/>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“Introduction” from </a:t>
              </a:r>
              <a:r>
                <a:rPr i="1" lang="en" sz="1200">
                  <a:solidFill>
                    <a:schemeClr val="lt1"/>
                  </a:solidFill>
                  <a:latin typeface="Proxima Nova"/>
                  <a:ea typeface="Proxima Nova"/>
                  <a:cs typeface="Proxima Nova"/>
                  <a:sym typeface="Proxima Nova"/>
                </a:rPr>
                <a:t>Notes From the Field </a:t>
              </a:r>
              <a:endParaRPr i="1" sz="1100">
                <a:solidFill>
                  <a:schemeClr val="lt1"/>
                </a:solidFill>
                <a:latin typeface="Proxima Nova"/>
                <a:ea typeface="Proxima Nova"/>
                <a:cs typeface="Proxima Nova"/>
                <a:sym typeface="Proxima Nova"/>
              </a:endParaRPr>
            </a:p>
          </p:txBody>
        </p:sp>
        <p:sp>
          <p:nvSpPr>
            <p:cNvPr id="141" name="Google Shape;141;p18"/>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2" name="Google Shape;142;p18"/>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3" name="Google Shape;143;p18"/>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4" name="Google Shape;144;p18"/>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Restorative Narrative Discussion</a:t>
              </a:r>
              <a:endParaRPr sz="1100">
                <a:solidFill>
                  <a:schemeClr val="lt1"/>
                </a:solidFill>
                <a:latin typeface="Proxima Nova"/>
                <a:ea typeface="Proxima Nova"/>
                <a:cs typeface="Proxima Nova"/>
                <a:sym typeface="Proxima Nova"/>
              </a:endParaRPr>
            </a:p>
          </p:txBody>
        </p:sp>
        <p:sp>
          <p:nvSpPr>
            <p:cNvPr id="145" name="Google Shape;145;p18"/>
            <p:cNvSpPr/>
            <p:nvPr/>
          </p:nvSpPr>
          <p:spPr>
            <a:xfrm>
              <a:off x="0" y="3346897"/>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6" name="Google Shape;146;p18"/>
            <p:cNvSpPr/>
            <p:nvPr/>
          </p:nvSpPr>
          <p:spPr>
            <a:xfrm>
              <a:off x="134970" y="3447288"/>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7" name="Google Shape;147;p18"/>
            <p:cNvSpPr/>
            <p:nvPr/>
          </p:nvSpPr>
          <p:spPr>
            <a:xfrm>
              <a:off x="515340" y="3346897"/>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48" name="Google Shape;148;p18"/>
            <p:cNvSpPr txBox="1"/>
            <p:nvPr/>
          </p:nvSpPr>
          <p:spPr>
            <a:xfrm>
              <a:off x="515340" y="3346897"/>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Poetry Reading</a:t>
              </a:r>
              <a:endParaRPr sz="1100">
                <a:solidFill>
                  <a:schemeClr val="lt1"/>
                </a:solidFill>
                <a:latin typeface="Proxima Nova"/>
                <a:ea typeface="Proxima Nova"/>
                <a:cs typeface="Proxima Nova"/>
                <a:sym typeface="Proxima Nova"/>
              </a:endParaRPr>
            </a:p>
          </p:txBody>
        </p:sp>
      </p:grpSp>
      <p:sp>
        <p:nvSpPr>
          <p:cNvPr id="149" name="Google Shape;149;p18"/>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150" name="Google Shape;150;p18"/>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25" name="Shape 625"/>
        <p:cNvGrpSpPr/>
        <p:nvPr/>
      </p:nvGrpSpPr>
      <p:grpSpPr>
        <a:xfrm>
          <a:off x="0" y="0"/>
          <a:ext cx="0" cy="0"/>
          <a:chOff x="0" y="0"/>
          <a:chExt cx="0" cy="0"/>
        </a:xfrm>
      </p:grpSpPr>
      <p:sp>
        <p:nvSpPr>
          <p:cNvPr id="626" name="Google Shape;626;p6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627" name="Google Shape;627;p63"/>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628" name="Google Shape;628;p63"/>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629" name="Google Shape;629;p63"/>
          <p:cNvSpPr txBox="1"/>
          <p:nvPr/>
        </p:nvSpPr>
        <p:spPr>
          <a:xfrm>
            <a:off x="5298750" y="2345225"/>
            <a:ext cx="16122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Monologue</a:t>
            </a:r>
            <a:endParaRPr sz="2000">
              <a:latin typeface="Proxima Nova"/>
              <a:ea typeface="Proxima Nova"/>
              <a:cs typeface="Proxima Nova"/>
              <a:sym typeface="Proxima Nova"/>
            </a:endParaRPr>
          </a:p>
        </p:txBody>
      </p:sp>
      <p:sp>
        <p:nvSpPr>
          <p:cNvPr id="630" name="Google Shape;630;p63"/>
          <p:cNvSpPr txBox="1"/>
          <p:nvPr/>
        </p:nvSpPr>
        <p:spPr>
          <a:xfrm>
            <a:off x="3679852" y="733350"/>
            <a:ext cx="221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i="1" lang="en">
                <a:latin typeface="Proxima Nova"/>
                <a:ea typeface="Proxima Nova"/>
                <a:cs typeface="Proxima Nova"/>
                <a:sym typeface="Proxima Nova"/>
              </a:rPr>
              <a:t>Noun, </a:t>
            </a:r>
            <a:r>
              <a:rPr lang="en">
                <a:latin typeface="Proxima Nova"/>
                <a:ea typeface="Proxima Nova"/>
                <a:cs typeface="Proxima Nova"/>
                <a:sym typeface="Proxima Nova"/>
              </a:rPr>
              <a:t>a long speech by one actor in a play or movie, or as part of a theatrical or broadcast program.</a:t>
            </a:r>
            <a:endParaRPr>
              <a:latin typeface="Proxima Nova"/>
              <a:ea typeface="Proxima Nova"/>
              <a:cs typeface="Proxima Nova"/>
              <a:sym typeface="Proxima Nova"/>
            </a:endParaRPr>
          </a:p>
        </p:txBody>
      </p:sp>
      <p:sp>
        <p:nvSpPr>
          <p:cNvPr id="631" name="Google Shape;631;p63"/>
          <p:cNvSpPr txBox="1"/>
          <p:nvPr/>
        </p:nvSpPr>
        <p:spPr>
          <a:xfrm>
            <a:off x="3679852" y="2991375"/>
            <a:ext cx="2210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“It’s a bit of a</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verbal feat to keep the monologue moving along quickly.” </a:t>
            </a:r>
            <a:endParaRPr>
              <a:latin typeface="Proxima Nova"/>
              <a:ea typeface="Proxima Nova"/>
              <a:cs typeface="Proxima Nova"/>
              <a:sym typeface="Proxima Nova"/>
            </a:endParaRPr>
          </a:p>
        </p:txBody>
      </p:sp>
      <p:sp>
        <p:nvSpPr>
          <p:cNvPr id="632" name="Google Shape;632;p63"/>
          <p:cNvSpPr txBox="1"/>
          <p:nvPr/>
        </p:nvSpPr>
        <p:spPr>
          <a:xfrm>
            <a:off x="6276527" y="2991375"/>
            <a:ext cx="221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Common dramatic form</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This is the whole text of </a:t>
            </a:r>
            <a:r>
              <a:rPr i="1" lang="en">
                <a:latin typeface="Proxima Nova"/>
                <a:ea typeface="Proxima Nova"/>
                <a:cs typeface="Proxima Nova"/>
                <a:sym typeface="Proxima Nova"/>
              </a:rPr>
              <a:t>Notes From the Field</a:t>
            </a:r>
            <a:endParaRPr i="1">
              <a:latin typeface="Proxima Nova"/>
              <a:ea typeface="Proxima Nova"/>
              <a:cs typeface="Proxima Nova"/>
              <a:sym typeface="Proxima Nova"/>
            </a:endParaRPr>
          </a:p>
        </p:txBody>
      </p:sp>
      <p:pic>
        <p:nvPicPr>
          <p:cNvPr id="633" name="Google Shape;633;p63"/>
          <p:cNvPicPr preferRelativeResize="0"/>
          <p:nvPr/>
        </p:nvPicPr>
        <p:blipFill rotWithShape="1">
          <a:blip r:embed="rId3">
            <a:alphaModFix/>
          </a:blip>
          <a:srcRect b="6445" l="9339" r="35098" t="0"/>
          <a:stretch/>
        </p:blipFill>
        <p:spPr>
          <a:xfrm>
            <a:off x="6767099" y="444900"/>
            <a:ext cx="2210100" cy="2478415"/>
          </a:xfrm>
          <a:prstGeom prst="rect">
            <a:avLst/>
          </a:prstGeom>
          <a:noFill/>
          <a:ln>
            <a:noFill/>
          </a:ln>
        </p:spPr>
      </p:pic>
      <p:sp>
        <p:nvSpPr>
          <p:cNvPr id="634" name="Google Shape;634;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35" name="Google Shape;635;p63"/>
          <p:cNvSpPr txBox="1"/>
          <p:nvPr/>
        </p:nvSpPr>
        <p:spPr>
          <a:xfrm>
            <a:off x="291525" y="1627425"/>
            <a:ext cx="3000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dk1"/>
                </a:solidFill>
                <a:latin typeface="Proxima Nova"/>
                <a:ea typeface="Proxima Nova"/>
                <a:cs typeface="Proxima Nova"/>
                <a:sym typeface="Proxima Nova"/>
              </a:rPr>
              <a:t>Word of the Day </a:t>
            </a:r>
            <a:endParaRPr b="1" sz="4000">
              <a:solidFill>
                <a:schemeClr val="dk1"/>
              </a:solidFill>
              <a:latin typeface="Proxima Nova"/>
              <a:ea typeface="Proxima Nova"/>
              <a:cs typeface="Proxima Nova"/>
              <a:sym typeface="Proxima Nov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
        <p:nvSpPr>
          <p:cNvPr id="641" name="Google Shape;641;p6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42" name="Google Shape;642;p64"/>
          <p:cNvPicPr preferRelativeResize="0"/>
          <p:nvPr/>
        </p:nvPicPr>
        <p:blipFill>
          <a:blip r:embed="rId3">
            <a:alphaModFix/>
          </a:blip>
          <a:stretch>
            <a:fillRect/>
          </a:stretch>
        </p:blipFill>
        <p:spPr>
          <a:xfrm>
            <a:off x="3729000" y="150725"/>
            <a:ext cx="5243301" cy="4743950"/>
          </a:xfrm>
          <a:prstGeom prst="rect">
            <a:avLst/>
          </a:prstGeom>
          <a:noFill/>
          <a:ln>
            <a:noFill/>
          </a:ln>
        </p:spPr>
      </p:pic>
      <p:sp>
        <p:nvSpPr>
          <p:cNvPr id="643" name="Google Shape;643;p64"/>
          <p:cNvSpPr txBox="1"/>
          <p:nvPr/>
        </p:nvSpPr>
        <p:spPr>
          <a:xfrm>
            <a:off x="107375" y="107850"/>
            <a:ext cx="3750600" cy="6156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iro"/>
                <a:ea typeface="Cairo"/>
                <a:cs typeface="Cairo"/>
                <a:sym typeface="Cairo"/>
              </a:rPr>
              <a:t>In preparation for our free write let’s re-read a piece from yesterday’s homework. </a:t>
            </a:r>
            <a:endParaRPr>
              <a:latin typeface="Cairo"/>
              <a:ea typeface="Cairo"/>
              <a:cs typeface="Cairo"/>
              <a:sym typeface="Cairo"/>
            </a:endParaRPr>
          </a:p>
        </p:txBody>
      </p:sp>
      <p:pic>
        <p:nvPicPr>
          <p:cNvPr id="644" name="Google Shape;644;p64"/>
          <p:cNvPicPr preferRelativeResize="0"/>
          <p:nvPr/>
        </p:nvPicPr>
        <p:blipFill>
          <a:blip r:embed="rId4">
            <a:alphaModFix/>
          </a:blip>
          <a:stretch>
            <a:fillRect/>
          </a:stretch>
        </p:blipFill>
        <p:spPr>
          <a:xfrm>
            <a:off x="208725" y="863350"/>
            <a:ext cx="3806049" cy="3416799"/>
          </a:xfrm>
          <a:prstGeom prst="rect">
            <a:avLst/>
          </a:prstGeom>
          <a:noFill/>
          <a:ln>
            <a:noFill/>
          </a:ln>
        </p:spPr>
      </p:pic>
      <p:sp>
        <p:nvSpPr>
          <p:cNvPr id="645" name="Google Shape;645;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5"/>
          <p:cNvSpPr/>
          <p:nvPr/>
        </p:nvSpPr>
        <p:spPr>
          <a:xfrm>
            <a:off x="302275" y="500650"/>
            <a:ext cx="3564600" cy="4005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Restorative Narratives</a:t>
            </a:r>
            <a:endParaRPr/>
          </a:p>
        </p:txBody>
      </p:sp>
      <p:sp>
        <p:nvSpPr>
          <p:cNvPr id="652" name="Google Shape;652;p65"/>
          <p:cNvSpPr txBox="1"/>
          <p:nvPr>
            <p:ph idx="1" type="body"/>
          </p:nvPr>
        </p:nvSpPr>
        <p:spPr>
          <a:xfrm>
            <a:off x="311700" y="1152475"/>
            <a:ext cx="3564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Capture hard truths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Show meaningful progression - how someone got to where they are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Tell stories about people and communities exhibiting resilience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Are authentic</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Highlight </a:t>
            </a:r>
            <a:r>
              <a:rPr lang="en" u="sng">
                <a:solidFill>
                  <a:schemeClr val="dk1"/>
                </a:solidFill>
              </a:rPr>
              <a:t>strength</a:t>
            </a:r>
            <a:r>
              <a:rPr lang="en">
                <a:solidFill>
                  <a:schemeClr val="dk1"/>
                </a:solidFill>
              </a:rPr>
              <a:t> and </a:t>
            </a:r>
            <a:r>
              <a:rPr lang="en" u="sng">
                <a:solidFill>
                  <a:schemeClr val="dk1"/>
                </a:solidFill>
              </a:rPr>
              <a:t>possibility</a:t>
            </a:r>
            <a:endParaRPr u="sng">
              <a:solidFill>
                <a:schemeClr val="dk1"/>
              </a:solidFill>
            </a:endParaRPr>
          </a:p>
        </p:txBody>
      </p:sp>
      <p:sp>
        <p:nvSpPr>
          <p:cNvPr id="653" name="Google Shape;653;p65"/>
          <p:cNvSpPr txBox="1"/>
          <p:nvPr/>
        </p:nvSpPr>
        <p:spPr>
          <a:xfrm>
            <a:off x="4118575" y="3589575"/>
            <a:ext cx="4931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Proxima Nova"/>
                <a:ea typeface="Proxima Nova"/>
                <a:cs typeface="Proxima Nova"/>
                <a:sym typeface="Proxima Nova"/>
              </a:rPr>
              <a:t>Watch and Listen</a:t>
            </a:r>
            <a:r>
              <a:rPr lang="en">
                <a:latin typeface="Proxima Nova"/>
                <a:ea typeface="Proxima Nova"/>
                <a:cs typeface="Proxima Nova"/>
                <a:sym typeface="Proxima Nova"/>
              </a:rPr>
              <a:t> to Deavere Smith perform a segment from “Breaking the Box”</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u="sng">
                <a:latin typeface="Proxima Nova"/>
                <a:ea typeface="Proxima Nova"/>
                <a:cs typeface="Proxima Nova"/>
                <a:sym typeface="Proxima Nova"/>
              </a:rPr>
              <a:t>Think and Write</a:t>
            </a:r>
            <a:r>
              <a:rPr lang="en">
                <a:latin typeface="Proxima Nova"/>
                <a:ea typeface="Proxima Nova"/>
                <a:cs typeface="Proxima Nova"/>
                <a:sym typeface="Proxima Nova"/>
              </a:rPr>
              <a:t> in your notebook. How is this an example of a restorative narrative?</a:t>
            </a:r>
            <a:endParaRPr>
              <a:latin typeface="Proxima Nova"/>
              <a:ea typeface="Proxima Nova"/>
              <a:cs typeface="Proxima Nova"/>
              <a:sym typeface="Proxima Nova"/>
            </a:endParaRPr>
          </a:p>
        </p:txBody>
      </p:sp>
      <p:sp>
        <p:nvSpPr>
          <p:cNvPr id="654" name="Google Shape;654;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Anna Deavere Smith performs as Pastor Jamal-Harrison Bryant giving the eulogy at the funeral of Freddie Gray, a scene from Smith's solo play &quot;Notes from the Field&quot;" id="655" name="Google Shape;655;p65" title="Anna Deavere Smith  Freddie Gray Funeral Oration">
            <a:hlinkClick r:id="rId3"/>
          </p:cNvPr>
          <p:cNvPicPr preferRelativeResize="0"/>
          <p:nvPr/>
        </p:nvPicPr>
        <p:blipFill>
          <a:blip r:embed="rId4">
            <a:alphaModFix/>
          </a:blip>
          <a:stretch>
            <a:fillRect/>
          </a:stretch>
        </p:blipFill>
        <p:spPr>
          <a:xfrm>
            <a:off x="4118575" y="639725"/>
            <a:ext cx="4766450" cy="26811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6"/>
          <p:cNvSpPr/>
          <p:nvPr/>
        </p:nvSpPr>
        <p:spPr>
          <a:xfrm>
            <a:off x="7142700" y="722725"/>
            <a:ext cx="1663500" cy="179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6"/>
          <p:cNvSpPr txBox="1"/>
          <p:nvPr>
            <p:ph type="title"/>
          </p:nvPr>
        </p:nvSpPr>
        <p:spPr>
          <a:xfrm>
            <a:off x="311700" y="0"/>
            <a:ext cx="4540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Write Your Truth</a:t>
            </a:r>
            <a:endParaRPr/>
          </a:p>
        </p:txBody>
      </p:sp>
      <p:sp>
        <p:nvSpPr>
          <p:cNvPr id="662" name="Google Shape;662;p66"/>
          <p:cNvSpPr txBox="1"/>
          <p:nvPr>
            <p:ph idx="1" type="body"/>
          </p:nvPr>
        </p:nvSpPr>
        <p:spPr>
          <a:xfrm>
            <a:off x="311700" y="627950"/>
            <a:ext cx="5911200" cy="21042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0"/>
              </a:spcBef>
              <a:spcAft>
                <a:spcPts val="0"/>
              </a:spcAft>
              <a:buNone/>
            </a:pPr>
            <a:r>
              <a:rPr b="1" lang="en" sz="6994" u="sng">
                <a:solidFill>
                  <a:srgbClr val="000000"/>
                </a:solidFill>
              </a:rPr>
              <a:t>Prompt : </a:t>
            </a:r>
            <a:r>
              <a:rPr lang="en" sz="6994">
                <a:solidFill>
                  <a:srgbClr val="000000"/>
                </a:solidFill>
              </a:rPr>
              <a:t>Write about a time when someone put you a box. In other words, what was a time when someone in your life or society at large told you who you are and who you are going to be? </a:t>
            </a:r>
            <a:endParaRPr sz="6994">
              <a:solidFill>
                <a:srgbClr val="000000"/>
              </a:solidFill>
            </a:endParaRPr>
          </a:p>
          <a:p>
            <a:pPr indent="0" lvl="0" marL="0" rtl="0" algn="l">
              <a:lnSpc>
                <a:spcPct val="100000"/>
              </a:lnSpc>
              <a:spcBef>
                <a:spcPts val="0"/>
              </a:spcBef>
              <a:spcAft>
                <a:spcPts val="0"/>
              </a:spcAft>
              <a:buNone/>
            </a:pPr>
            <a:r>
              <a:t/>
            </a:r>
            <a:endParaRPr sz="6994">
              <a:solidFill>
                <a:srgbClr val="000000"/>
              </a:solidFill>
            </a:endParaRPr>
          </a:p>
          <a:p>
            <a:pPr indent="0" lvl="0" marL="0" rtl="0" algn="l">
              <a:lnSpc>
                <a:spcPct val="100000"/>
              </a:lnSpc>
              <a:spcBef>
                <a:spcPts val="0"/>
              </a:spcBef>
              <a:spcAft>
                <a:spcPts val="0"/>
              </a:spcAft>
              <a:buNone/>
            </a:pPr>
            <a:r>
              <a:rPr lang="en" sz="6994">
                <a:solidFill>
                  <a:srgbClr val="000000"/>
                </a:solidFill>
              </a:rPr>
              <a:t>Your response : </a:t>
            </a:r>
            <a:endParaRPr sz="6994">
              <a:solidFill>
                <a:srgbClr val="000000"/>
              </a:solidFill>
            </a:endParaRPr>
          </a:p>
          <a:p>
            <a:pPr indent="-339631" lvl="0" marL="457200" rtl="0" algn="l">
              <a:lnSpc>
                <a:spcPct val="100000"/>
              </a:lnSpc>
              <a:spcBef>
                <a:spcPts val="0"/>
              </a:spcBef>
              <a:spcAft>
                <a:spcPts val="0"/>
              </a:spcAft>
              <a:buClr>
                <a:srgbClr val="000000"/>
              </a:buClr>
              <a:buSzPct val="100000"/>
              <a:buFont typeface="Proxima Nova"/>
              <a:buChar char="-"/>
            </a:pPr>
            <a:r>
              <a:rPr lang="en" sz="6994">
                <a:solidFill>
                  <a:srgbClr val="000000"/>
                </a:solidFill>
              </a:rPr>
              <a:t>The event/situation that occurred</a:t>
            </a:r>
            <a:endParaRPr sz="6994">
              <a:solidFill>
                <a:srgbClr val="000000"/>
              </a:solidFill>
            </a:endParaRPr>
          </a:p>
          <a:p>
            <a:pPr indent="-339631" lvl="0" marL="457200" rtl="0" algn="l">
              <a:lnSpc>
                <a:spcPct val="100000"/>
              </a:lnSpc>
              <a:spcBef>
                <a:spcPts val="0"/>
              </a:spcBef>
              <a:spcAft>
                <a:spcPts val="0"/>
              </a:spcAft>
              <a:buClr>
                <a:srgbClr val="000000"/>
              </a:buClr>
              <a:buSzPct val="100000"/>
              <a:buFont typeface="Proxima Nova"/>
              <a:buChar char="-"/>
            </a:pPr>
            <a:r>
              <a:rPr lang="en" sz="6994">
                <a:solidFill>
                  <a:srgbClr val="000000"/>
                </a:solidFill>
              </a:rPr>
              <a:t>How you felt</a:t>
            </a:r>
            <a:endParaRPr sz="6994">
              <a:solidFill>
                <a:srgbClr val="000000"/>
              </a:solidFill>
            </a:endParaRPr>
          </a:p>
          <a:p>
            <a:pPr indent="-339631" lvl="0" marL="457200" rtl="0" algn="l">
              <a:lnSpc>
                <a:spcPct val="100000"/>
              </a:lnSpc>
              <a:spcBef>
                <a:spcPts val="0"/>
              </a:spcBef>
              <a:spcAft>
                <a:spcPts val="0"/>
              </a:spcAft>
              <a:buClr>
                <a:srgbClr val="000000"/>
              </a:buClr>
              <a:buSzPct val="100000"/>
              <a:buFont typeface="Proxima Nova"/>
              <a:buChar char="-"/>
            </a:pPr>
            <a:r>
              <a:rPr lang="en" sz="6994">
                <a:solidFill>
                  <a:srgbClr val="000000"/>
                </a:solidFill>
              </a:rPr>
              <a:t>What box/limit they put around your personhood. </a:t>
            </a:r>
            <a:endParaRPr sz="6994">
              <a:solidFill>
                <a:srgbClr val="000000"/>
              </a:solidFill>
            </a:endParaRPr>
          </a:p>
          <a:p>
            <a:pPr indent="0" lvl="0" marL="0" rtl="0" algn="l">
              <a:lnSpc>
                <a:spcPct val="100000"/>
              </a:lnSpc>
              <a:spcBef>
                <a:spcPts val="0"/>
              </a:spcBef>
              <a:spcAft>
                <a:spcPts val="0"/>
              </a:spcAft>
              <a:buNone/>
            </a:pPr>
            <a:r>
              <a:t/>
            </a:r>
            <a:endParaRPr sz="1808">
              <a:solidFill>
                <a:srgbClr val="000000"/>
              </a:solidFill>
            </a:endParaRPr>
          </a:p>
          <a:p>
            <a:pPr indent="0" lvl="0" marL="0" rtl="0" algn="l">
              <a:lnSpc>
                <a:spcPct val="100000"/>
              </a:lnSpc>
              <a:spcBef>
                <a:spcPts val="0"/>
              </a:spcBef>
              <a:spcAft>
                <a:spcPts val="0"/>
              </a:spcAft>
              <a:buNone/>
            </a:pPr>
            <a:r>
              <a:t/>
            </a:r>
            <a:endParaRPr sz="1808">
              <a:solidFill>
                <a:srgbClr val="000000"/>
              </a:solidFill>
            </a:endParaRPr>
          </a:p>
          <a:p>
            <a:pPr indent="0" lvl="0" marL="0" rtl="0" algn="l">
              <a:spcBef>
                <a:spcPts val="0"/>
              </a:spcBef>
              <a:spcAft>
                <a:spcPts val="1200"/>
              </a:spcAft>
              <a:buNone/>
            </a:pPr>
            <a:r>
              <a:t/>
            </a:r>
            <a:endParaRPr/>
          </a:p>
        </p:txBody>
      </p:sp>
      <p:pic>
        <p:nvPicPr>
          <p:cNvPr id="663" name="Google Shape;663;p66"/>
          <p:cNvPicPr preferRelativeResize="0"/>
          <p:nvPr/>
        </p:nvPicPr>
        <p:blipFill>
          <a:blip r:embed="rId3">
            <a:alphaModFix/>
          </a:blip>
          <a:stretch>
            <a:fillRect/>
          </a:stretch>
        </p:blipFill>
        <p:spPr>
          <a:xfrm>
            <a:off x="565125" y="2936950"/>
            <a:ext cx="1995887" cy="2033501"/>
          </a:xfrm>
          <a:prstGeom prst="rect">
            <a:avLst/>
          </a:prstGeom>
          <a:noFill/>
          <a:ln>
            <a:noFill/>
          </a:ln>
        </p:spPr>
      </p:pic>
      <p:pic>
        <p:nvPicPr>
          <p:cNvPr id="664" name="Google Shape;664;p66"/>
          <p:cNvPicPr preferRelativeResize="0"/>
          <p:nvPr/>
        </p:nvPicPr>
        <p:blipFill>
          <a:blip r:embed="rId4">
            <a:alphaModFix/>
          </a:blip>
          <a:stretch>
            <a:fillRect/>
          </a:stretch>
        </p:blipFill>
        <p:spPr>
          <a:xfrm>
            <a:off x="3565940" y="2936950"/>
            <a:ext cx="5240160" cy="2104200"/>
          </a:xfrm>
          <a:prstGeom prst="rect">
            <a:avLst/>
          </a:prstGeom>
          <a:noFill/>
          <a:ln>
            <a:noFill/>
          </a:ln>
        </p:spPr>
      </p:pic>
      <p:cxnSp>
        <p:nvCxnSpPr>
          <p:cNvPr id="665" name="Google Shape;665;p66"/>
          <p:cNvCxnSpPr/>
          <p:nvPr/>
        </p:nvCxnSpPr>
        <p:spPr>
          <a:xfrm>
            <a:off x="18775" y="2834550"/>
            <a:ext cx="9085500" cy="0"/>
          </a:xfrm>
          <a:prstGeom prst="straightConnector1">
            <a:avLst/>
          </a:prstGeom>
          <a:noFill/>
          <a:ln cap="flat" cmpd="sng" w="9525">
            <a:solidFill>
              <a:schemeClr val="dk2"/>
            </a:solidFill>
            <a:prstDash val="solid"/>
            <a:round/>
            <a:headEnd len="med" w="med" type="none"/>
            <a:tailEnd len="med" w="med" type="none"/>
          </a:ln>
        </p:spPr>
      </p:cxnSp>
      <p:sp>
        <p:nvSpPr>
          <p:cNvPr id="666" name="Google Shape;666;p66"/>
          <p:cNvSpPr txBox="1"/>
          <p:nvPr/>
        </p:nvSpPr>
        <p:spPr>
          <a:xfrm>
            <a:off x="7152100" y="713325"/>
            <a:ext cx="1653900" cy="179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8">
                <a:latin typeface="Proxima Nova"/>
                <a:ea typeface="Proxima Nova"/>
                <a:cs typeface="Proxima Nova"/>
                <a:sym typeface="Proxima Nova"/>
              </a:rPr>
              <a:t>This free write is for your eyes only.</a:t>
            </a:r>
            <a:endParaRPr i="1" sz="1308">
              <a:latin typeface="Proxima Nova"/>
              <a:ea typeface="Proxima Nova"/>
              <a:cs typeface="Proxima Nova"/>
              <a:sym typeface="Proxima Nova"/>
            </a:endParaRPr>
          </a:p>
          <a:p>
            <a:pPr indent="0" lvl="0" marL="0" rtl="0" algn="l">
              <a:spcBef>
                <a:spcPts val="0"/>
              </a:spcBef>
              <a:spcAft>
                <a:spcPts val="0"/>
              </a:spcAft>
              <a:buNone/>
            </a:pPr>
            <a:r>
              <a:t/>
            </a:r>
            <a:endParaRPr i="1" sz="1308">
              <a:latin typeface="Proxima Nova"/>
              <a:ea typeface="Proxima Nova"/>
              <a:cs typeface="Proxima Nova"/>
              <a:sym typeface="Proxima Nova"/>
            </a:endParaRPr>
          </a:p>
          <a:p>
            <a:pPr indent="0" lvl="0" marL="0" rtl="0" algn="l">
              <a:spcBef>
                <a:spcPts val="0"/>
              </a:spcBef>
              <a:spcAft>
                <a:spcPts val="0"/>
              </a:spcAft>
              <a:buNone/>
            </a:pPr>
            <a:r>
              <a:rPr i="1" lang="en" sz="1308">
                <a:latin typeface="Proxima Nova"/>
                <a:ea typeface="Proxima Nova"/>
                <a:cs typeface="Proxima Nova"/>
                <a:sym typeface="Proxima Nova"/>
              </a:rPr>
              <a:t>Sharing out is welcome, but not mandatory! I’ll be doing this free write with you as well. </a:t>
            </a:r>
            <a:endParaRPr i="1" sz="900">
              <a:latin typeface="Proxima Nova"/>
              <a:ea typeface="Proxima Nova"/>
              <a:cs typeface="Proxima Nova"/>
              <a:sym typeface="Proxima Nova"/>
            </a:endParaRPr>
          </a:p>
        </p:txBody>
      </p:sp>
      <p:sp>
        <p:nvSpPr>
          <p:cNvPr id="667" name="Google Shape;667;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read a </a:t>
            </a:r>
            <a:r>
              <a:rPr b="1" lang="en"/>
              <a:t>dramatic text</a:t>
            </a:r>
            <a:endParaRPr/>
          </a:p>
        </p:txBody>
      </p:sp>
      <p:sp>
        <p:nvSpPr>
          <p:cNvPr id="673" name="Google Shape;673;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t>Dialogue tags:</a:t>
            </a:r>
            <a:r>
              <a:rPr lang="en"/>
              <a:t> the names or labels of characters </a:t>
            </a:r>
            <a:endParaRPr/>
          </a:p>
          <a:p>
            <a:pPr indent="-342900" lvl="0" marL="457200" rtl="0" algn="l">
              <a:spcBef>
                <a:spcPts val="0"/>
              </a:spcBef>
              <a:spcAft>
                <a:spcPts val="0"/>
              </a:spcAft>
              <a:buSzPts val="1800"/>
              <a:buChar char="●"/>
            </a:pPr>
            <a:r>
              <a:rPr lang="en" u="sng"/>
              <a:t>Stage directions:</a:t>
            </a:r>
            <a:r>
              <a:rPr lang="en"/>
              <a:t> the playwright’s </a:t>
            </a:r>
            <a:r>
              <a:rPr lang="en"/>
              <a:t>directions</a:t>
            </a:r>
            <a:r>
              <a:rPr lang="en"/>
              <a:t> to the actors and director</a:t>
            </a:r>
            <a:endParaRPr/>
          </a:p>
          <a:p>
            <a:pPr indent="-342900" lvl="0" marL="457200" rtl="0" algn="l">
              <a:spcBef>
                <a:spcPts val="0"/>
              </a:spcBef>
              <a:spcAft>
                <a:spcPts val="0"/>
              </a:spcAft>
              <a:buSzPts val="1800"/>
              <a:buChar char="●"/>
            </a:pPr>
            <a:r>
              <a:rPr lang="en" u="sng"/>
              <a:t>Monologue:</a:t>
            </a:r>
            <a:r>
              <a:rPr lang="en"/>
              <a:t> </a:t>
            </a:r>
            <a:r>
              <a:rPr lang="en"/>
              <a:t>a long speech by one actor in a play or movie, or as part of a theatrical or broadcast program.</a:t>
            </a:r>
            <a:endParaRPr/>
          </a:p>
          <a:p>
            <a:pPr indent="-342900" lvl="0" marL="457200" rtl="0" algn="l">
              <a:spcBef>
                <a:spcPts val="0"/>
              </a:spcBef>
              <a:spcAft>
                <a:spcPts val="0"/>
              </a:spcAft>
              <a:buSzPts val="1800"/>
              <a:buChar char="●"/>
            </a:pPr>
            <a:r>
              <a:rPr lang="en" u="sng"/>
              <a:t>Blocking:</a:t>
            </a:r>
            <a:r>
              <a:rPr lang="en"/>
              <a:t> the actor’s movements across the stage</a:t>
            </a:r>
            <a:endParaRPr/>
          </a:p>
          <a:p>
            <a:pPr indent="-342900" lvl="0" marL="457200" rtl="0" algn="l">
              <a:spcBef>
                <a:spcPts val="0"/>
              </a:spcBef>
              <a:spcAft>
                <a:spcPts val="0"/>
              </a:spcAft>
              <a:buSzPts val="1800"/>
              <a:buChar char="●"/>
            </a:pPr>
            <a:r>
              <a:rPr lang="en" u="sng"/>
              <a:t>Vocalization:</a:t>
            </a:r>
            <a:r>
              <a:rPr lang="en"/>
              <a:t> the way the actors speak</a:t>
            </a:r>
            <a:endParaRPr/>
          </a:p>
          <a:p>
            <a:pPr indent="-342900" lvl="0" marL="457200" rtl="0" algn="l">
              <a:spcBef>
                <a:spcPts val="0"/>
              </a:spcBef>
              <a:spcAft>
                <a:spcPts val="0"/>
              </a:spcAft>
              <a:buSzPts val="1800"/>
              <a:buChar char="●"/>
            </a:pPr>
            <a:r>
              <a:rPr lang="en" u="sng"/>
              <a:t>Diction:</a:t>
            </a:r>
            <a:r>
              <a:rPr lang="en"/>
              <a:t> in the world of drama, it’s </a:t>
            </a:r>
            <a:r>
              <a:rPr b="1" lang="en"/>
              <a:t>how </a:t>
            </a:r>
            <a:r>
              <a:rPr lang="en"/>
              <a:t>the actor speaks </a:t>
            </a:r>
            <a:r>
              <a:rPr b="1" lang="en"/>
              <a:t>and </a:t>
            </a:r>
            <a:r>
              <a:rPr lang="en"/>
              <a:t>the words the playwright chooses</a:t>
            </a:r>
            <a:endParaRPr/>
          </a:p>
          <a:p>
            <a:pPr indent="-342900" lvl="0" marL="457200" rtl="0" algn="l">
              <a:spcBef>
                <a:spcPts val="0"/>
              </a:spcBef>
              <a:spcAft>
                <a:spcPts val="0"/>
              </a:spcAft>
              <a:buSzPts val="1800"/>
              <a:buChar char="●"/>
            </a:pPr>
            <a:r>
              <a:rPr lang="en" u="sng"/>
              <a:t>Playwright:</a:t>
            </a:r>
            <a:r>
              <a:rPr lang="en"/>
              <a:t> author</a:t>
            </a:r>
            <a:endParaRPr/>
          </a:p>
        </p:txBody>
      </p:sp>
      <p:sp>
        <p:nvSpPr>
          <p:cNvPr id="674" name="Google Shape;674;p6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675" name="Google Shape;675;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68"/>
          <p:cNvSpPr txBox="1"/>
          <p:nvPr>
            <p:ph type="title"/>
          </p:nvPr>
        </p:nvSpPr>
        <p:spPr>
          <a:xfrm>
            <a:off x="121875" y="3111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read a </a:t>
            </a:r>
            <a:r>
              <a:rPr b="1" lang="en"/>
              <a:t>dramatic text</a:t>
            </a:r>
            <a:endParaRPr/>
          </a:p>
        </p:txBody>
      </p:sp>
      <p:sp>
        <p:nvSpPr>
          <p:cNvPr id="681" name="Google Shape;681;p68"/>
          <p:cNvSpPr txBox="1"/>
          <p:nvPr>
            <p:ph idx="1" type="body"/>
          </p:nvPr>
        </p:nvSpPr>
        <p:spPr>
          <a:xfrm>
            <a:off x="167050" y="935525"/>
            <a:ext cx="2960700" cy="3416400"/>
          </a:xfrm>
          <a:prstGeom prst="rect">
            <a:avLst/>
          </a:prstGeom>
        </p:spPr>
        <p:txBody>
          <a:bodyPr anchorCtr="0" anchor="t" bIns="91425" lIns="91425" spcFirstLastPara="1" rIns="91425" wrap="square" tIns="91425">
            <a:normAutofit lnSpcReduction="20000"/>
          </a:bodyPr>
          <a:lstStyle/>
          <a:p>
            <a:pPr indent="-361950" lvl="0" marL="457200" rtl="0" algn="l">
              <a:spcBef>
                <a:spcPts val="0"/>
              </a:spcBef>
              <a:spcAft>
                <a:spcPts val="0"/>
              </a:spcAft>
              <a:buSzPts val="2100"/>
              <a:buChar char="●"/>
            </a:pPr>
            <a:r>
              <a:rPr lang="en" sz="2100" u="sng"/>
              <a:t>Stage directions:</a:t>
            </a:r>
            <a:r>
              <a:rPr lang="en" sz="2100"/>
              <a:t> the playwright’s directions to the actors and director</a:t>
            </a:r>
            <a:endParaRPr sz="2100"/>
          </a:p>
          <a:p>
            <a:pPr indent="-361950" lvl="0" marL="457200" rtl="0" algn="l">
              <a:spcBef>
                <a:spcPts val="0"/>
              </a:spcBef>
              <a:spcAft>
                <a:spcPts val="0"/>
              </a:spcAft>
              <a:buSzPts val="2100"/>
              <a:buChar char="●"/>
            </a:pPr>
            <a:r>
              <a:rPr lang="en" sz="2100" u="sng"/>
              <a:t>Blocking:</a:t>
            </a:r>
            <a:r>
              <a:rPr lang="en" sz="2100"/>
              <a:t> the actor’s movements across the stage (in the screen directions)</a:t>
            </a:r>
            <a:endParaRPr sz="2100"/>
          </a:p>
          <a:p>
            <a:pPr indent="-361950" lvl="0" marL="457200" rtl="0" algn="l">
              <a:spcBef>
                <a:spcPts val="0"/>
              </a:spcBef>
              <a:spcAft>
                <a:spcPts val="0"/>
              </a:spcAft>
              <a:buSzPts val="2100"/>
              <a:buChar char="●"/>
            </a:pPr>
            <a:r>
              <a:rPr lang="en" sz="2100" u="sng"/>
              <a:t>Playwright:</a:t>
            </a:r>
            <a:r>
              <a:rPr lang="en" sz="2100"/>
              <a:t> author</a:t>
            </a:r>
            <a:endParaRPr sz="2100"/>
          </a:p>
        </p:txBody>
      </p:sp>
      <p:sp>
        <p:nvSpPr>
          <p:cNvPr id="682" name="Google Shape;682;p6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683" name="Google Shape;683;p68"/>
          <p:cNvPicPr preferRelativeResize="0"/>
          <p:nvPr/>
        </p:nvPicPr>
        <p:blipFill>
          <a:blip r:embed="rId3">
            <a:alphaModFix/>
          </a:blip>
          <a:stretch>
            <a:fillRect/>
          </a:stretch>
        </p:blipFill>
        <p:spPr>
          <a:xfrm>
            <a:off x="3830525" y="1200175"/>
            <a:ext cx="4636875" cy="2469876"/>
          </a:xfrm>
          <a:prstGeom prst="rect">
            <a:avLst/>
          </a:prstGeom>
          <a:noFill/>
          <a:ln>
            <a:noFill/>
          </a:ln>
        </p:spPr>
      </p:pic>
      <p:cxnSp>
        <p:nvCxnSpPr>
          <p:cNvPr id="684" name="Google Shape;684;p68"/>
          <p:cNvCxnSpPr/>
          <p:nvPr/>
        </p:nvCxnSpPr>
        <p:spPr>
          <a:xfrm>
            <a:off x="2657625" y="1211300"/>
            <a:ext cx="1419300" cy="1012500"/>
          </a:xfrm>
          <a:prstGeom prst="straightConnector1">
            <a:avLst/>
          </a:prstGeom>
          <a:noFill/>
          <a:ln cap="flat" cmpd="sng" w="9525">
            <a:solidFill>
              <a:schemeClr val="dk2"/>
            </a:solidFill>
            <a:prstDash val="solid"/>
            <a:round/>
            <a:headEnd len="med" w="med" type="none"/>
            <a:tailEnd len="med" w="med" type="triangle"/>
          </a:ln>
        </p:spPr>
      </p:cxnSp>
      <p:cxnSp>
        <p:nvCxnSpPr>
          <p:cNvPr id="685" name="Google Shape;685;p68"/>
          <p:cNvCxnSpPr/>
          <p:nvPr/>
        </p:nvCxnSpPr>
        <p:spPr>
          <a:xfrm flipH="1" rot="10800000">
            <a:off x="2449725" y="2223775"/>
            <a:ext cx="5514000" cy="216900"/>
          </a:xfrm>
          <a:prstGeom prst="straightConnector1">
            <a:avLst/>
          </a:prstGeom>
          <a:noFill/>
          <a:ln cap="flat" cmpd="sng" w="9525">
            <a:solidFill>
              <a:schemeClr val="dk2"/>
            </a:solidFill>
            <a:prstDash val="solid"/>
            <a:round/>
            <a:headEnd len="med" w="med" type="none"/>
            <a:tailEnd len="med" w="med" type="triangle"/>
          </a:ln>
        </p:spPr>
      </p:cxnSp>
      <p:sp>
        <p:nvSpPr>
          <p:cNvPr id="686" name="Google Shape;686;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0" name="Shape 690"/>
        <p:cNvGrpSpPr/>
        <p:nvPr/>
      </p:nvGrpSpPr>
      <p:grpSpPr>
        <a:xfrm>
          <a:off x="0" y="0"/>
          <a:ext cx="0" cy="0"/>
          <a:chOff x="0" y="0"/>
          <a:chExt cx="0" cy="0"/>
        </a:xfrm>
      </p:grpSpPr>
      <p:sp>
        <p:nvSpPr>
          <p:cNvPr id="691" name="Google Shape;691;p69"/>
          <p:cNvSpPr txBox="1"/>
          <p:nvPr>
            <p:ph type="title"/>
          </p:nvPr>
        </p:nvSpPr>
        <p:spPr>
          <a:xfrm>
            <a:off x="311700" y="116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get acquainted. </a:t>
            </a:r>
            <a:endParaRPr/>
          </a:p>
        </p:txBody>
      </p:sp>
      <p:sp>
        <p:nvSpPr>
          <p:cNvPr id="692" name="Google Shape;692;p69"/>
          <p:cNvSpPr txBox="1"/>
          <p:nvPr>
            <p:ph idx="1" type="body"/>
          </p:nvPr>
        </p:nvSpPr>
        <p:spPr>
          <a:xfrm>
            <a:off x="311700" y="863550"/>
            <a:ext cx="5357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you watch a movie, play a video game, read a book, or see a play, how do you learn about the characters?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How do you know what a character is like?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What do you look for to begin to understand a character?</a:t>
            </a:r>
            <a:endParaRPr/>
          </a:p>
        </p:txBody>
      </p:sp>
      <p:pic>
        <p:nvPicPr>
          <p:cNvPr id="693" name="Google Shape;693;p69"/>
          <p:cNvPicPr preferRelativeResize="0"/>
          <p:nvPr/>
        </p:nvPicPr>
        <p:blipFill>
          <a:blip r:embed="rId3">
            <a:alphaModFix/>
          </a:blip>
          <a:stretch>
            <a:fillRect/>
          </a:stretch>
        </p:blipFill>
        <p:spPr>
          <a:xfrm>
            <a:off x="6177025" y="3050425"/>
            <a:ext cx="2966975" cy="2093074"/>
          </a:xfrm>
          <a:prstGeom prst="rect">
            <a:avLst/>
          </a:prstGeom>
          <a:noFill/>
          <a:ln>
            <a:noFill/>
          </a:ln>
        </p:spPr>
      </p:pic>
      <p:pic>
        <p:nvPicPr>
          <p:cNvPr id="694" name="Google Shape;694;p69"/>
          <p:cNvPicPr preferRelativeResize="0"/>
          <p:nvPr/>
        </p:nvPicPr>
        <p:blipFill>
          <a:blip r:embed="rId4">
            <a:alphaModFix/>
          </a:blip>
          <a:stretch>
            <a:fillRect/>
          </a:stretch>
        </p:blipFill>
        <p:spPr>
          <a:xfrm>
            <a:off x="6646275" y="1023975"/>
            <a:ext cx="2270349" cy="1691676"/>
          </a:xfrm>
          <a:prstGeom prst="rect">
            <a:avLst/>
          </a:prstGeom>
          <a:noFill/>
          <a:ln>
            <a:noFill/>
          </a:ln>
        </p:spPr>
      </p:pic>
      <p:sp>
        <p:nvSpPr>
          <p:cNvPr id="695" name="Google Shape;695;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Characterization</a:t>
            </a:r>
            <a:endParaRPr/>
          </a:p>
        </p:txBody>
      </p:sp>
      <p:sp>
        <p:nvSpPr>
          <p:cNvPr id="701" name="Google Shape;701;p70"/>
          <p:cNvSpPr txBox="1"/>
          <p:nvPr>
            <p:ph idx="1" type="body"/>
          </p:nvPr>
        </p:nvSpPr>
        <p:spPr>
          <a:xfrm>
            <a:off x="311700" y="1152475"/>
            <a:ext cx="8520600" cy="1058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Characterization is the process by which the writer reveals the personality or </a:t>
            </a:r>
            <a:r>
              <a:rPr b="1" lang="en"/>
              <a:t>traits</a:t>
            </a:r>
            <a:r>
              <a:rPr lang="en"/>
              <a:t> of a character, which happens through direct characterization and indirect characterization.</a:t>
            </a:r>
            <a:endParaRPr/>
          </a:p>
        </p:txBody>
      </p:sp>
      <p:sp>
        <p:nvSpPr>
          <p:cNvPr id="702" name="Google Shape;702;p7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703" name="Google Shape;703;p70"/>
          <p:cNvSpPr txBox="1"/>
          <p:nvPr/>
        </p:nvSpPr>
        <p:spPr>
          <a:xfrm>
            <a:off x="399775" y="2210875"/>
            <a:ext cx="45135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Proxima Nova"/>
                <a:ea typeface="Proxima Nova"/>
                <a:cs typeface="Proxima Nova"/>
                <a:sym typeface="Proxima Nova"/>
              </a:rPr>
              <a:t>Direct characterization</a:t>
            </a:r>
            <a:r>
              <a:rPr lang="en" sz="1600">
                <a:latin typeface="Proxima Nova"/>
                <a:ea typeface="Proxima Nova"/>
                <a:cs typeface="Proxima Nova"/>
                <a:sym typeface="Proxima Nova"/>
              </a:rPr>
              <a:t> tells the audience what the personality of the character is. In a pay, this happens in stage directions.</a:t>
            </a:r>
            <a:endParaRPr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Example from “Big Bets”: </a:t>
            </a:r>
            <a:r>
              <a:rPr i="1" lang="en" sz="1600">
                <a:latin typeface="Proxima Nova"/>
                <a:ea typeface="Proxima Nova"/>
                <a:cs typeface="Proxima Nova"/>
                <a:sym typeface="Proxima Nova"/>
              </a:rPr>
              <a:t>Ms. Ifill is a public figure. Really good with a crowd, could run for office. African American, late forties. Brightly colored jacket, simple slacks. </a:t>
            </a:r>
            <a:endParaRPr i="1" sz="1600">
              <a:latin typeface="Proxima Nova"/>
              <a:ea typeface="Proxima Nova"/>
              <a:cs typeface="Proxima Nova"/>
              <a:sym typeface="Proxima Nova"/>
            </a:endParaRPr>
          </a:p>
          <a:p>
            <a:pPr indent="0" lvl="0" marL="0" rtl="0" algn="l">
              <a:spcBef>
                <a:spcPts val="0"/>
              </a:spcBef>
              <a:spcAft>
                <a:spcPts val="0"/>
              </a:spcAft>
              <a:buNone/>
            </a:pPr>
            <a: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Explanation: The trait we see here is _______.</a:t>
            </a:r>
            <a:endParaRPr sz="1600">
              <a:latin typeface="Proxima Nova"/>
              <a:ea typeface="Proxima Nova"/>
              <a:cs typeface="Proxima Nova"/>
              <a:sym typeface="Proxima Nova"/>
            </a:endParaRPr>
          </a:p>
        </p:txBody>
      </p:sp>
      <p:sp>
        <p:nvSpPr>
          <p:cNvPr id="704" name="Google Shape;704;p70"/>
          <p:cNvSpPr txBox="1"/>
          <p:nvPr/>
        </p:nvSpPr>
        <p:spPr>
          <a:xfrm>
            <a:off x="5036025" y="2180625"/>
            <a:ext cx="3796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Proxima Nova"/>
                <a:ea typeface="Proxima Nova"/>
                <a:cs typeface="Proxima Nova"/>
                <a:sym typeface="Proxima Nova"/>
              </a:rPr>
              <a:t>Indirect characterization</a:t>
            </a:r>
            <a:r>
              <a:rPr lang="en" sz="1600">
                <a:latin typeface="Proxima Nova"/>
                <a:ea typeface="Proxima Nova"/>
                <a:cs typeface="Proxima Nova"/>
                <a:sym typeface="Proxima Nova"/>
              </a:rPr>
              <a:t> shows things that reveal the personality of a character. </a:t>
            </a:r>
            <a:endParaRPr sz="1600">
              <a:latin typeface="Proxima Nova"/>
              <a:ea typeface="Proxima Nova"/>
              <a:cs typeface="Proxima Nova"/>
              <a:sym typeface="Proxima Nova"/>
            </a:endParaRPr>
          </a:p>
          <a:p>
            <a:pPr indent="0" lvl="0" marL="0" rtl="0" algn="l">
              <a:spcBef>
                <a:spcPts val="0"/>
              </a:spcBef>
              <a:spcAft>
                <a:spcPts val="0"/>
              </a:spcAft>
              <a:buNone/>
            </a:pPr>
            <a:r>
              <a:rPr lang="en" sz="1600">
                <a:latin typeface="Proxima Nova"/>
                <a:ea typeface="Proxima Nova"/>
                <a:cs typeface="Proxima Nova"/>
                <a:sym typeface="Proxima Nova"/>
              </a:rPr>
              <a:t>There are 5 different methods of indirect characterization: </a:t>
            </a:r>
            <a:endParaRPr sz="1600">
              <a:latin typeface="Proxima Nova"/>
              <a:ea typeface="Proxima Nova"/>
              <a:cs typeface="Proxima Nova"/>
              <a:sym typeface="Proxima Nova"/>
            </a:endParaRPr>
          </a:p>
          <a:p>
            <a:pPr indent="0" lvl="0" marL="0" rtl="0" algn="l">
              <a:spcBef>
                <a:spcPts val="0"/>
              </a:spcBef>
              <a:spcAft>
                <a:spcPts val="0"/>
              </a:spcAft>
              <a:buNone/>
            </a:pPr>
            <a:r>
              <a:rPr b="1" lang="en" sz="1600">
                <a:latin typeface="Proxima Nova"/>
                <a:ea typeface="Proxima Nova"/>
                <a:cs typeface="Proxima Nova"/>
                <a:sym typeface="Proxima Nova"/>
              </a:rPr>
              <a:t>S</a:t>
            </a:r>
            <a:r>
              <a:rPr lang="en" sz="1600">
                <a:latin typeface="Proxima Nova"/>
                <a:ea typeface="Proxima Nova"/>
                <a:cs typeface="Proxima Nova"/>
                <a:sym typeface="Proxima Nova"/>
              </a:rPr>
              <a:t>peech</a:t>
            </a:r>
            <a:endParaRPr sz="1600">
              <a:latin typeface="Proxima Nova"/>
              <a:ea typeface="Proxima Nova"/>
              <a:cs typeface="Proxima Nova"/>
              <a:sym typeface="Proxima Nova"/>
            </a:endParaRPr>
          </a:p>
          <a:p>
            <a:pPr indent="0" lvl="0" marL="0" rtl="0" algn="l">
              <a:spcBef>
                <a:spcPts val="0"/>
              </a:spcBef>
              <a:spcAft>
                <a:spcPts val="0"/>
              </a:spcAft>
              <a:buNone/>
            </a:pPr>
            <a:r>
              <a:rPr b="1" lang="en" sz="1600">
                <a:latin typeface="Proxima Nova"/>
                <a:ea typeface="Proxima Nova"/>
                <a:cs typeface="Proxima Nova"/>
                <a:sym typeface="Proxima Nova"/>
              </a:rPr>
              <a:t>T</a:t>
            </a:r>
            <a:r>
              <a:rPr lang="en" sz="1600">
                <a:latin typeface="Proxima Nova"/>
                <a:ea typeface="Proxima Nova"/>
                <a:cs typeface="Proxima Nova"/>
                <a:sym typeface="Proxima Nova"/>
              </a:rPr>
              <a:t>houghts or beliefs</a:t>
            </a:r>
            <a:endParaRPr sz="1600">
              <a:latin typeface="Proxima Nova"/>
              <a:ea typeface="Proxima Nova"/>
              <a:cs typeface="Proxima Nova"/>
              <a:sym typeface="Proxima Nova"/>
            </a:endParaRPr>
          </a:p>
          <a:p>
            <a:pPr indent="0" lvl="0" marL="0" rtl="0" algn="l">
              <a:spcBef>
                <a:spcPts val="0"/>
              </a:spcBef>
              <a:spcAft>
                <a:spcPts val="0"/>
              </a:spcAft>
              <a:buNone/>
            </a:pPr>
            <a:r>
              <a:rPr b="1" lang="en" sz="1600">
                <a:latin typeface="Proxima Nova"/>
                <a:ea typeface="Proxima Nova"/>
                <a:cs typeface="Proxima Nova"/>
                <a:sym typeface="Proxima Nova"/>
              </a:rPr>
              <a:t>E</a:t>
            </a:r>
            <a:r>
              <a:rPr lang="en" sz="1600">
                <a:latin typeface="Proxima Nova"/>
                <a:ea typeface="Proxima Nova"/>
                <a:cs typeface="Proxima Nova"/>
                <a:sym typeface="Proxima Nova"/>
              </a:rPr>
              <a:t>ffects on Others</a:t>
            </a:r>
            <a:endParaRPr sz="1600">
              <a:latin typeface="Proxima Nova"/>
              <a:ea typeface="Proxima Nova"/>
              <a:cs typeface="Proxima Nova"/>
              <a:sym typeface="Proxima Nova"/>
            </a:endParaRPr>
          </a:p>
          <a:p>
            <a:pPr indent="0" lvl="0" marL="0" rtl="0" algn="l">
              <a:spcBef>
                <a:spcPts val="0"/>
              </a:spcBef>
              <a:spcAft>
                <a:spcPts val="0"/>
              </a:spcAft>
              <a:buNone/>
            </a:pPr>
            <a:r>
              <a:rPr b="1" lang="en" sz="1600">
                <a:latin typeface="Proxima Nova"/>
                <a:ea typeface="Proxima Nova"/>
                <a:cs typeface="Proxima Nova"/>
                <a:sym typeface="Proxima Nova"/>
              </a:rPr>
              <a:t>A</a:t>
            </a:r>
            <a:r>
              <a:rPr lang="en" sz="1600">
                <a:latin typeface="Proxima Nova"/>
                <a:ea typeface="Proxima Nova"/>
                <a:cs typeface="Proxima Nova"/>
                <a:sym typeface="Proxima Nova"/>
              </a:rPr>
              <a:t>ctions</a:t>
            </a:r>
            <a:endParaRPr sz="1600">
              <a:latin typeface="Proxima Nova"/>
              <a:ea typeface="Proxima Nova"/>
              <a:cs typeface="Proxima Nova"/>
              <a:sym typeface="Proxima Nova"/>
            </a:endParaRPr>
          </a:p>
          <a:p>
            <a:pPr indent="0" lvl="0" marL="0" rtl="0" algn="l">
              <a:spcBef>
                <a:spcPts val="0"/>
              </a:spcBef>
              <a:spcAft>
                <a:spcPts val="0"/>
              </a:spcAft>
              <a:buNone/>
            </a:pPr>
            <a:r>
              <a:rPr b="1" lang="en" sz="1600">
                <a:latin typeface="Proxima Nova"/>
                <a:ea typeface="Proxima Nova"/>
                <a:cs typeface="Proxima Nova"/>
                <a:sym typeface="Proxima Nova"/>
              </a:rPr>
              <a:t>L</a:t>
            </a:r>
            <a:r>
              <a:rPr lang="en" sz="1600">
                <a:latin typeface="Proxima Nova"/>
                <a:ea typeface="Proxima Nova"/>
                <a:cs typeface="Proxima Nova"/>
                <a:sym typeface="Proxima Nova"/>
              </a:rPr>
              <a:t>ooks</a:t>
            </a:r>
            <a:endParaRPr sz="1600">
              <a:latin typeface="Proxima Nova"/>
              <a:ea typeface="Proxima Nova"/>
              <a:cs typeface="Proxima Nova"/>
              <a:sym typeface="Proxima Nova"/>
            </a:endParaRPr>
          </a:p>
        </p:txBody>
      </p:sp>
      <p:sp>
        <p:nvSpPr>
          <p:cNvPr id="705" name="Google Shape;705;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1"/>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Character Traits</a:t>
            </a:r>
            <a:endParaRPr/>
          </a:p>
        </p:txBody>
      </p:sp>
      <p:sp>
        <p:nvSpPr>
          <p:cNvPr id="711" name="Google Shape;711;p71"/>
          <p:cNvSpPr txBox="1"/>
          <p:nvPr>
            <p:ph idx="1" type="body"/>
          </p:nvPr>
        </p:nvSpPr>
        <p:spPr>
          <a:xfrm>
            <a:off x="311700" y="771475"/>
            <a:ext cx="8520600" cy="81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Traits are true things about a character over time, not moods or feelings.  If someone consistently behaves in a way, that way is a trait.</a:t>
            </a:r>
            <a:endParaRPr/>
          </a:p>
        </p:txBody>
      </p:sp>
      <p:sp>
        <p:nvSpPr>
          <p:cNvPr id="712" name="Google Shape;712;p7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13" name="Google Shape;713;p71"/>
          <p:cNvPicPr preferRelativeResize="0"/>
          <p:nvPr/>
        </p:nvPicPr>
        <p:blipFill>
          <a:blip r:embed="rId3">
            <a:alphaModFix/>
          </a:blip>
          <a:stretch>
            <a:fillRect/>
          </a:stretch>
        </p:blipFill>
        <p:spPr>
          <a:xfrm>
            <a:off x="683438" y="1485413"/>
            <a:ext cx="1628775" cy="3590925"/>
          </a:xfrm>
          <a:prstGeom prst="rect">
            <a:avLst/>
          </a:prstGeom>
          <a:noFill/>
          <a:ln>
            <a:noFill/>
          </a:ln>
        </p:spPr>
      </p:pic>
      <p:pic>
        <p:nvPicPr>
          <p:cNvPr id="714" name="Google Shape;714;p71"/>
          <p:cNvPicPr preferRelativeResize="0"/>
          <p:nvPr/>
        </p:nvPicPr>
        <p:blipFill>
          <a:blip r:embed="rId4">
            <a:alphaModFix/>
          </a:blip>
          <a:stretch>
            <a:fillRect/>
          </a:stretch>
        </p:blipFill>
        <p:spPr>
          <a:xfrm>
            <a:off x="2762825" y="1461613"/>
            <a:ext cx="1333500" cy="3638550"/>
          </a:xfrm>
          <a:prstGeom prst="rect">
            <a:avLst/>
          </a:prstGeom>
          <a:noFill/>
          <a:ln>
            <a:noFill/>
          </a:ln>
        </p:spPr>
      </p:pic>
      <p:pic>
        <p:nvPicPr>
          <p:cNvPr id="715" name="Google Shape;715;p71"/>
          <p:cNvPicPr preferRelativeResize="0"/>
          <p:nvPr/>
        </p:nvPicPr>
        <p:blipFill rotWithShape="1">
          <a:blip r:embed="rId5">
            <a:alphaModFix/>
          </a:blip>
          <a:srcRect b="-3459" l="0" r="0" t="6021"/>
          <a:stretch/>
        </p:blipFill>
        <p:spPr>
          <a:xfrm>
            <a:off x="4753975" y="1507975"/>
            <a:ext cx="1524000" cy="3758875"/>
          </a:xfrm>
          <a:prstGeom prst="rect">
            <a:avLst/>
          </a:prstGeom>
          <a:noFill/>
          <a:ln>
            <a:noFill/>
          </a:ln>
        </p:spPr>
      </p:pic>
      <p:pic>
        <p:nvPicPr>
          <p:cNvPr id="716" name="Google Shape;716;p71"/>
          <p:cNvPicPr preferRelativeResize="0"/>
          <p:nvPr/>
        </p:nvPicPr>
        <p:blipFill>
          <a:blip r:embed="rId6">
            <a:alphaModFix/>
          </a:blip>
          <a:stretch>
            <a:fillRect/>
          </a:stretch>
        </p:blipFill>
        <p:spPr>
          <a:xfrm>
            <a:off x="7065700" y="1218713"/>
            <a:ext cx="1390650" cy="3857625"/>
          </a:xfrm>
          <a:prstGeom prst="rect">
            <a:avLst/>
          </a:prstGeom>
          <a:noFill/>
          <a:ln>
            <a:noFill/>
          </a:ln>
        </p:spPr>
      </p:pic>
      <p:sp>
        <p:nvSpPr>
          <p:cNvPr id="717" name="Google Shape;717;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1" name="Shape 721"/>
        <p:cNvGrpSpPr/>
        <p:nvPr/>
      </p:nvGrpSpPr>
      <p:grpSpPr>
        <a:xfrm>
          <a:off x="0" y="0"/>
          <a:ext cx="0" cy="0"/>
          <a:chOff x="0" y="0"/>
          <a:chExt cx="0" cy="0"/>
        </a:xfrm>
      </p:grpSpPr>
      <p:sp>
        <p:nvSpPr>
          <p:cNvPr id="722" name="Google Shape;722;p72"/>
          <p:cNvSpPr txBox="1"/>
          <p:nvPr>
            <p:ph type="title"/>
          </p:nvPr>
        </p:nvSpPr>
        <p:spPr>
          <a:xfrm>
            <a:off x="0" y="444900"/>
            <a:ext cx="305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 to ‘Runnin’ From ‘Em’</a:t>
            </a:r>
            <a:endParaRPr/>
          </a:p>
        </p:txBody>
      </p:sp>
      <p:sp>
        <p:nvSpPr>
          <p:cNvPr id="723" name="Google Shape;723;p72"/>
          <p:cNvSpPr txBox="1"/>
          <p:nvPr>
            <p:ph idx="1" type="body"/>
          </p:nvPr>
        </p:nvSpPr>
        <p:spPr>
          <a:xfrm>
            <a:off x="0" y="1458600"/>
            <a:ext cx="3050700" cy="3110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t>
            </a:r>
            <a:r>
              <a:rPr lang="en"/>
              <a:t>Runnin’ from ‘Em’</a:t>
            </a:r>
            <a:endParaRPr/>
          </a:p>
          <a:p>
            <a:pPr indent="0" lvl="0" marL="0" rtl="0" algn="l">
              <a:spcBef>
                <a:spcPts val="1200"/>
              </a:spcBef>
              <a:spcAft>
                <a:spcPts val="1200"/>
              </a:spcAft>
              <a:buNone/>
            </a:pPr>
            <a:r>
              <a:rPr lang="en"/>
              <a:t>Monologue about Allen Bullock -- the subject of the famous picture on the front page of </a:t>
            </a:r>
            <a:r>
              <a:rPr i="1" lang="en"/>
              <a:t>The Baltimore Sun </a:t>
            </a:r>
            <a:r>
              <a:rPr lang="en"/>
              <a:t>from 2015. With his raised traffic cone, he became the “face” of the Baltimore riots, including the fervent media backlash.</a:t>
            </a:r>
            <a:endParaRPr/>
          </a:p>
        </p:txBody>
      </p:sp>
      <p:sp>
        <p:nvSpPr>
          <p:cNvPr id="724" name="Google Shape;724;p7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25" name="Google Shape;725;p72"/>
          <p:cNvPicPr preferRelativeResize="0"/>
          <p:nvPr/>
        </p:nvPicPr>
        <p:blipFill rotWithShape="1">
          <a:blip r:embed="rId3">
            <a:alphaModFix/>
          </a:blip>
          <a:srcRect b="0" l="2148" r="28546" t="0"/>
          <a:stretch/>
        </p:blipFill>
        <p:spPr>
          <a:xfrm>
            <a:off x="6499100" y="1032575"/>
            <a:ext cx="2644901" cy="3619051"/>
          </a:xfrm>
          <a:prstGeom prst="rect">
            <a:avLst/>
          </a:prstGeom>
          <a:noFill/>
          <a:ln>
            <a:noFill/>
          </a:ln>
        </p:spPr>
      </p:pic>
      <p:sp>
        <p:nvSpPr>
          <p:cNvPr id="726" name="Google Shape;726;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27" name="Google Shape;727;p72"/>
          <p:cNvPicPr preferRelativeResize="0"/>
          <p:nvPr/>
        </p:nvPicPr>
        <p:blipFill>
          <a:blip r:embed="rId4">
            <a:alphaModFix/>
          </a:blip>
          <a:stretch>
            <a:fillRect/>
          </a:stretch>
        </p:blipFill>
        <p:spPr>
          <a:xfrm>
            <a:off x="3134688" y="656332"/>
            <a:ext cx="3224137" cy="43715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9"/>
          <p:cNvSpPr txBox="1"/>
          <p:nvPr>
            <p:ph type="title"/>
          </p:nvPr>
        </p:nvSpPr>
        <p:spPr>
          <a:xfrm>
            <a:off x="311700" y="119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reminder of community norms</a:t>
            </a:r>
            <a:endParaRPr/>
          </a:p>
        </p:txBody>
      </p:sp>
      <p:sp>
        <p:nvSpPr>
          <p:cNvPr id="156" name="Google Shape;15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 present.</a:t>
            </a:r>
            <a:endParaRPr/>
          </a:p>
          <a:p>
            <a:pPr indent="0" lvl="0" marL="0" rtl="0" algn="l">
              <a:spcBef>
                <a:spcPts val="1200"/>
              </a:spcBef>
              <a:spcAft>
                <a:spcPts val="0"/>
              </a:spcAft>
              <a:buNone/>
            </a:pPr>
            <a:r>
              <a:rPr lang="en"/>
              <a:t>Be prepared.</a:t>
            </a:r>
            <a:endParaRPr/>
          </a:p>
          <a:p>
            <a:pPr indent="0" lvl="0" marL="0" rtl="0" algn="l">
              <a:spcBef>
                <a:spcPts val="1200"/>
              </a:spcBef>
              <a:spcAft>
                <a:spcPts val="0"/>
              </a:spcAft>
              <a:buNone/>
            </a:pPr>
            <a:r>
              <a:rPr lang="en"/>
              <a:t>Be respectful.</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In this unit, we will learn about and discuss many topics that are challenging, upsetting, and emotional. As a community, we must actively listen to one another and be present, prepared, and respectful while engaged in this work.</a:t>
            </a:r>
            <a:endParaRPr/>
          </a:p>
        </p:txBody>
      </p:sp>
      <p:pic>
        <p:nvPicPr>
          <p:cNvPr id="157" name="Google Shape;157;p19"/>
          <p:cNvPicPr preferRelativeResize="0"/>
          <p:nvPr/>
        </p:nvPicPr>
        <p:blipFill>
          <a:blip r:embed="rId3">
            <a:alphaModFix/>
          </a:blip>
          <a:stretch>
            <a:fillRect/>
          </a:stretch>
        </p:blipFill>
        <p:spPr>
          <a:xfrm>
            <a:off x="5019075" y="691850"/>
            <a:ext cx="3788926" cy="2147050"/>
          </a:xfrm>
          <a:prstGeom prst="rect">
            <a:avLst/>
          </a:prstGeom>
          <a:noFill/>
          <a:ln>
            <a:noFill/>
          </a:ln>
        </p:spPr>
      </p:pic>
      <p:sp>
        <p:nvSpPr>
          <p:cNvPr id="158" name="Google Shape;15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73"/>
          <p:cNvSpPr txBox="1"/>
          <p:nvPr>
            <p:ph idx="1" type="body"/>
          </p:nvPr>
        </p:nvSpPr>
        <p:spPr>
          <a:xfrm>
            <a:off x="366250" y="632525"/>
            <a:ext cx="3050700" cy="39672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AutoNum type="arabicPeriod"/>
            </a:pPr>
            <a:r>
              <a:rPr lang="en"/>
              <a:t>Why start the monologues with these slides?</a:t>
            </a:r>
            <a:endParaRPr/>
          </a:p>
          <a:p>
            <a:pPr indent="-342900" lvl="0" marL="457200" rtl="0" algn="l">
              <a:spcBef>
                <a:spcPts val="0"/>
              </a:spcBef>
              <a:spcAft>
                <a:spcPts val="0"/>
              </a:spcAft>
              <a:buSzPts val="1800"/>
              <a:buAutoNum type="arabicPeriod"/>
            </a:pPr>
            <a:r>
              <a:rPr lang="en"/>
              <a:t>Do you have any memories of this?</a:t>
            </a:r>
            <a:endParaRPr/>
          </a:p>
          <a:p>
            <a:pPr indent="-342900" lvl="0" marL="457200" rtl="0" algn="l">
              <a:spcBef>
                <a:spcPts val="0"/>
              </a:spcBef>
              <a:spcAft>
                <a:spcPts val="0"/>
              </a:spcAft>
              <a:buSzPts val="1800"/>
              <a:buAutoNum type="arabicPeriod"/>
            </a:pPr>
            <a:r>
              <a:rPr lang="en"/>
              <a:t>For those of us who were living and in the public school system at the time, what what this like?</a:t>
            </a:r>
            <a:endParaRPr/>
          </a:p>
          <a:p>
            <a:pPr indent="-342900" lvl="0" marL="457200" rtl="0" algn="l">
              <a:spcBef>
                <a:spcPts val="0"/>
              </a:spcBef>
              <a:spcAft>
                <a:spcPts val="0"/>
              </a:spcAft>
              <a:buSzPts val="1800"/>
              <a:buAutoNum type="arabicPeriod"/>
            </a:pPr>
            <a:r>
              <a:rPr lang="en"/>
              <a:t>When you read this last night, did it work as a restorative narrative for you?</a:t>
            </a:r>
            <a:endParaRPr/>
          </a:p>
        </p:txBody>
      </p:sp>
      <p:sp>
        <p:nvSpPr>
          <p:cNvPr id="733" name="Google Shape;733;p7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34" name="Google Shape;734;p73"/>
          <p:cNvPicPr preferRelativeResize="0"/>
          <p:nvPr/>
        </p:nvPicPr>
        <p:blipFill>
          <a:blip r:embed="rId3">
            <a:alphaModFix/>
          </a:blip>
          <a:stretch>
            <a:fillRect/>
          </a:stretch>
        </p:blipFill>
        <p:spPr>
          <a:xfrm>
            <a:off x="3871838" y="374850"/>
            <a:ext cx="5028637" cy="4768650"/>
          </a:xfrm>
          <a:prstGeom prst="rect">
            <a:avLst/>
          </a:prstGeom>
          <a:noFill/>
          <a:ln>
            <a:noFill/>
          </a:ln>
        </p:spPr>
      </p:pic>
      <p:sp>
        <p:nvSpPr>
          <p:cNvPr id="735" name="Google Shape;735;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4"/>
          <p:cNvSpPr txBox="1"/>
          <p:nvPr>
            <p:ph type="title"/>
          </p:nvPr>
        </p:nvSpPr>
        <p:spPr>
          <a:xfrm>
            <a:off x="311700" y="445025"/>
            <a:ext cx="305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for characterization</a:t>
            </a:r>
            <a:endParaRPr/>
          </a:p>
        </p:txBody>
      </p:sp>
      <p:sp>
        <p:nvSpPr>
          <p:cNvPr id="741" name="Google Shape;741;p74"/>
          <p:cNvSpPr txBox="1"/>
          <p:nvPr>
            <p:ph idx="1" type="body"/>
          </p:nvPr>
        </p:nvSpPr>
        <p:spPr>
          <a:xfrm>
            <a:off x="311700" y="1458600"/>
            <a:ext cx="3050700" cy="34392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AutoNum type="arabicPeriod"/>
            </a:pPr>
            <a:r>
              <a:rPr lang="en"/>
              <a:t>Consider Allen Bullock’s </a:t>
            </a:r>
            <a:r>
              <a:rPr i="1" lang="en"/>
              <a:t>dialect.</a:t>
            </a:r>
            <a:r>
              <a:rPr lang="en"/>
              <a:t>  What can you infer about him?</a:t>
            </a:r>
            <a:endParaRPr/>
          </a:p>
          <a:p>
            <a:pPr indent="-334327" lvl="0" marL="457200" rtl="0" algn="l">
              <a:spcBef>
                <a:spcPts val="0"/>
              </a:spcBef>
              <a:spcAft>
                <a:spcPts val="0"/>
              </a:spcAft>
              <a:buSzPct val="100000"/>
              <a:buAutoNum type="arabicPeriod"/>
            </a:pPr>
            <a:r>
              <a:rPr lang="en"/>
              <a:t>Consider his diction.  Are there any words with heavy connotative value?  What do they tell you?</a:t>
            </a:r>
            <a:endParaRPr/>
          </a:p>
          <a:p>
            <a:pPr indent="-334327" lvl="0" marL="457200" rtl="0" algn="l">
              <a:spcBef>
                <a:spcPts val="0"/>
              </a:spcBef>
              <a:spcAft>
                <a:spcPts val="0"/>
              </a:spcAft>
              <a:buSzPct val="100000"/>
              <a:buAutoNum type="arabicPeriod"/>
            </a:pPr>
            <a:r>
              <a:rPr lang="en"/>
              <a:t>Find a phrase or sentence which reveals a trait.  What is the </a:t>
            </a:r>
            <a:r>
              <a:rPr b="1" lang="en"/>
              <a:t>trait</a:t>
            </a:r>
            <a:r>
              <a:rPr lang="en"/>
              <a:t>?</a:t>
            </a:r>
            <a:endParaRPr/>
          </a:p>
          <a:p>
            <a:pPr indent="-334327" lvl="0" marL="457200" rtl="0" algn="l">
              <a:spcBef>
                <a:spcPts val="0"/>
              </a:spcBef>
              <a:spcAft>
                <a:spcPts val="0"/>
              </a:spcAft>
              <a:buSzPct val="100000"/>
              <a:buAutoNum type="arabicPeriod"/>
            </a:pPr>
            <a:r>
              <a:rPr lang="en"/>
              <a:t>Find an example of a thought/belief.  What </a:t>
            </a:r>
            <a:r>
              <a:rPr b="1" lang="en"/>
              <a:t>trait </a:t>
            </a:r>
            <a:r>
              <a:rPr lang="en"/>
              <a:t>does this reveal?</a:t>
            </a:r>
            <a:endParaRPr/>
          </a:p>
        </p:txBody>
      </p:sp>
      <p:sp>
        <p:nvSpPr>
          <p:cNvPr id="742" name="Google Shape;742;p7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43" name="Google Shape;743;p74"/>
          <p:cNvPicPr preferRelativeResize="0"/>
          <p:nvPr/>
        </p:nvPicPr>
        <p:blipFill>
          <a:blip r:embed="rId3">
            <a:alphaModFix/>
          </a:blip>
          <a:stretch>
            <a:fillRect/>
          </a:stretch>
        </p:blipFill>
        <p:spPr>
          <a:xfrm>
            <a:off x="3514800" y="749700"/>
            <a:ext cx="5476800" cy="3557097"/>
          </a:xfrm>
          <a:prstGeom prst="rect">
            <a:avLst/>
          </a:prstGeom>
          <a:noFill/>
          <a:ln>
            <a:noFill/>
          </a:ln>
        </p:spPr>
      </p:pic>
      <p:sp>
        <p:nvSpPr>
          <p:cNvPr id="744" name="Google Shape;74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5"/>
          <p:cNvSpPr txBox="1"/>
          <p:nvPr>
            <p:ph type="title"/>
          </p:nvPr>
        </p:nvSpPr>
        <p:spPr>
          <a:xfrm>
            <a:off x="311700" y="445025"/>
            <a:ext cx="305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for characterization</a:t>
            </a:r>
            <a:endParaRPr/>
          </a:p>
        </p:txBody>
      </p:sp>
      <p:sp>
        <p:nvSpPr>
          <p:cNvPr id="750" name="Google Shape;750;p7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51" name="Google Shape;751;p75"/>
          <p:cNvPicPr preferRelativeResize="0"/>
          <p:nvPr/>
        </p:nvPicPr>
        <p:blipFill>
          <a:blip r:embed="rId3">
            <a:alphaModFix/>
          </a:blip>
          <a:stretch>
            <a:fillRect/>
          </a:stretch>
        </p:blipFill>
        <p:spPr>
          <a:xfrm>
            <a:off x="4048200" y="368700"/>
            <a:ext cx="4543524" cy="2133950"/>
          </a:xfrm>
          <a:prstGeom prst="rect">
            <a:avLst/>
          </a:prstGeom>
          <a:noFill/>
          <a:ln>
            <a:noFill/>
          </a:ln>
        </p:spPr>
      </p:pic>
      <p:pic>
        <p:nvPicPr>
          <p:cNvPr id="752" name="Google Shape;752;p75"/>
          <p:cNvPicPr preferRelativeResize="0"/>
          <p:nvPr/>
        </p:nvPicPr>
        <p:blipFill>
          <a:blip r:embed="rId4">
            <a:alphaModFix/>
          </a:blip>
          <a:stretch>
            <a:fillRect/>
          </a:stretch>
        </p:blipFill>
        <p:spPr>
          <a:xfrm>
            <a:off x="4048200" y="2502100"/>
            <a:ext cx="4628976" cy="2565200"/>
          </a:xfrm>
          <a:prstGeom prst="rect">
            <a:avLst/>
          </a:prstGeom>
          <a:noFill/>
          <a:ln>
            <a:noFill/>
          </a:ln>
        </p:spPr>
      </p:pic>
      <p:sp>
        <p:nvSpPr>
          <p:cNvPr id="753" name="Google Shape;753;p75"/>
          <p:cNvSpPr txBox="1"/>
          <p:nvPr>
            <p:ph idx="1" type="body"/>
          </p:nvPr>
        </p:nvSpPr>
        <p:spPr>
          <a:xfrm>
            <a:off x="311700" y="1458600"/>
            <a:ext cx="3327000" cy="36087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25755"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25755" lvl="0" marL="457200" rtl="0" algn="l">
              <a:spcBef>
                <a:spcPts val="0"/>
              </a:spcBef>
              <a:spcAft>
                <a:spcPts val="0"/>
              </a:spcAft>
              <a:buSzPct val="100000"/>
              <a:buAutoNum type="arabicPeriod"/>
            </a:pPr>
            <a:r>
              <a:rPr lang="en"/>
              <a:t>Find a phrase or sentence which reveals a trait.  What is the </a:t>
            </a:r>
            <a:r>
              <a:rPr b="1" lang="en"/>
              <a:t>trait</a:t>
            </a:r>
            <a:r>
              <a:rPr lang="en"/>
              <a:t>?</a:t>
            </a:r>
            <a:endParaRPr/>
          </a:p>
          <a:p>
            <a:pPr indent="-325755" lvl="0" marL="457200" rtl="0" algn="l">
              <a:spcBef>
                <a:spcPts val="0"/>
              </a:spcBef>
              <a:spcAft>
                <a:spcPts val="0"/>
              </a:spcAft>
              <a:buSzPct val="100000"/>
              <a:buAutoNum type="arabicPeriod"/>
            </a:pPr>
            <a:r>
              <a:rPr lang="en"/>
              <a:t>Find an example of a thought/belief.  What </a:t>
            </a:r>
            <a:r>
              <a:rPr b="1" lang="en"/>
              <a:t>trait </a:t>
            </a:r>
            <a:r>
              <a:rPr lang="en"/>
              <a:t>does this reveal?</a:t>
            </a:r>
            <a:endParaRPr/>
          </a:p>
          <a:p>
            <a:pPr indent="-325755" lvl="0" marL="457200" rtl="0" algn="l">
              <a:spcBef>
                <a:spcPts val="0"/>
              </a:spcBef>
              <a:spcAft>
                <a:spcPts val="0"/>
              </a:spcAft>
              <a:buSzPct val="100000"/>
              <a:buAutoNum type="arabicPeriod"/>
            </a:pPr>
            <a:r>
              <a:rPr lang="en"/>
              <a:t>Find an example of an action, what </a:t>
            </a:r>
            <a:r>
              <a:rPr b="1" lang="en"/>
              <a:t>trait </a:t>
            </a:r>
            <a:r>
              <a:rPr lang="en"/>
              <a:t>does this reveal?</a:t>
            </a:r>
            <a:endParaRPr/>
          </a:p>
        </p:txBody>
      </p:sp>
      <p:sp>
        <p:nvSpPr>
          <p:cNvPr id="754" name="Google Shape;754;p75"/>
          <p:cNvSpPr/>
          <p:nvPr/>
        </p:nvSpPr>
        <p:spPr>
          <a:xfrm>
            <a:off x="4252975" y="752325"/>
            <a:ext cx="3485400" cy="1995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75"/>
          <p:cNvSpPr/>
          <p:nvPr/>
        </p:nvSpPr>
        <p:spPr>
          <a:xfrm>
            <a:off x="4283700" y="2518000"/>
            <a:ext cx="3684900" cy="21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75"/>
          <p:cNvSpPr/>
          <p:nvPr/>
        </p:nvSpPr>
        <p:spPr>
          <a:xfrm>
            <a:off x="4068750" y="3746300"/>
            <a:ext cx="1658100" cy="1995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6"/>
          <p:cNvSpPr txBox="1"/>
          <p:nvPr>
            <p:ph type="title"/>
          </p:nvPr>
        </p:nvSpPr>
        <p:spPr>
          <a:xfrm>
            <a:off x="311700" y="445025"/>
            <a:ext cx="305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for characterization</a:t>
            </a:r>
            <a:endParaRPr/>
          </a:p>
        </p:txBody>
      </p:sp>
      <p:sp>
        <p:nvSpPr>
          <p:cNvPr id="763" name="Google Shape;763;p7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64" name="Google Shape;764;p76"/>
          <p:cNvPicPr preferRelativeResize="0"/>
          <p:nvPr/>
        </p:nvPicPr>
        <p:blipFill>
          <a:blip r:embed="rId3">
            <a:alphaModFix/>
          </a:blip>
          <a:stretch>
            <a:fillRect/>
          </a:stretch>
        </p:blipFill>
        <p:spPr>
          <a:xfrm>
            <a:off x="3514800" y="521100"/>
            <a:ext cx="5476801" cy="4387138"/>
          </a:xfrm>
          <a:prstGeom prst="rect">
            <a:avLst/>
          </a:prstGeom>
          <a:noFill/>
          <a:ln>
            <a:noFill/>
          </a:ln>
        </p:spPr>
      </p:pic>
      <p:sp>
        <p:nvSpPr>
          <p:cNvPr id="765" name="Google Shape;765;p76"/>
          <p:cNvSpPr txBox="1"/>
          <p:nvPr>
            <p:ph idx="1" type="body"/>
          </p:nvPr>
        </p:nvSpPr>
        <p:spPr>
          <a:xfrm>
            <a:off x="311700" y="1382400"/>
            <a:ext cx="3327000" cy="36087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25755"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25755" lvl="0" marL="457200" rtl="0" algn="l">
              <a:spcBef>
                <a:spcPts val="0"/>
              </a:spcBef>
              <a:spcAft>
                <a:spcPts val="0"/>
              </a:spcAft>
              <a:buSzPct val="100000"/>
              <a:buAutoNum type="arabicPeriod"/>
            </a:pPr>
            <a:r>
              <a:rPr lang="en"/>
              <a:t>Find a phrase or sentence which reveals a trait.  What is the trait?</a:t>
            </a:r>
            <a:endParaRPr/>
          </a:p>
          <a:p>
            <a:pPr indent="-325755" lvl="0" marL="457200" rtl="0" algn="l">
              <a:spcBef>
                <a:spcPts val="0"/>
              </a:spcBef>
              <a:spcAft>
                <a:spcPts val="0"/>
              </a:spcAft>
              <a:buSzPct val="100000"/>
              <a:buAutoNum type="arabicPeriod"/>
            </a:pPr>
            <a:r>
              <a:rPr lang="en"/>
              <a:t>Find an example of a thought/belief.  What trait does this reveal?</a:t>
            </a:r>
            <a:endParaRPr/>
          </a:p>
          <a:p>
            <a:pPr indent="-325755" lvl="0" marL="457200" rtl="0" algn="l">
              <a:spcBef>
                <a:spcPts val="0"/>
              </a:spcBef>
              <a:spcAft>
                <a:spcPts val="0"/>
              </a:spcAft>
              <a:buSzPct val="100000"/>
              <a:buAutoNum type="arabicPeriod"/>
            </a:pPr>
            <a:r>
              <a:rPr lang="en"/>
              <a:t>Find an example of an action, what trait does this reveal?</a:t>
            </a:r>
            <a:endParaRPr/>
          </a:p>
        </p:txBody>
      </p:sp>
      <p:sp>
        <p:nvSpPr>
          <p:cNvPr id="766" name="Google Shape;766;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77"/>
          <p:cNvSpPr txBox="1"/>
          <p:nvPr>
            <p:ph type="title"/>
          </p:nvPr>
        </p:nvSpPr>
        <p:spPr>
          <a:xfrm>
            <a:off x="311700" y="445025"/>
            <a:ext cx="305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for characterization</a:t>
            </a:r>
            <a:endParaRPr/>
          </a:p>
        </p:txBody>
      </p:sp>
      <p:sp>
        <p:nvSpPr>
          <p:cNvPr id="772" name="Google Shape;772;p7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773" name="Google Shape;773;p77"/>
          <p:cNvPicPr preferRelativeResize="0"/>
          <p:nvPr/>
        </p:nvPicPr>
        <p:blipFill>
          <a:blip r:embed="rId3">
            <a:alphaModFix/>
          </a:blip>
          <a:stretch>
            <a:fillRect/>
          </a:stretch>
        </p:blipFill>
        <p:spPr>
          <a:xfrm>
            <a:off x="4160850" y="320925"/>
            <a:ext cx="4830750" cy="1692925"/>
          </a:xfrm>
          <a:prstGeom prst="rect">
            <a:avLst/>
          </a:prstGeom>
          <a:noFill/>
          <a:ln>
            <a:noFill/>
          </a:ln>
        </p:spPr>
      </p:pic>
      <p:pic>
        <p:nvPicPr>
          <p:cNvPr id="774" name="Google Shape;774;p77"/>
          <p:cNvPicPr preferRelativeResize="0"/>
          <p:nvPr/>
        </p:nvPicPr>
        <p:blipFill>
          <a:blip r:embed="rId4">
            <a:alphaModFix/>
          </a:blip>
          <a:stretch>
            <a:fillRect/>
          </a:stretch>
        </p:blipFill>
        <p:spPr>
          <a:xfrm>
            <a:off x="4160850" y="2013850"/>
            <a:ext cx="4830751" cy="3089933"/>
          </a:xfrm>
          <a:prstGeom prst="rect">
            <a:avLst/>
          </a:prstGeom>
          <a:noFill/>
          <a:ln>
            <a:noFill/>
          </a:ln>
        </p:spPr>
      </p:pic>
      <p:sp>
        <p:nvSpPr>
          <p:cNvPr id="775" name="Google Shape;775;p77"/>
          <p:cNvSpPr txBox="1"/>
          <p:nvPr>
            <p:ph idx="1" type="body"/>
          </p:nvPr>
        </p:nvSpPr>
        <p:spPr>
          <a:xfrm>
            <a:off x="311700" y="1458600"/>
            <a:ext cx="3327000" cy="3608700"/>
          </a:xfrm>
          <a:prstGeom prst="rect">
            <a:avLst/>
          </a:prstGeom>
        </p:spPr>
        <p:txBody>
          <a:bodyPr anchorCtr="0" anchor="t" bIns="91425" lIns="91425" spcFirstLastPara="1" rIns="91425" wrap="square" tIns="91425">
            <a:normAutofit fontScale="85000" lnSpcReduction="10000"/>
          </a:bodyPr>
          <a:lstStyle/>
          <a:p>
            <a:pPr indent="-325755"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25755"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25755" lvl="0" marL="457200" rtl="0" algn="l">
              <a:spcBef>
                <a:spcPts val="0"/>
              </a:spcBef>
              <a:spcAft>
                <a:spcPts val="0"/>
              </a:spcAft>
              <a:buSzPct val="100000"/>
              <a:buAutoNum type="arabicPeriod"/>
            </a:pPr>
            <a:r>
              <a:rPr lang="en"/>
              <a:t>Find a phrase or sentence which reveals a trait.  What is the trait?</a:t>
            </a:r>
            <a:endParaRPr/>
          </a:p>
          <a:p>
            <a:pPr indent="-325755" lvl="0" marL="457200" rtl="0" algn="l">
              <a:spcBef>
                <a:spcPts val="0"/>
              </a:spcBef>
              <a:spcAft>
                <a:spcPts val="0"/>
              </a:spcAft>
              <a:buSzPct val="100000"/>
              <a:buAutoNum type="arabicPeriod"/>
            </a:pPr>
            <a:r>
              <a:rPr lang="en"/>
              <a:t>Find an example of a thought/belief.  What trait does this reveal?</a:t>
            </a:r>
            <a:endParaRPr/>
          </a:p>
          <a:p>
            <a:pPr indent="-325755" lvl="0" marL="457200" rtl="0" algn="l">
              <a:spcBef>
                <a:spcPts val="0"/>
              </a:spcBef>
              <a:spcAft>
                <a:spcPts val="0"/>
              </a:spcAft>
              <a:buSzPct val="100000"/>
              <a:buAutoNum type="arabicPeriod"/>
            </a:pPr>
            <a:r>
              <a:rPr lang="en"/>
              <a:t>Find an example of an action, what trait does this reveal?</a:t>
            </a:r>
            <a:endParaRPr/>
          </a:p>
        </p:txBody>
      </p:sp>
      <p:sp>
        <p:nvSpPr>
          <p:cNvPr id="776" name="Google Shape;776;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78"/>
          <p:cNvSpPr txBox="1"/>
          <p:nvPr>
            <p:ph type="title"/>
          </p:nvPr>
        </p:nvSpPr>
        <p:spPr>
          <a:xfrm>
            <a:off x="311700" y="445025"/>
            <a:ext cx="859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 for characterization</a:t>
            </a:r>
            <a:endParaRPr/>
          </a:p>
        </p:txBody>
      </p:sp>
      <p:sp>
        <p:nvSpPr>
          <p:cNvPr id="782" name="Google Shape;782;p78"/>
          <p:cNvSpPr txBox="1"/>
          <p:nvPr>
            <p:ph idx="1" type="body"/>
          </p:nvPr>
        </p:nvSpPr>
        <p:spPr>
          <a:xfrm>
            <a:off x="311700" y="1306200"/>
            <a:ext cx="8501400" cy="3110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Turn to ‘Breaking the Box’</a:t>
            </a:r>
            <a:endParaRPr/>
          </a:p>
          <a:p>
            <a:pPr indent="-342900" lvl="0" marL="457200" rtl="0" algn="l">
              <a:spcBef>
                <a:spcPts val="0"/>
              </a:spcBef>
              <a:spcAft>
                <a:spcPts val="0"/>
              </a:spcAft>
              <a:buSzPts val="1800"/>
              <a:buAutoNum type="arabicPeriod"/>
            </a:pPr>
            <a:r>
              <a:rPr lang="en"/>
              <a:t>Re-read with your partner until you find a section that has good </a:t>
            </a:r>
            <a:r>
              <a:rPr b="1" lang="en"/>
              <a:t>characterization </a:t>
            </a:r>
            <a:r>
              <a:rPr lang="en"/>
              <a:t>evidence.</a:t>
            </a:r>
            <a:endParaRPr/>
          </a:p>
          <a:p>
            <a:pPr indent="-342900" lvl="0" marL="457200" rtl="0" algn="l">
              <a:spcBef>
                <a:spcPts val="0"/>
              </a:spcBef>
              <a:spcAft>
                <a:spcPts val="0"/>
              </a:spcAft>
              <a:buSzPts val="1800"/>
              <a:buAutoNum type="arabicPeriod"/>
            </a:pPr>
            <a:r>
              <a:rPr lang="en"/>
              <a:t>Examine the passage for these questions: </a:t>
            </a:r>
            <a:endParaRPr/>
          </a:p>
          <a:p>
            <a:pPr indent="-317500" lvl="1" marL="914400" rtl="0" algn="l">
              <a:spcBef>
                <a:spcPts val="0"/>
              </a:spcBef>
              <a:spcAft>
                <a:spcPts val="0"/>
              </a:spcAft>
              <a:buSzPts val="1400"/>
              <a:buAutoNum type="alphaLcPeriod"/>
            </a:pPr>
            <a:r>
              <a:rPr lang="en"/>
              <a:t>Are there any patterns in his diction?  What can you infer about him from these?</a:t>
            </a:r>
            <a:endParaRPr/>
          </a:p>
          <a:p>
            <a:pPr indent="-317500" lvl="1" marL="914400" rtl="0" algn="l">
              <a:spcBef>
                <a:spcPts val="0"/>
              </a:spcBef>
              <a:spcAft>
                <a:spcPts val="0"/>
              </a:spcAft>
              <a:buSzPts val="1400"/>
              <a:buAutoNum type="alphaLcPeriod"/>
            </a:pPr>
            <a:r>
              <a:rPr lang="en"/>
              <a:t>Are there any words with heavy connotative value?  What do they tell you?</a:t>
            </a:r>
            <a:endParaRPr/>
          </a:p>
          <a:p>
            <a:pPr indent="-317500" lvl="1" marL="914400" rtl="0" algn="l">
              <a:spcBef>
                <a:spcPts val="0"/>
              </a:spcBef>
              <a:spcAft>
                <a:spcPts val="0"/>
              </a:spcAft>
              <a:buSzPts val="1400"/>
              <a:buAutoNum type="alphaLcPeriod"/>
            </a:pPr>
            <a:r>
              <a:rPr lang="en"/>
              <a:t>Find a phrase or sentence which reveals a trait.  What is the </a:t>
            </a:r>
            <a:r>
              <a:rPr b="1" lang="en"/>
              <a:t>trait</a:t>
            </a:r>
            <a:r>
              <a:rPr lang="en"/>
              <a:t>?</a:t>
            </a:r>
            <a:endParaRPr/>
          </a:p>
          <a:p>
            <a:pPr indent="-317500" lvl="1" marL="914400" rtl="0" algn="l">
              <a:spcBef>
                <a:spcPts val="0"/>
              </a:spcBef>
              <a:spcAft>
                <a:spcPts val="0"/>
              </a:spcAft>
              <a:buSzPts val="1400"/>
              <a:buAutoNum type="alphaLcPeriod"/>
            </a:pPr>
            <a:r>
              <a:rPr lang="en"/>
              <a:t>Find an example of a thought/belief.  What </a:t>
            </a:r>
            <a:r>
              <a:rPr b="1" lang="en"/>
              <a:t>trait </a:t>
            </a:r>
            <a:r>
              <a:rPr lang="en"/>
              <a:t>does this reveal?</a:t>
            </a:r>
            <a:endParaRPr/>
          </a:p>
          <a:p>
            <a:pPr indent="-317500" lvl="1" marL="914400" rtl="0" algn="l">
              <a:spcBef>
                <a:spcPts val="0"/>
              </a:spcBef>
              <a:spcAft>
                <a:spcPts val="0"/>
              </a:spcAft>
              <a:buSzPts val="1400"/>
              <a:buAutoNum type="alphaLcPeriod"/>
            </a:pPr>
            <a:r>
              <a:rPr lang="en"/>
              <a:t>Find an example of an action, what </a:t>
            </a:r>
            <a:r>
              <a:rPr b="1" lang="en"/>
              <a:t>trait </a:t>
            </a:r>
            <a:r>
              <a:rPr lang="en"/>
              <a:t>does this reveal?</a:t>
            </a:r>
            <a:endParaRPr/>
          </a:p>
        </p:txBody>
      </p:sp>
      <p:sp>
        <p:nvSpPr>
          <p:cNvPr id="783" name="Google Shape;783;p7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784" name="Google Shape;784;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790" name="Google Shape;790;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791" name="Google Shape;791;p7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792" name="Google Shape;792;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Writing a PEAL paragraph on diction or characterization</a:t>
            </a:r>
            <a:endParaRPr/>
          </a:p>
        </p:txBody>
      </p:sp>
      <p:sp>
        <p:nvSpPr>
          <p:cNvPr id="798" name="Google Shape;798;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9250" lvl="0" marL="457200" rtl="0" algn="l">
              <a:lnSpc>
                <a:spcPct val="105000"/>
              </a:lnSpc>
              <a:spcBef>
                <a:spcPts val="0"/>
              </a:spcBef>
              <a:spcAft>
                <a:spcPts val="0"/>
              </a:spcAft>
              <a:buSzPts val="1900"/>
              <a:buAutoNum type="arabicPeriod"/>
            </a:pPr>
            <a:r>
              <a:rPr lang="en" sz="1900"/>
              <a:t>Pick which monologue you want to write about. Decide whether you want to write about diction or characterization. (3 minutes)</a:t>
            </a:r>
            <a:endParaRPr sz="1900"/>
          </a:p>
          <a:p>
            <a:pPr indent="-349250" lvl="0" marL="457200" rtl="0" algn="l">
              <a:lnSpc>
                <a:spcPct val="105000"/>
              </a:lnSpc>
              <a:spcBef>
                <a:spcPts val="0"/>
              </a:spcBef>
              <a:spcAft>
                <a:spcPts val="0"/>
              </a:spcAft>
              <a:buSzPts val="1900"/>
              <a:buAutoNum type="arabicPeriod"/>
            </a:pPr>
            <a:r>
              <a:rPr lang="en" sz="1900"/>
              <a:t>Find the best evidence. (5 minutes)</a:t>
            </a:r>
            <a:endParaRPr sz="1900"/>
          </a:p>
          <a:p>
            <a:pPr indent="-349250" lvl="0" marL="457200" rtl="0" algn="l">
              <a:lnSpc>
                <a:spcPct val="105000"/>
              </a:lnSpc>
              <a:spcBef>
                <a:spcPts val="0"/>
              </a:spcBef>
              <a:spcAft>
                <a:spcPts val="0"/>
              </a:spcAft>
              <a:buSzPts val="1900"/>
              <a:buAutoNum type="arabicPeriod"/>
            </a:pPr>
            <a:r>
              <a:rPr lang="en" sz="1900"/>
              <a:t>Think about what the larger implication could be for this evidence. (3 minutes)</a:t>
            </a:r>
            <a:endParaRPr sz="1900"/>
          </a:p>
          <a:p>
            <a:pPr indent="-349250" lvl="0" marL="457200" rtl="0" algn="l">
              <a:lnSpc>
                <a:spcPct val="105000"/>
              </a:lnSpc>
              <a:spcBef>
                <a:spcPts val="0"/>
              </a:spcBef>
              <a:spcAft>
                <a:spcPts val="0"/>
              </a:spcAft>
              <a:buSzPts val="1900"/>
              <a:buAutoNum type="arabicPeriod"/>
            </a:pPr>
            <a:r>
              <a:rPr lang="en" sz="1900"/>
              <a:t>Write your </a:t>
            </a:r>
            <a:r>
              <a:rPr lang="en" sz="1900">
                <a:solidFill>
                  <a:schemeClr val="dk1"/>
                </a:solidFill>
              </a:rPr>
              <a:t>P</a:t>
            </a:r>
            <a:r>
              <a:rPr lang="en" sz="1900"/>
              <a:t>oint. (2 minutes)</a:t>
            </a:r>
            <a:endParaRPr sz="1900"/>
          </a:p>
          <a:p>
            <a:pPr indent="-349250" lvl="0" marL="457200" rtl="0" algn="l">
              <a:lnSpc>
                <a:spcPct val="105000"/>
              </a:lnSpc>
              <a:spcBef>
                <a:spcPts val="0"/>
              </a:spcBef>
              <a:spcAft>
                <a:spcPts val="0"/>
              </a:spcAft>
              <a:buSzPts val="1900"/>
              <a:buAutoNum type="arabicPeriod"/>
            </a:pPr>
            <a:r>
              <a:rPr lang="en" sz="1900"/>
              <a:t>(Optional) Outline.</a:t>
            </a:r>
            <a:endParaRPr sz="1900"/>
          </a:p>
          <a:p>
            <a:pPr indent="-349250" lvl="0" marL="457200" rtl="0" algn="l">
              <a:lnSpc>
                <a:spcPct val="105000"/>
              </a:lnSpc>
              <a:spcBef>
                <a:spcPts val="0"/>
              </a:spcBef>
              <a:spcAft>
                <a:spcPts val="0"/>
              </a:spcAft>
              <a:buSzPts val="1900"/>
              <a:buAutoNum type="arabicPeriod"/>
            </a:pPr>
            <a:r>
              <a:rPr lang="en" sz="1900"/>
              <a:t>Write your paragraph, making sure you ANALYZE your evidence. </a:t>
            </a:r>
            <a:endParaRPr sz="1900"/>
          </a:p>
          <a:p>
            <a:pPr indent="-323850" lvl="1" marL="914400" rtl="0" algn="l">
              <a:lnSpc>
                <a:spcPct val="105000"/>
              </a:lnSpc>
              <a:spcBef>
                <a:spcPts val="0"/>
              </a:spcBef>
              <a:spcAft>
                <a:spcPts val="0"/>
              </a:spcAft>
              <a:buSzPts val="1500"/>
              <a:buAutoNum type="alphaLcPeriod"/>
            </a:pPr>
            <a:r>
              <a:rPr lang="en" sz="1500"/>
              <a:t>Analysis of diction discusses connotation.</a:t>
            </a:r>
            <a:endParaRPr sz="1500"/>
          </a:p>
          <a:p>
            <a:pPr indent="-323850" lvl="1" marL="914400" rtl="0" algn="l">
              <a:lnSpc>
                <a:spcPct val="105000"/>
              </a:lnSpc>
              <a:spcBef>
                <a:spcPts val="0"/>
              </a:spcBef>
              <a:spcAft>
                <a:spcPts val="0"/>
              </a:spcAft>
              <a:buSzPts val="1500"/>
              <a:buAutoNum type="alphaLcPeriod"/>
            </a:pPr>
            <a:r>
              <a:rPr lang="en" sz="1500"/>
              <a:t>Analysis of characterization discusses character traits.</a:t>
            </a:r>
            <a:endParaRPr sz="1500"/>
          </a:p>
          <a:p>
            <a:pPr indent="-323850" lvl="1" marL="914400" rtl="0" algn="l">
              <a:lnSpc>
                <a:spcPct val="105000"/>
              </a:lnSpc>
              <a:spcBef>
                <a:spcPts val="0"/>
              </a:spcBef>
              <a:spcAft>
                <a:spcPts val="0"/>
              </a:spcAft>
              <a:buSzPts val="1500"/>
              <a:buAutoNum type="alphaLcPeriod"/>
            </a:pPr>
            <a:r>
              <a:rPr lang="en" sz="1500"/>
              <a:t>Don’t forget to link your analysis back to your thesis/point.</a:t>
            </a:r>
            <a:endParaRPr sz="1600"/>
          </a:p>
          <a:p>
            <a:pPr indent="0" lvl="0" marL="457200" rtl="0" algn="l">
              <a:lnSpc>
                <a:spcPct val="105000"/>
              </a:lnSpc>
              <a:spcBef>
                <a:spcPts val="1200"/>
              </a:spcBef>
              <a:spcAft>
                <a:spcPts val="1200"/>
              </a:spcAft>
              <a:buNone/>
            </a:pPr>
            <a:r>
              <a:t/>
            </a:r>
            <a:endParaRPr/>
          </a:p>
        </p:txBody>
      </p:sp>
      <p:sp>
        <p:nvSpPr>
          <p:cNvPr id="799" name="Google Shape;799;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805" name="Google Shape;805;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a:t>Read:</a:t>
            </a:r>
            <a:endParaRPr b="1"/>
          </a:p>
          <a:p>
            <a:pPr indent="-342900" lvl="0" marL="457200" rtl="0" algn="l">
              <a:spcBef>
                <a:spcPts val="1200"/>
              </a:spcBef>
              <a:spcAft>
                <a:spcPts val="0"/>
              </a:spcAft>
              <a:buSzPts val="1800"/>
              <a:buChar char="●"/>
            </a:pPr>
            <a:r>
              <a:rPr lang="en"/>
              <a:t>Read ‘Tupac’ from </a:t>
            </a:r>
            <a:r>
              <a:rPr i="1" lang="en"/>
              <a:t>Notes From the Field</a:t>
            </a:r>
            <a:endParaRPr i="1"/>
          </a:p>
          <a:p>
            <a:pPr indent="-342900" lvl="0" marL="457200" rtl="0" algn="l">
              <a:spcBef>
                <a:spcPts val="0"/>
              </a:spcBef>
              <a:spcAft>
                <a:spcPts val="0"/>
              </a:spcAft>
              <a:buSzPts val="1800"/>
              <a:buChar char="●"/>
            </a:pPr>
            <a:r>
              <a:rPr lang="en"/>
              <a:t>Read ‘July 27, 1816: poem’ by Tyehimba Jess from </a:t>
            </a:r>
            <a:r>
              <a:rPr i="1" lang="en"/>
              <a:t>The 1619 Project</a:t>
            </a:r>
            <a:endParaRPr/>
          </a:p>
          <a:p>
            <a:pPr indent="0" lvl="0" marL="0" rtl="0" algn="l">
              <a:spcBef>
                <a:spcPts val="1200"/>
              </a:spcBef>
              <a:spcAft>
                <a:spcPts val="0"/>
              </a:spcAft>
              <a:buNone/>
            </a:pPr>
            <a:r>
              <a:rPr b="1" lang="en"/>
              <a:t>Write:</a:t>
            </a:r>
            <a:endParaRPr b="1"/>
          </a:p>
          <a:p>
            <a:pPr indent="-342900" lvl="0" marL="457200" rtl="0" algn="l">
              <a:spcBef>
                <a:spcPts val="1200"/>
              </a:spcBef>
              <a:spcAft>
                <a:spcPts val="0"/>
              </a:spcAft>
              <a:buSzPts val="1800"/>
              <a:buChar char="●"/>
            </a:pPr>
            <a:r>
              <a:rPr lang="en"/>
              <a:t>Formative #1: </a:t>
            </a:r>
            <a:r>
              <a:rPr lang="en"/>
              <a:t>Write a PEAL paragraph.  You may choose to write about one of the monologues you have read, and choose whether you want to write about diction or characterization. What is the purpose of one of the examples of diction or characterization?  Write a PEAL paragraph with an OELi point.</a:t>
            </a:r>
            <a:endParaRPr/>
          </a:p>
          <a:p>
            <a:pPr indent="0" lvl="0" marL="0" rtl="0" algn="l">
              <a:spcBef>
                <a:spcPts val="1200"/>
              </a:spcBef>
              <a:spcAft>
                <a:spcPts val="1200"/>
              </a:spcAft>
              <a:buNone/>
            </a:pPr>
            <a:r>
              <a:t/>
            </a:r>
            <a:endParaRPr/>
          </a:p>
        </p:txBody>
      </p:sp>
      <p:sp>
        <p:nvSpPr>
          <p:cNvPr id="806" name="Google Shape;806;p8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807" name="Google Shape;807;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82"/>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4</a:t>
            </a:r>
            <a:endParaRPr sz="5600"/>
          </a:p>
        </p:txBody>
      </p:sp>
      <p:sp>
        <p:nvSpPr>
          <p:cNvPr id="813" name="Google Shape;813;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type="title"/>
          </p:nvPr>
        </p:nvSpPr>
        <p:spPr>
          <a:xfrm>
            <a:off x="311700" y="512338"/>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t>Focus Question</a:t>
            </a:r>
            <a:endParaRPr b="1" sz="2600"/>
          </a:p>
        </p:txBody>
      </p:sp>
      <p:sp>
        <p:nvSpPr>
          <p:cNvPr id="164" name="Google Shape;16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t>Journal Prompt: Tell a nonfiction story from your life. The story should include a fleshed out beginning, middle, and end.</a:t>
            </a:r>
            <a:endParaRPr sz="2400"/>
          </a:p>
        </p:txBody>
      </p:sp>
      <p:sp>
        <p:nvSpPr>
          <p:cNvPr id="165" name="Google Shape;165;p2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66" name="Google Shape;16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7" name="Shape 817"/>
        <p:cNvGrpSpPr/>
        <p:nvPr/>
      </p:nvGrpSpPr>
      <p:grpSpPr>
        <a:xfrm>
          <a:off x="0" y="0"/>
          <a:ext cx="0" cy="0"/>
          <a:chOff x="0" y="0"/>
          <a:chExt cx="0" cy="0"/>
        </a:xfrm>
      </p:grpSpPr>
      <p:sp>
        <p:nvSpPr>
          <p:cNvPr id="818" name="Google Shape;818;p83"/>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9" name="Google Shape;819;p83"/>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0" name="Google Shape;820;p83"/>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1" name="Google Shape;821;p83"/>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822" name="Google Shape;822;p83"/>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823" name="Google Shape;823;p83"/>
          <p:cNvSpPr txBox="1"/>
          <p:nvPr>
            <p:ph idx="1" type="body"/>
          </p:nvPr>
        </p:nvSpPr>
        <p:spPr>
          <a:xfrm>
            <a:off x="3563600" y="1268150"/>
            <a:ext cx="47166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000">
                <a:solidFill>
                  <a:schemeClr val="accent1"/>
                </a:solidFill>
              </a:rPr>
              <a:t>You will </a:t>
            </a:r>
            <a:r>
              <a:rPr lang="en" sz="2000">
                <a:solidFill>
                  <a:schemeClr val="accent1"/>
                </a:solidFill>
              </a:rPr>
              <a:t>discuss how Jess and Smith use diction and characterization differently and demonstrate their understanding through a close reading and discussion.</a:t>
            </a:r>
            <a:endParaRPr sz="1800"/>
          </a:p>
        </p:txBody>
      </p:sp>
      <p:sp>
        <p:nvSpPr>
          <p:cNvPr id="824" name="Google Shape;824;p83"/>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p84"/>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830" name="Google Shape;830;p84"/>
          <p:cNvSpPr txBox="1"/>
          <p:nvPr>
            <p:ph type="title"/>
          </p:nvPr>
        </p:nvSpPr>
        <p:spPr>
          <a:xfrm>
            <a:off x="1614438" y="351333"/>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831" name="Google Shape;831;p84"/>
          <p:cNvGrpSpPr/>
          <p:nvPr/>
        </p:nvGrpSpPr>
        <p:grpSpPr>
          <a:xfrm>
            <a:off x="659825" y="1151401"/>
            <a:ext cx="8037073" cy="3279725"/>
            <a:chOff x="0" y="531"/>
            <a:chExt cx="10515600" cy="3792466"/>
          </a:xfrm>
        </p:grpSpPr>
        <p:sp>
          <p:nvSpPr>
            <p:cNvPr id="832" name="Google Shape;832;p84"/>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3" name="Google Shape;833;p84"/>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4" name="Google Shape;834;p84"/>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5" name="Google Shape;835;p84"/>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of Diction and </a:t>
              </a:r>
              <a:r>
                <a:rPr lang="en" sz="1200">
                  <a:solidFill>
                    <a:schemeClr val="lt1"/>
                  </a:solidFill>
                  <a:latin typeface="Proxima Nova"/>
                  <a:ea typeface="Proxima Nova"/>
                  <a:cs typeface="Proxima Nova"/>
                  <a:sym typeface="Proxima Nova"/>
                </a:rPr>
                <a:t>Characterization</a:t>
              </a:r>
              <a:endParaRPr sz="1100">
                <a:solidFill>
                  <a:schemeClr val="lt1"/>
                </a:solidFill>
                <a:latin typeface="Proxima Nova"/>
                <a:ea typeface="Proxima Nova"/>
                <a:cs typeface="Proxima Nova"/>
                <a:sym typeface="Proxima Nova"/>
              </a:endParaRPr>
            </a:p>
          </p:txBody>
        </p:sp>
        <p:sp>
          <p:nvSpPr>
            <p:cNvPr id="836" name="Google Shape;836;p84"/>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7" name="Google Shape;837;p84"/>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8" name="Google Shape;838;p84"/>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39" name="Google Shape;839;p84"/>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i="0" lang="en" sz="1200" u="none" cap="none" strike="noStrike">
                  <a:solidFill>
                    <a:schemeClr val="lt1"/>
                  </a:solidFill>
                  <a:latin typeface="Proxima Nova"/>
                  <a:ea typeface="Proxima Nova"/>
                  <a:cs typeface="Proxima Nova"/>
                  <a:sym typeface="Proxima Nova"/>
                </a:rPr>
                <a:t>Word of the Day: </a:t>
              </a:r>
              <a:r>
                <a:rPr lang="en" sz="1200">
                  <a:solidFill>
                    <a:schemeClr val="lt1"/>
                  </a:solidFill>
                  <a:latin typeface="Proxima Nova"/>
                  <a:ea typeface="Proxima Nova"/>
                  <a:cs typeface="Proxima Nova"/>
                  <a:sym typeface="Proxima Nova"/>
                </a:rPr>
                <a:t>Maroon</a:t>
              </a:r>
              <a:endParaRPr sz="1100">
                <a:solidFill>
                  <a:schemeClr val="lt1"/>
                </a:solidFill>
                <a:latin typeface="Proxima Nova"/>
                <a:ea typeface="Proxima Nova"/>
                <a:cs typeface="Proxima Nova"/>
                <a:sym typeface="Proxima Nova"/>
              </a:endParaRPr>
            </a:p>
          </p:txBody>
        </p:sp>
        <p:sp>
          <p:nvSpPr>
            <p:cNvPr id="840" name="Google Shape;840;p84"/>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1" name="Google Shape;841;p84"/>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2" name="Google Shape;842;p84"/>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3" name="Google Shape;843;p84"/>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Maroon As A Metaphor Activity</a:t>
              </a:r>
              <a:endParaRPr sz="1100">
                <a:solidFill>
                  <a:schemeClr val="lt1"/>
                </a:solidFill>
                <a:latin typeface="Proxima Nova"/>
                <a:ea typeface="Proxima Nova"/>
                <a:cs typeface="Proxima Nova"/>
                <a:sym typeface="Proxima Nova"/>
              </a:endParaRPr>
            </a:p>
          </p:txBody>
        </p:sp>
        <p:sp>
          <p:nvSpPr>
            <p:cNvPr id="844" name="Google Shape;844;p84"/>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5" name="Google Shape;845;p84"/>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6" name="Google Shape;846;p84"/>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7" name="Google Shape;847;p84"/>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Respond to Writing Prompt</a:t>
              </a:r>
              <a:r>
                <a:rPr lang="en" sz="1200">
                  <a:solidFill>
                    <a:schemeClr val="lt1"/>
                  </a:solidFill>
                  <a:latin typeface="Proxima Nova"/>
                  <a:ea typeface="Proxima Nova"/>
                  <a:cs typeface="Proxima Nova"/>
                  <a:sym typeface="Proxima Nova"/>
                </a:rPr>
                <a:t> </a:t>
              </a:r>
              <a:endParaRPr i="1" sz="1100">
                <a:solidFill>
                  <a:schemeClr val="lt1"/>
                </a:solidFill>
                <a:latin typeface="Proxima Nova"/>
                <a:ea typeface="Proxima Nova"/>
                <a:cs typeface="Proxima Nova"/>
                <a:sym typeface="Proxima Nova"/>
              </a:endParaRPr>
            </a:p>
          </p:txBody>
        </p:sp>
        <p:sp>
          <p:nvSpPr>
            <p:cNvPr id="848" name="Google Shape;848;p84"/>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9" name="Google Shape;849;p84"/>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0" name="Google Shape;850;p84"/>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1" name="Google Shape;851;p84"/>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‘Tupac’ from </a:t>
              </a:r>
              <a:r>
                <a:rPr i="1" lang="en" sz="1200">
                  <a:solidFill>
                    <a:schemeClr val="lt1"/>
                  </a:solidFill>
                  <a:latin typeface="Proxima Nova"/>
                  <a:ea typeface="Proxima Nova"/>
                  <a:cs typeface="Proxima Nova"/>
                  <a:sym typeface="Proxima Nova"/>
                </a:rPr>
                <a:t>Notes From the Field</a:t>
              </a:r>
              <a:endParaRPr i="1" sz="1100">
                <a:solidFill>
                  <a:schemeClr val="lt1"/>
                </a:solidFill>
                <a:latin typeface="Proxima Nova"/>
                <a:ea typeface="Proxima Nova"/>
                <a:cs typeface="Proxima Nova"/>
                <a:sym typeface="Proxima Nova"/>
              </a:endParaRPr>
            </a:p>
          </p:txBody>
        </p:sp>
        <p:sp>
          <p:nvSpPr>
            <p:cNvPr id="852" name="Google Shape;852;p84"/>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3" name="Google Shape;853;p84"/>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4" name="Google Shape;854;p84"/>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5" name="Google Shape;855;p84"/>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Guided, Paired Reading of ‘July 27, 1816: poem’ by Tyehimba Jess from </a:t>
              </a:r>
              <a:r>
                <a:rPr i="1" lang="en" sz="1200">
                  <a:solidFill>
                    <a:schemeClr val="lt1"/>
                  </a:solidFill>
                  <a:latin typeface="Proxima Nova"/>
                  <a:ea typeface="Proxima Nova"/>
                  <a:cs typeface="Proxima Nova"/>
                  <a:sym typeface="Proxima Nova"/>
                </a:rPr>
                <a:t>The 1619 Project</a:t>
              </a:r>
              <a:endParaRPr i="1" sz="1100">
                <a:solidFill>
                  <a:schemeClr val="lt1"/>
                </a:solidFill>
                <a:latin typeface="Proxima Nova"/>
                <a:ea typeface="Proxima Nova"/>
                <a:cs typeface="Proxima Nova"/>
                <a:sym typeface="Proxima Nova"/>
              </a:endParaRPr>
            </a:p>
          </p:txBody>
        </p:sp>
        <p:sp>
          <p:nvSpPr>
            <p:cNvPr id="856" name="Google Shape;856;p84"/>
            <p:cNvSpPr/>
            <p:nvPr/>
          </p:nvSpPr>
          <p:spPr>
            <a:xfrm>
              <a:off x="0" y="3346897"/>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7" name="Google Shape;857;p84"/>
            <p:cNvSpPr/>
            <p:nvPr/>
          </p:nvSpPr>
          <p:spPr>
            <a:xfrm>
              <a:off x="134970" y="3447288"/>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8" name="Google Shape;858;p84"/>
            <p:cNvSpPr/>
            <p:nvPr/>
          </p:nvSpPr>
          <p:spPr>
            <a:xfrm>
              <a:off x="515340" y="3346897"/>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59" name="Google Shape;859;p84"/>
            <p:cNvSpPr txBox="1"/>
            <p:nvPr/>
          </p:nvSpPr>
          <p:spPr>
            <a:xfrm>
              <a:off x="515340" y="3346897"/>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of Jess and Smith’s Use of Diction and Characterization</a:t>
              </a:r>
              <a:endParaRPr sz="1100">
                <a:solidFill>
                  <a:schemeClr val="lt1"/>
                </a:solidFill>
                <a:latin typeface="Proxima Nova"/>
                <a:ea typeface="Proxima Nova"/>
                <a:cs typeface="Proxima Nova"/>
                <a:sym typeface="Proxima Nova"/>
              </a:endParaRPr>
            </a:p>
          </p:txBody>
        </p:sp>
      </p:grpSp>
      <p:sp>
        <p:nvSpPr>
          <p:cNvPr id="860" name="Google Shape;860;p84"/>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861" name="Google Shape;861;p84"/>
          <p:cNvSpPr txBox="1"/>
          <p:nvPr>
            <p:ph idx="12" type="sldNum"/>
          </p:nvPr>
        </p:nvSpPr>
        <p:spPr>
          <a:xfrm>
            <a:off x="7019050" y="479063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862" name="Google Shape;862;p84"/>
          <p:cNvSpPr/>
          <p:nvPr/>
        </p:nvSpPr>
        <p:spPr>
          <a:xfrm>
            <a:off x="659863" y="4532864"/>
            <a:ext cx="8037000" cy="3858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3" name="Google Shape;863;p84"/>
          <p:cNvSpPr/>
          <p:nvPr/>
        </p:nvSpPr>
        <p:spPr>
          <a:xfrm>
            <a:off x="782883" y="4619732"/>
            <a:ext cx="187500" cy="2121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64" name="Google Shape;864;p84"/>
          <p:cNvSpPr txBox="1"/>
          <p:nvPr/>
        </p:nvSpPr>
        <p:spPr>
          <a:xfrm>
            <a:off x="1112599" y="4532864"/>
            <a:ext cx="7643100" cy="3858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Complete Journal #2</a:t>
            </a:r>
            <a:endParaRPr sz="1100">
              <a:solidFill>
                <a:schemeClr val="lt1"/>
              </a:solidFill>
              <a:latin typeface="Proxima Nova"/>
              <a:ea typeface="Proxima Nova"/>
              <a:cs typeface="Proxima Nova"/>
              <a:sym typeface="Proxima Nov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Just to review</a:t>
            </a:r>
            <a:endParaRPr/>
          </a:p>
        </p:txBody>
      </p:sp>
      <p:sp>
        <p:nvSpPr>
          <p:cNvPr id="870" name="Google Shape;870;p85"/>
          <p:cNvSpPr txBox="1"/>
          <p:nvPr>
            <p:ph idx="1" type="body"/>
          </p:nvPr>
        </p:nvSpPr>
        <p:spPr>
          <a:xfrm>
            <a:off x="311700" y="1152475"/>
            <a:ext cx="57045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 sz="2400"/>
              <a:t>What is diction?</a:t>
            </a:r>
            <a:endParaRPr sz="2400"/>
          </a:p>
          <a:p>
            <a:pPr indent="-355600" lvl="1" marL="914400" rtl="0" algn="l">
              <a:spcBef>
                <a:spcPts val="0"/>
              </a:spcBef>
              <a:spcAft>
                <a:spcPts val="0"/>
              </a:spcAft>
              <a:buSzPts val="2000"/>
              <a:buChar char="○"/>
            </a:pPr>
            <a:r>
              <a:rPr lang="en" sz="2000"/>
              <a:t>What do we look for when analyzing diction?</a:t>
            </a:r>
            <a:endParaRPr sz="2000"/>
          </a:p>
          <a:p>
            <a:pPr indent="-381000" lvl="0" marL="457200" rtl="0" algn="l">
              <a:spcBef>
                <a:spcPts val="0"/>
              </a:spcBef>
              <a:spcAft>
                <a:spcPts val="0"/>
              </a:spcAft>
              <a:buSzPts val="2400"/>
              <a:buChar char="●"/>
            </a:pPr>
            <a:r>
              <a:rPr lang="en" sz="2400"/>
              <a:t>What is characterization?</a:t>
            </a:r>
            <a:endParaRPr sz="2400"/>
          </a:p>
          <a:p>
            <a:pPr indent="-355600" lvl="1" marL="914400" rtl="0" algn="l">
              <a:spcBef>
                <a:spcPts val="0"/>
              </a:spcBef>
              <a:spcAft>
                <a:spcPts val="0"/>
              </a:spcAft>
              <a:buSzPts val="2000"/>
              <a:buChar char="○"/>
            </a:pPr>
            <a:r>
              <a:rPr lang="en" sz="2000"/>
              <a:t>What are the two types of characterization?</a:t>
            </a:r>
            <a:endParaRPr sz="2000"/>
          </a:p>
          <a:p>
            <a:pPr indent="-355600" lvl="2" marL="1371600" rtl="0" algn="l">
              <a:spcBef>
                <a:spcPts val="0"/>
              </a:spcBef>
              <a:spcAft>
                <a:spcPts val="0"/>
              </a:spcAft>
              <a:buSzPts val="2000"/>
              <a:buChar char="■"/>
            </a:pPr>
            <a:r>
              <a:rPr lang="en" sz="2000"/>
              <a:t>What are the elements of the types of characterization?</a:t>
            </a:r>
            <a:endParaRPr sz="2000"/>
          </a:p>
        </p:txBody>
      </p:sp>
      <p:pic>
        <p:nvPicPr>
          <p:cNvPr id="871" name="Google Shape;871;p85"/>
          <p:cNvPicPr preferRelativeResize="0"/>
          <p:nvPr/>
        </p:nvPicPr>
        <p:blipFill>
          <a:blip r:embed="rId3">
            <a:alphaModFix/>
          </a:blip>
          <a:stretch>
            <a:fillRect/>
          </a:stretch>
        </p:blipFill>
        <p:spPr>
          <a:xfrm>
            <a:off x="6016200" y="1017725"/>
            <a:ext cx="2823000" cy="3188257"/>
          </a:xfrm>
          <a:prstGeom prst="rect">
            <a:avLst/>
          </a:prstGeom>
          <a:noFill/>
          <a:ln>
            <a:noFill/>
          </a:ln>
        </p:spPr>
      </p:pic>
      <p:sp>
        <p:nvSpPr>
          <p:cNvPr id="872" name="Google Shape;872;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76" name="Shape 876"/>
        <p:cNvGrpSpPr/>
        <p:nvPr/>
      </p:nvGrpSpPr>
      <p:grpSpPr>
        <a:xfrm>
          <a:off x="0" y="0"/>
          <a:ext cx="0" cy="0"/>
          <a:chOff x="0" y="0"/>
          <a:chExt cx="0" cy="0"/>
        </a:xfrm>
      </p:grpSpPr>
      <p:sp>
        <p:nvSpPr>
          <p:cNvPr id="877" name="Google Shape;877;p8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878" name="Google Shape;878;p86"/>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879" name="Google Shape;879;p86"/>
          <p:cNvCxnSpPr/>
          <p:nvPr/>
        </p:nvCxnSpPr>
        <p:spPr>
          <a:xfrm>
            <a:off x="3725325" y="2439125"/>
            <a:ext cx="4829700" cy="0"/>
          </a:xfrm>
          <a:prstGeom prst="straightConnector1">
            <a:avLst/>
          </a:prstGeom>
          <a:noFill/>
          <a:ln cap="flat" cmpd="sng" w="9525">
            <a:solidFill>
              <a:schemeClr val="dk2"/>
            </a:solidFill>
            <a:prstDash val="solid"/>
            <a:round/>
            <a:headEnd len="med" w="med" type="none"/>
            <a:tailEnd len="med" w="med" type="none"/>
          </a:ln>
        </p:spPr>
      </p:cxnSp>
      <p:sp>
        <p:nvSpPr>
          <p:cNvPr id="880" name="Google Shape;880;p86"/>
          <p:cNvSpPr txBox="1"/>
          <p:nvPr/>
        </p:nvSpPr>
        <p:spPr>
          <a:xfrm>
            <a:off x="5430075" y="2421425"/>
            <a:ext cx="12393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maroon</a:t>
            </a:r>
            <a:endParaRPr sz="2000">
              <a:latin typeface="Proxima Nova"/>
              <a:ea typeface="Proxima Nova"/>
              <a:cs typeface="Proxima Nova"/>
              <a:sym typeface="Proxima Nova"/>
            </a:endParaRPr>
          </a:p>
        </p:txBody>
      </p:sp>
      <p:sp>
        <p:nvSpPr>
          <p:cNvPr id="881" name="Google Shape;881;p86"/>
          <p:cNvSpPr txBox="1"/>
          <p:nvPr/>
        </p:nvSpPr>
        <p:spPr>
          <a:xfrm>
            <a:off x="2712375" y="794775"/>
            <a:ext cx="2256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AutoNum type="arabicPeriod"/>
            </a:pPr>
            <a:r>
              <a:rPr lang="en">
                <a:latin typeface="Proxima Nova"/>
                <a:ea typeface="Proxima Nova"/>
                <a:cs typeface="Proxima Nova"/>
                <a:sym typeface="Proxima Nova"/>
              </a:rPr>
              <a:t>Adj., having a dark brown-red color:</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AutoNum type="arabicPeriod"/>
            </a:pPr>
            <a:r>
              <a:rPr lang="en">
                <a:latin typeface="Proxima Nova"/>
                <a:ea typeface="Proxima Nova"/>
                <a:cs typeface="Proxima Nova"/>
                <a:sym typeface="Proxima Nova"/>
              </a:rPr>
              <a:t>Verb, to leave someone in a place from which they cannot escape</a:t>
            </a:r>
            <a:endParaRPr>
              <a:latin typeface="Proxima Nova"/>
              <a:ea typeface="Proxima Nova"/>
              <a:cs typeface="Proxima Nova"/>
              <a:sym typeface="Proxima Nova"/>
            </a:endParaRPr>
          </a:p>
        </p:txBody>
      </p:sp>
      <p:sp>
        <p:nvSpPr>
          <p:cNvPr id="882" name="Google Shape;882;p86"/>
          <p:cNvSpPr txBox="1"/>
          <p:nvPr/>
        </p:nvSpPr>
        <p:spPr>
          <a:xfrm>
            <a:off x="6200325" y="2829675"/>
            <a:ext cx="2943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Taken from the French word marron, which translates to “runaway black slave,” or the American/Spanish cimarrón, which means “wild runaway slave,” “the beast who cannot be tamed,”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Maroons are descendants of Africans in the Americas who formed settlements away from slavery.</a:t>
            </a:r>
            <a:endParaRPr>
              <a:latin typeface="Proxima Nova"/>
              <a:ea typeface="Proxima Nova"/>
              <a:cs typeface="Proxima Nova"/>
              <a:sym typeface="Proxima Nova"/>
            </a:endParaRPr>
          </a:p>
        </p:txBody>
      </p:sp>
      <p:pic>
        <p:nvPicPr>
          <p:cNvPr id="883" name="Google Shape;883;p86"/>
          <p:cNvPicPr preferRelativeResize="0"/>
          <p:nvPr/>
        </p:nvPicPr>
        <p:blipFill>
          <a:blip r:embed="rId3">
            <a:alphaModFix/>
          </a:blip>
          <a:stretch>
            <a:fillRect/>
          </a:stretch>
        </p:blipFill>
        <p:spPr>
          <a:xfrm>
            <a:off x="3272100" y="2837825"/>
            <a:ext cx="2691375" cy="1761627"/>
          </a:xfrm>
          <a:prstGeom prst="rect">
            <a:avLst/>
          </a:prstGeom>
          <a:noFill/>
          <a:ln>
            <a:noFill/>
          </a:ln>
        </p:spPr>
      </p:pic>
      <p:sp>
        <p:nvSpPr>
          <p:cNvPr id="884" name="Google Shape;884;p86"/>
          <p:cNvSpPr txBox="1"/>
          <p:nvPr/>
        </p:nvSpPr>
        <p:spPr>
          <a:xfrm>
            <a:off x="2712375" y="4599450"/>
            <a:ext cx="325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https://en.wikipedia.org/wiki/Maroons</a:t>
            </a:r>
            <a:r>
              <a:rPr lang="en"/>
              <a:t> </a:t>
            </a:r>
            <a:endParaRPr/>
          </a:p>
        </p:txBody>
      </p:sp>
      <p:sp>
        <p:nvSpPr>
          <p:cNvPr id="885" name="Google Shape;885;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86" name="Google Shape;886;p86" title="Our Ancestors Were 'Bout It_ The Maroons &amp; Black Liberation In North America _ The Breakdown.mp4">
            <a:hlinkClick r:id="rId5"/>
          </p:cNvPr>
          <p:cNvPicPr preferRelativeResize="0"/>
          <p:nvPr/>
        </p:nvPicPr>
        <p:blipFill>
          <a:blip r:embed="rId6">
            <a:alphaModFix/>
          </a:blip>
          <a:stretch>
            <a:fillRect/>
          </a:stretch>
        </p:blipFill>
        <p:spPr>
          <a:xfrm>
            <a:off x="4831029" y="2"/>
            <a:ext cx="4312896" cy="2426000"/>
          </a:xfrm>
          <a:prstGeom prst="rect">
            <a:avLst/>
          </a:prstGeom>
          <a:noFill/>
          <a:ln>
            <a:noFill/>
          </a:ln>
        </p:spPr>
      </p:pic>
      <p:sp>
        <p:nvSpPr>
          <p:cNvPr id="887" name="Google Shape;887;p86"/>
          <p:cNvSpPr txBox="1"/>
          <p:nvPr/>
        </p:nvSpPr>
        <p:spPr>
          <a:xfrm>
            <a:off x="35250" y="1731125"/>
            <a:ext cx="3000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dk1"/>
                </a:solidFill>
                <a:latin typeface="Proxima Nova"/>
                <a:ea typeface="Proxima Nova"/>
                <a:cs typeface="Proxima Nova"/>
                <a:sym typeface="Proxima Nova"/>
              </a:rPr>
              <a:t>Word of the Day </a:t>
            </a:r>
            <a:endParaRPr b="1" sz="4000">
              <a:solidFill>
                <a:schemeClr val="dk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1000"/>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8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Maroon as a Metaphor</a:t>
            </a:r>
            <a:endParaRPr/>
          </a:p>
        </p:txBody>
      </p:sp>
      <p:sp>
        <p:nvSpPr>
          <p:cNvPr id="893" name="Google Shape;893;p87"/>
          <p:cNvSpPr/>
          <p:nvPr/>
        </p:nvSpPr>
        <p:spPr>
          <a:xfrm>
            <a:off x="326575" y="1939025"/>
            <a:ext cx="4092300" cy="2928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https://www.youtube.com/watch?v=axwpgn3GRMs</a:t>
            </a:r>
            <a:endParaRPr/>
          </a:p>
        </p:txBody>
      </p:sp>
      <p:sp>
        <p:nvSpPr>
          <p:cNvPr id="894" name="Google Shape;894;p87"/>
          <p:cNvSpPr/>
          <p:nvPr/>
        </p:nvSpPr>
        <p:spPr>
          <a:xfrm>
            <a:off x="4745500" y="572700"/>
            <a:ext cx="4306800" cy="429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5" name="Google Shape;895;p87"/>
          <p:cNvPicPr preferRelativeResize="0"/>
          <p:nvPr/>
        </p:nvPicPr>
        <p:blipFill>
          <a:blip r:embed="rId3">
            <a:alphaModFix/>
          </a:blip>
          <a:stretch>
            <a:fillRect/>
          </a:stretch>
        </p:blipFill>
        <p:spPr>
          <a:xfrm>
            <a:off x="326575" y="2540650"/>
            <a:ext cx="4092300" cy="1266453"/>
          </a:xfrm>
          <a:prstGeom prst="rect">
            <a:avLst/>
          </a:prstGeom>
          <a:noFill/>
          <a:ln>
            <a:noFill/>
          </a:ln>
        </p:spPr>
      </p:pic>
      <p:sp>
        <p:nvSpPr>
          <p:cNvPr id="896" name="Google Shape;896;p87"/>
          <p:cNvSpPr txBox="1"/>
          <p:nvPr/>
        </p:nvSpPr>
        <p:spPr>
          <a:xfrm>
            <a:off x="311700" y="1832850"/>
            <a:ext cx="404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roxima Nova"/>
                <a:ea typeface="Proxima Nova"/>
                <a:cs typeface="Proxima Nova"/>
                <a:sym typeface="Proxima Nova"/>
              </a:rPr>
              <a:t>“The Rose That Grew from Concrete” by Tupac Shakur</a:t>
            </a:r>
            <a:endParaRPr sz="1800">
              <a:latin typeface="Proxima Nova"/>
              <a:ea typeface="Proxima Nova"/>
              <a:cs typeface="Proxima Nova"/>
              <a:sym typeface="Proxima Nova"/>
            </a:endParaRPr>
          </a:p>
        </p:txBody>
      </p:sp>
      <p:sp>
        <p:nvSpPr>
          <p:cNvPr id="897" name="Google Shape;897;p87"/>
          <p:cNvSpPr txBox="1"/>
          <p:nvPr/>
        </p:nvSpPr>
        <p:spPr>
          <a:xfrm>
            <a:off x="4989950" y="572700"/>
            <a:ext cx="385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“Mortal Man” by Kendrick Lamar</a:t>
            </a:r>
            <a:endParaRPr sz="2000">
              <a:latin typeface="Proxima Nova"/>
              <a:ea typeface="Proxima Nova"/>
              <a:cs typeface="Proxima Nova"/>
              <a:sym typeface="Proxima Nova"/>
            </a:endParaRPr>
          </a:p>
        </p:txBody>
      </p:sp>
      <p:pic>
        <p:nvPicPr>
          <p:cNvPr id="898" name="Google Shape;898;p87"/>
          <p:cNvPicPr preferRelativeResize="0"/>
          <p:nvPr/>
        </p:nvPicPr>
        <p:blipFill>
          <a:blip r:embed="rId4">
            <a:alphaModFix/>
          </a:blip>
          <a:stretch>
            <a:fillRect/>
          </a:stretch>
        </p:blipFill>
        <p:spPr>
          <a:xfrm>
            <a:off x="4806725" y="1065300"/>
            <a:ext cx="3418799" cy="3736959"/>
          </a:xfrm>
          <a:prstGeom prst="rect">
            <a:avLst/>
          </a:prstGeom>
          <a:noFill/>
          <a:ln>
            <a:noFill/>
          </a:ln>
        </p:spPr>
      </p:pic>
      <p:sp>
        <p:nvSpPr>
          <p:cNvPr id="899" name="Google Shape;899;p87"/>
          <p:cNvSpPr txBox="1"/>
          <p:nvPr/>
        </p:nvSpPr>
        <p:spPr>
          <a:xfrm>
            <a:off x="418450" y="591900"/>
            <a:ext cx="4206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Proxima Nova"/>
                <a:ea typeface="Proxima Nova"/>
                <a:cs typeface="Proxima Nova"/>
                <a:sym typeface="Proxima Nova"/>
              </a:rPr>
              <a:t>Are there common themes/messages in the two poems?</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n" sz="1200">
                <a:latin typeface="Proxima Nova"/>
                <a:ea typeface="Proxima Nova"/>
                <a:cs typeface="Proxima Nova"/>
                <a:sym typeface="Proxima Nova"/>
              </a:rPr>
              <a:t>Who has been </a:t>
            </a:r>
            <a:r>
              <a:rPr i="1" lang="en" sz="1200">
                <a:latin typeface="Proxima Nova"/>
                <a:ea typeface="Proxima Nova"/>
                <a:cs typeface="Proxima Nova"/>
                <a:sym typeface="Proxima Nova"/>
              </a:rPr>
              <a:t>marooned</a:t>
            </a:r>
            <a:r>
              <a:rPr lang="en" sz="1200">
                <a:latin typeface="Proxima Nova"/>
                <a:ea typeface="Proxima Nova"/>
                <a:cs typeface="Proxima Nova"/>
                <a:sym typeface="Proxima Nova"/>
              </a:rPr>
              <a:t> in these poems?</a:t>
            </a:r>
            <a:endParaRPr sz="1200">
              <a:latin typeface="Proxima Nova"/>
              <a:ea typeface="Proxima Nova"/>
              <a:cs typeface="Proxima Nova"/>
              <a:sym typeface="Proxima Nova"/>
            </a:endParaRPr>
          </a:p>
          <a:p>
            <a:pPr indent="0" lvl="0" marL="0" rtl="0" algn="l">
              <a:spcBef>
                <a:spcPts val="0"/>
              </a:spcBef>
              <a:spcAft>
                <a:spcPts val="0"/>
              </a:spcAft>
              <a:buNone/>
            </a:pPr>
            <a:r>
              <a:t/>
            </a:r>
            <a:endParaRPr sz="1200">
              <a:latin typeface="Proxima Nova"/>
              <a:ea typeface="Proxima Nova"/>
              <a:cs typeface="Proxima Nova"/>
              <a:sym typeface="Proxima Nova"/>
            </a:endParaRPr>
          </a:p>
          <a:p>
            <a:pPr indent="0" lvl="0" marL="0" rtl="0" algn="l">
              <a:spcBef>
                <a:spcPts val="0"/>
              </a:spcBef>
              <a:spcAft>
                <a:spcPts val="0"/>
              </a:spcAft>
              <a:buNone/>
            </a:pPr>
            <a:r>
              <a:rPr lang="en" sz="1200">
                <a:latin typeface="Proxima Nova"/>
                <a:ea typeface="Proxima Nova"/>
                <a:cs typeface="Proxima Nova"/>
                <a:sym typeface="Proxima Nova"/>
              </a:rPr>
              <a:t>What words stand out to you while reading? What is their connotation?</a:t>
            </a:r>
            <a:endParaRPr sz="1200">
              <a:latin typeface="Proxima Nova"/>
              <a:ea typeface="Proxima Nova"/>
              <a:cs typeface="Proxima Nova"/>
              <a:sym typeface="Proxima Nova"/>
            </a:endParaRPr>
          </a:p>
        </p:txBody>
      </p:sp>
      <p:pic>
        <p:nvPicPr>
          <p:cNvPr id="900" name="Google Shape;900;p87"/>
          <p:cNvPicPr preferRelativeResize="0"/>
          <p:nvPr/>
        </p:nvPicPr>
        <p:blipFill>
          <a:blip r:embed="rId5">
            <a:alphaModFix/>
          </a:blip>
          <a:stretch>
            <a:fillRect/>
          </a:stretch>
        </p:blipFill>
        <p:spPr>
          <a:xfrm>
            <a:off x="2959550" y="3367775"/>
            <a:ext cx="1459325" cy="1446837"/>
          </a:xfrm>
          <a:prstGeom prst="rect">
            <a:avLst/>
          </a:prstGeom>
          <a:noFill/>
          <a:ln>
            <a:noFill/>
          </a:ln>
        </p:spPr>
      </p:pic>
      <p:pic>
        <p:nvPicPr>
          <p:cNvPr id="901" name="Google Shape;901;p87"/>
          <p:cNvPicPr preferRelativeResize="0"/>
          <p:nvPr/>
        </p:nvPicPr>
        <p:blipFill>
          <a:blip r:embed="rId6">
            <a:alphaModFix/>
          </a:blip>
          <a:stretch>
            <a:fillRect/>
          </a:stretch>
        </p:blipFill>
        <p:spPr>
          <a:xfrm>
            <a:off x="8225526" y="1065305"/>
            <a:ext cx="826775" cy="1242445"/>
          </a:xfrm>
          <a:prstGeom prst="rect">
            <a:avLst/>
          </a:prstGeom>
          <a:noFill/>
          <a:ln>
            <a:noFill/>
          </a:ln>
        </p:spPr>
      </p:pic>
      <p:pic>
        <p:nvPicPr>
          <p:cNvPr id="902" name="Google Shape;902;p87"/>
          <p:cNvPicPr preferRelativeResize="0"/>
          <p:nvPr/>
        </p:nvPicPr>
        <p:blipFill>
          <a:blip r:embed="rId7">
            <a:alphaModFix/>
          </a:blip>
          <a:stretch>
            <a:fillRect/>
          </a:stretch>
        </p:blipFill>
        <p:spPr>
          <a:xfrm>
            <a:off x="7967999" y="2418199"/>
            <a:ext cx="1084300" cy="1084300"/>
          </a:xfrm>
          <a:prstGeom prst="rect">
            <a:avLst/>
          </a:prstGeom>
          <a:noFill/>
          <a:ln>
            <a:noFill/>
          </a:ln>
        </p:spPr>
      </p:pic>
      <p:sp>
        <p:nvSpPr>
          <p:cNvPr id="903" name="Google Shape;903;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Provided to YouTube by Universal Music Group&#10;&#10;The Rose That Grew From Concrete · Nikki Giovanni&#10;&#10;The Rose That Grew From Concrete&#10;&#10;℗ 2000 Amaru Entertainment, Inc.&#10;&#10;Released on: 2000-01-01&#10;&#10;Composer  Lyricist: Tupac Shakur&#10;Composer  Lyricist: Femi Ojetunde&#10;Composer  Lyricist: Jamal Joseph&#10;Composer  Lyricist: Tarik Bayyan&#10;Composer  Lyricist: Royal Bayyan&#10;&#10;Auto-generated by YouTube." id="904" name="Google Shape;904;p87" title="The Rose That Grew From Concrete">
            <a:hlinkClick r:id="rId8"/>
          </p:cNvPr>
          <p:cNvPicPr preferRelativeResize="0"/>
          <p:nvPr/>
        </p:nvPicPr>
        <p:blipFill>
          <a:blip r:embed="rId9">
            <a:alphaModFix/>
          </a:blip>
          <a:stretch>
            <a:fillRect/>
          </a:stretch>
        </p:blipFill>
        <p:spPr>
          <a:xfrm>
            <a:off x="487125" y="3863500"/>
            <a:ext cx="1668875" cy="938750"/>
          </a:xfrm>
          <a:prstGeom prst="rect">
            <a:avLst/>
          </a:prstGeom>
          <a:noFill/>
          <a:ln>
            <a:noFill/>
          </a:ln>
        </p:spPr>
      </p:pic>
      <p:pic>
        <p:nvPicPr>
          <p:cNvPr descr="Provided to YouTube by Universal Music Group&#10;&#10;Mortal Man · Kendrick Lamar&#10;&#10;To Pimp A Butterfly&#10;&#10;℗ 2015 Aftermath/Interscope (Top Dawg Entertainment)&#10;&#10;Released on: 2015-03-16&#10;&#10;Producer: Sounwave&#10;Composer  Lyricist: Kendrick Lamar&#10;Composer  Lyricist: M. Spears&#10;Composer  Lyricist: S. Bruner&#10;Composer  Lyricist: F. Anikulapo&#10;&#10;Auto-generated by YouTube." id="905" name="Google Shape;905;p87" title="Mortal Man">
            <a:hlinkClick r:id="rId10"/>
          </p:cNvPr>
          <p:cNvPicPr preferRelativeResize="0"/>
          <p:nvPr/>
        </p:nvPicPr>
        <p:blipFill>
          <a:blip r:embed="rId11">
            <a:alphaModFix/>
          </a:blip>
          <a:stretch>
            <a:fillRect/>
          </a:stretch>
        </p:blipFill>
        <p:spPr>
          <a:xfrm>
            <a:off x="7914775" y="4144800"/>
            <a:ext cx="1190750" cy="6697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88"/>
          <p:cNvSpPr/>
          <p:nvPr/>
        </p:nvSpPr>
        <p:spPr>
          <a:xfrm>
            <a:off x="7142700" y="722725"/>
            <a:ext cx="1663500" cy="1792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88"/>
          <p:cNvSpPr txBox="1"/>
          <p:nvPr>
            <p:ph type="title"/>
          </p:nvPr>
        </p:nvSpPr>
        <p:spPr>
          <a:xfrm>
            <a:off x="311700" y="0"/>
            <a:ext cx="4540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Write Your Truth</a:t>
            </a:r>
            <a:endParaRPr/>
          </a:p>
        </p:txBody>
      </p:sp>
      <p:sp>
        <p:nvSpPr>
          <p:cNvPr id="912" name="Google Shape;912;p88"/>
          <p:cNvSpPr txBox="1"/>
          <p:nvPr>
            <p:ph idx="1" type="body"/>
          </p:nvPr>
        </p:nvSpPr>
        <p:spPr>
          <a:xfrm>
            <a:off x="311700" y="627950"/>
            <a:ext cx="5911200" cy="2104200"/>
          </a:xfrm>
          <a:prstGeom prst="rect">
            <a:avLst/>
          </a:prstGeom>
        </p:spPr>
        <p:txBody>
          <a:bodyPr anchorCtr="0" anchor="t" bIns="91425" lIns="91425" spcFirstLastPara="1" rIns="91425" wrap="square" tIns="91425">
            <a:normAutofit fontScale="32500" lnSpcReduction="20000"/>
          </a:bodyPr>
          <a:lstStyle/>
          <a:p>
            <a:pPr indent="0" lvl="0" marL="0" rtl="0" algn="l">
              <a:lnSpc>
                <a:spcPct val="100000"/>
              </a:lnSpc>
              <a:spcBef>
                <a:spcPts val="0"/>
              </a:spcBef>
              <a:spcAft>
                <a:spcPts val="0"/>
              </a:spcAft>
              <a:buNone/>
            </a:pPr>
            <a:r>
              <a:rPr b="1" lang="en" sz="6994" u="sng">
                <a:solidFill>
                  <a:srgbClr val="000000"/>
                </a:solidFill>
              </a:rPr>
              <a:t>Prompt :</a:t>
            </a:r>
            <a:r>
              <a:rPr b="1" lang="en" sz="6994">
                <a:solidFill>
                  <a:srgbClr val="000000"/>
                </a:solidFill>
              </a:rPr>
              <a:t> </a:t>
            </a:r>
            <a:r>
              <a:rPr lang="en" sz="6994">
                <a:solidFill>
                  <a:srgbClr val="000000"/>
                </a:solidFill>
              </a:rPr>
              <a:t>Do you see any similarities between your own experiences and Tupac’s “rose” or Lamar’s “butterfly?” Write about a time when you defied odds, challenged expectations, and/or found strength in resilience.</a:t>
            </a:r>
            <a:endParaRPr sz="6994">
              <a:solidFill>
                <a:srgbClr val="000000"/>
              </a:solidFill>
            </a:endParaRPr>
          </a:p>
          <a:p>
            <a:pPr indent="0" lvl="0" marL="0" rtl="0" algn="l">
              <a:lnSpc>
                <a:spcPct val="100000"/>
              </a:lnSpc>
              <a:spcBef>
                <a:spcPts val="0"/>
              </a:spcBef>
              <a:spcAft>
                <a:spcPts val="0"/>
              </a:spcAft>
              <a:buNone/>
            </a:pPr>
            <a:r>
              <a:t/>
            </a:r>
            <a:endParaRPr sz="1808">
              <a:solidFill>
                <a:srgbClr val="000000"/>
              </a:solidFill>
            </a:endParaRPr>
          </a:p>
          <a:p>
            <a:pPr indent="0" lvl="0" marL="0" rtl="0" algn="l">
              <a:lnSpc>
                <a:spcPct val="100000"/>
              </a:lnSpc>
              <a:spcBef>
                <a:spcPts val="0"/>
              </a:spcBef>
              <a:spcAft>
                <a:spcPts val="0"/>
              </a:spcAft>
              <a:buNone/>
            </a:pPr>
            <a:r>
              <a:t/>
            </a:r>
            <a:endParaRPr sz="1808">
              <a:solidFill>
                <a:srgbClr val="000000"/>
              </a:solidFill>
            </a:endParaRPr>
          </a:p>
          <a:p>
            <a:pPr indent="0" lvl="0" marL="0" rtl="0" algn="l">
              <a:spcBef>
                <a:spcPts val="0"/>
              </a:spcBef>
              <a:spcAft>
                <a:spcPts val="1200"/>
              </a:spcAft>
              <a:buNone/>
            </a:pPr>
            <a:r>
              <a:t/>
            </a:r>
            <a:endParaRPr/>
          </a:p>
        </p:txBody>
      </p:sp>
      <p:cxnSp>
        <p:nvCxnSpPr>
          <p:cNvPr id="913" name="Google Shape;913;p88"/>
          <p:cNvCxnSpPr/>
          <p:nvPr/>
        </p:nvCxnSpPr>
        <p:spPr>
          <a:xfrm>
            <a:off x="18775" y="2834550"/>
            <a:ext cx="9085500" cy="0"/>
          </a:xfrm>
          <a:prstGeom prst="straightConnector1">
            <a:avLst/>
          </a:prstGeom>
          <a:noFill/>
          <a:ln cap="flat" cmpd="sng" w="9525">
            <a:solidFill>
              <a:schemeClr val="dk2"/>
            </a:solidFill>
            <a:prstDash val="solid"/>
            <a:round/>
            <a:headEnd len="med" w="med" type="none"/>
            <a:tailEnd len="med" w="med" type="none"/>
          </a:ln>
        </p:spPr>
      </p:cxnSp>
      <p:sp>
        <p:nvSpPr>
          <p:cNvPr id="914" name="Google Shape;914;p88"/>
          <p:cNvSpPr txBox="1"/>
          <p:nvPr/>
        </p:nvSpPr>
        <p:spPr>
          <a:xfrm>
            <a:off x="7152100" y="713325"/>
            <a:ext cx="1653900" cy="179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308">
                <a:latin typeface="Proxima Nova"/>
                <a:ea typeface="Proxima Nova"/>
                <a:cs typeface="Proxima Nova"/>
                <a:sym typeface="Proxima Nova"/>
              </a:rPr>
              <a:t>This free write is for your eyes only.</a:t>
            </a:r>
            <a:endParaRPr i="1" sz="1308">
              <a:latin typeface="Proxima Nova"/>
              <a:ea typeface="Proxima Nova"/>
              <a:cs typeface="Proxima Nova"/>
              <a:sym typeface="Proxima Nova"/>
            </a:endParaRPr>
          </a:p>
          <a:p>
            <a:pPr indent="0" lvl="0" marL="0" rtl="0" algn="l">
              <a:spcBef>
                <a:spcPts val="0"/>
              </a:spcBef>
              <a:spcAft>
                <a:spcPts val="0"/>
              </a:spcAft>
              <a:buNone/>
            </a:pPr>
            <a:r>
              <a:t/>
            </a:r>
            <a:endParaRPr i="1" sz="1308">
              <a:latin typeface="Proxima Nova"/>
              <a:ea typeface="Proxima Nova"/>
              <a:cs typeface="Proxima Nova"/>
              <a:sym typeface="Proxima Nova"/>
            </a:endParaRPr>
          </a:p>
          <a:p>
            <a:pPr indent="0" lvl="0" marL="0" rtl="0" algn="l">
              <a:spcBef>
                <a:spcPts val="0"/>
              </a:spcBef>
              <a:spcAft>
                <a:spcPts val="0"/>
              </a:spcAft>
              <a:buNone/>
            </a:pPr>
            <a:r>
              <a:rPr i="1" lang="en" sz="1308">
                <a:latin typeface="Proxima Nova"/>
                <a:ea typeface="Proxima Nova"/>
                <a:cs typeface="Proxima Nova"/>
                <a:sym typeface="Proxima Nova"/>
              </a:rPr>
              <a:t>Sharing out is welcome, but not mandatory! I’ll be doing this free write with you as well. </a:t>
            </a:r>
            <a:endParaRPr i="1" sz="900">
              <a:latin typeface="Proxima Nova"/>
              <a:ea typeface="Proxima Nova"/>
              <a:cs typeface="Proxima Nova"/>
              <a:sym typeface="Proxima Nova"/>
            </a:endParaRPr>
          </a:p>
        </p:txBody>
      </p:sp>
      <p:pic>
        <p:nvPicPr>
          <p:cNvPr id="915" name="Google Shape;915;p88"/>
          <p:cNvPicPr preferRelativeResize="0"/>
          <p:nvPr/>
        </p:nvPicPr>
        <p:blipFill>
          <a:blip r:embed="rId3">
            <a:alphaModFix/>
          </a:blip>
          <a:stretch>
            <a:fillRect/>
          </a:stretch>
        </p:blipFill>
        <p:spPr>
          <a:xfrm>
            <a:off x="4305675" y="2936950"/>
            <a:ext cx="4798607" cy="2106550"/>
          </a:xfrm>
          <a:prstGeom prst="rect">
            <a:avLst/>
          </a:prstGeom>
          <a:noFill/>
          <a:ln>
            <a:noFill/>
          </a:ln>
        </p:spPr>
      </p:pic>
      <p:pic>
        <p:nvPicPr>
          <p:cNvPr id="916" name="Google Shape;916;p88"/>
          <p:cNvPicPr preferRelativeResize="0"/>
          <p:nvPr/>
        </p:nvPicPr>
        <p:blipFill rotWithShape="1">
          <a:blip r:embed="rId4">
            <a:alphaModFix/>
          </a:blip>
          <a:srcRect b="3406" l="0" r="3362" t="8565"/>
          <a:stretch/>
        </p:blipFill>
        <p:spPr>
          <a:xfrm>
            <a:off x="505200" y="2834550"/>
            <a:ext cx="2318476" cy="2183300"/>
          </a:xfrm>
          <a:prstGeom prst="rect">
            <a:avLst/>
          </a:prstGeom>
          <a:noFill/>
          <a:ln>
            <a:noFill/>
          </a:ln>
        </p:spPr>
      </p:pic>
      <p:sp>
        <p:nvSpPr>
          <p:cNvPr id="917" name="Google Shape;917;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89"/>
          <p:cNvSpPr txBox="1"/>
          <p:nvPr>
            <p:ph type="title"/>
          </p:nvPr>
        </p:nvSpPr>
        <p:spPr>
          <a:xfrm>
            <a:off x="311700" y="445025"/>
            <a:ext cx="309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‘Tupac’</a:t>
            </a:r>
            <a:endParaRPr/>
          </a:p>
        </p:txBody>
      </p:sp>
      <p:sp>
        <p:nvSpPr>
          <p:cNvPr id="923" name="Google Shape;923;p89"/>
          <p:cNvSpPr txBox="1"/>
          <p:nvPr>
            <p:ph idx="1" type="body"/>
          </p:nvPr>
        </p:nvSpPr>
        <p:spPr>
          <a:xfrm>
            <a:off x="311700" y="1152475"/>
            <a:ext cx="4002600" cy="14193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lang="en"/>
              <a:t>Michael Tubb’s was one of the nation’s youngest mayors at 26, running on a platform for universal basic income. </a:t>
            </a:r>
            <a:endParaRPr/>
          </a:p>
          <a:p>
            <a:pPr indent="0" lvl="0" marL="0" rtl="0" algn="l">
              <a:spcBef>
                <a:spcPts val="1200"/>
              </a:spcBef>
              <a:spcAft>
                <a:spcPts val="1200"/>
              </a:spcAft>
              <a:buNone/>
            </a:pPr>
            <a:r>
              <a:rPr lang="en"/>
              <a:t>We will examine this monologue for characterization and diction.  Where is the direct characterization?</a:t>
            </a:r>
            <a:endParaRPr/>
          </a:p>
        </p:txBody>
      </p:sp>
      <p:sp>
        <p:nvSpPr>
          <p:cNvPr id="924" name="Google Shape;924;p8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925" name="Google Shape;925;p89"/>
          <p:cNvPicPr preferRelativeResize="0"/>
          <p:nvPr/>
        </p:nvPicPr>
        <p:blipFill>
          <a:blip r:embed="rId3">
            <a:alphaModFix/>
          </a:blip>
          <a:stretch>
            <a:fillRect/>
          </a:stretch>
        </p:blipFill>
        <p:spPr>
          <a:xfrm>
            <a:off x="4475400" y="368700"/>
            <a:ext cx="4428856" cy="4393799"/>
          </a:xfrm>
          <a:prstGeom prst="rect">
            <a:avLst/>
          </a:prstGeom>
          <a:noFill/>
          <a:ln>
            <a:noFill/>
          </a:ln>
        </p:spPr>
      </p:pic>
      <p:pic>
        <p:nvPicPr>
          <p:cNvPr id="926" name="Google Shape;926;p89"/>
          <p:cNvPicPr preferRelativeResize="0"/>
          <p:nvPr/>
        </p:nvPicPr>
        <p:blipFill>
          <a:blip r:embed="rId4">
            <a:alphaModFix/>
          </a:blip>
          <a:stretch>
            <a:fillRect/>
          </a:stretch>
        </p:blipFill>
        <p:spPr>
          <a:xfrm>
            <a:off x="152400" y="2639575"/>
            <a:ext cx="4428850" cy="2466127"/>
          </a:xfrm>
          <a:prstGeom prst="rect">
            <a:avLst/>
          </a:prstGeom>
          <a:noFill/>
          <a:ln>
            <a:noFill/>
          </a:ln>
        </p:spPr>
      </p:pic>
      <p:sp>
        <p:nvSpPr>
          <p:cNvPr id="927" name="Google Shape;927;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90"/>
          <p:cNvSpPr txBox="1"/>
          <p:nvPr>
            <p:ph type="title"/>
          </p:nvPr>
        </p:nvSpPr>
        <p:spPr>
          <a:xfrm>
            <a:off x="311700" y="445025"/>
            <a:ext cx="309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‘Tupac’ - beginning</a:t>
            </a:r>
            <a:endParaRPr/>
          </a:p>
        </p:txBody>
      </p:sp>
      <p:sp>
        <p:nvSpPr>
          <p:cNvPr id="933" name="Google Shape;933;p90"/>
          <p:cNvSpPr txBox="1"/>
          <p:nvPr>
            <p:ph idx="1" type="body"/>
          </p:nvPr>
        </p:nvSpPr>
        <p:spPr>
          <a:xfrm>
            <a:off x="311700" y="1152475"/>
            <a:ext cx="30969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17182"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17182" lvl="0" marL="457200" rtl="0" algn="l">
              <a:spcBef>
                <a:spcPts val="0"/>
              </a:spcBef>
              <a:spcAft>
                <a:spcPts val="0"/>
              </a:spcAft>
              <a:buSzPct val="100000"/>
              <a:buAutoNum type="arabicPeriod"/>
            </a:pPr>
            <a:r>
              <a:rPr lang="en"/>
              <a:t>Find a phrase or sentence which reveals a trait.  What is the trait?</a:t>
            </a:r>
            <a:endParaRPr/>
          </a:p>
          <a:p>
            <a:pPr indent="-317182" lvl="0" marL="457200" rtl="0" algn="l">
              <a:spcBef>
                <a:spcPts val="0"/>
              </a:spcBef>
              <a:spcAft>
                <a:spcPts val="0"/>
              </a:spcAft>
              <a:buSzPct val="100000"/>
              <a:buAutoNum type="arabicPeriod"/>
            </a:pPr>
            <a:r>
              <a:rPr lang="en"/>
              <a:t>Find an example of a thought/belief.  What trait does this reveal?</a:t>
            </a:r>
            <a:endParaRPr/>
          </a:p>
          <a:p>
            <a:pPr indent="-317182" lvl="0" marL="457200" rtl="0" algn="l">
              <a:spcBef>
                <a:spcPts val="0"/>
              </a:spcBef>
              <a:spcAft>
                <a:spcPts val="0"/>
              </a:spcAft>
              <a:buSzPct val="100000"/>
              <a:buAutoNum type="arabicPeriod"/>
            </a:pPr>
            <a:r>
              <a:rPr lang="en"/>
              <a:t>Find an example of an action, what trait does this reveal?</a:t>
            </a:r>
            <a:endParaRPr/>
          </a:p>
        </p:txBody>
      </p:sp>
      <p:sp>
        <p:nvSpPr>
          <p:cNvPr id="934" name="Google Shape;934;p9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935" name="Google Shape;935;p90"/>
          <p:cNvPicPr preferRelativeResize="0"/>
          <p:nvPr/>
        </p:nvPicPr>
        <p:blipFill>
          <a:blip r:embed="rId3">
            <a:alphaModFix/>
          </a:blip>
          <a:stretch>
            <a:fillRect/>
          </a:stretch>
        </p:blipFill>
        <p:spPr>
          <a:xfrm>
            <a:off x="3561000" y="368700"/>
            <a:ext cx="5430601" cy="3649204"/>
          </a:xfrm>
          <a:prstGeom prst="rect">
            <a:avLst/>
          </a:prstGeom>
          <a:noFill/>
          <a:ln>
            <a:noFill/>
          </a:ln>
        </p:spPr>
      </p:pic>
      <p:pic>
        <p:nvPicPr>
          <p:cNvPr id="936" name="Google Shape;936;p90"/>
          <p:cNvPicPr preferRelativeResize="0"/>
          <p:nvPr/>
        </p:nvPicPr>
        <p:blipFill>
          <a:blip r:embed="rId4">
            <a:alphaModFix/>
          </a:blip>
          <a:stretch>
            <a:fillRect/>
          </a:stretch>
        </p:blipFill>
        <p:spPr>
          <a:xfrm>
            <a:off x="3603400" y="4016932"/>
            <a:ext cx="5430601" cy="1094018"/>
          </a:xfrm>
          <a:prstGeom prst="rect">
            <a:avLst/>
          </a:prstGeom>
          <a:noFill/>
          <a:ln>
            <a:noFill/>
          </a:ln>
        </p:spPr>
      </p:pic>
      <p:sp>
        <p:nvSpPr>
          <p:cNvPr id="937" name="Google Shape;937;p90"/>
          <p:cNvSpPr/>
          <p:nvPr/>
        </p:nvSpPr>
        <p:spPr>
          <a:xfrm>
            <a:off x="6080075" y="4882475"/>
            <a:ext cx="2953800" cy="228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91"/>
          <p:cNvSpPr txBox="1"/>
          <p:nvPr>
            <p:ph type="title"/>
          </p:nvPr>
        </p:nvSpPr>
        <p:spPr>
          <a:xfrm>
            <a:off x="311700" y="445025"/>
            <a:ext cx="309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r>
              <a:rPr lang="en"/>
              <a:t>Tupac’ - middle</a:t>
            </a:r>
            <a:endParaRPr/>
          </a:p>
        </p:txBody>
      </p:sp>
      <p:sp>
        <p:nvSpPr>
          <p:cNvPr id="944" name="Google Shape;944;p91"/>
          <p:cNvSpPr txBox="1"/>
          <p:nvPr>
            <p:ph idx="1" type="body"/>
          </p:nvPr>
        </p:nvSpPr>
        <p:spPr>
          <a:xfrm>
            <a:off x="311700" y="1152475"/>
            <a:ext cx="30969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17182"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17182" lvl="0" marL="457200" rtl="0" algn="l">
              <a:spcBef>
                <a:spcPts val="0"/>
              </a:spcBef>
              <a:spcAft>
                <a:spcPts val="0"/>
              </a:spcAft>
              <a:buSzPct val="100000"/>
              <a:buAutoNum type="arabicPeriod"/>
            </a:pPr>
            <a:r>
              <a:rPr lang="en"/>
              <a:t>Find a phrase or sentence which reveals a trait.  What is the trait?</a:t>
            </a:r>
            <a:endParaRPr/>
          </a:p>
          <a:p>
            <a:pPr indent="-317182" lvl="0" marL="457200" rtl="0" algn="l">
              <a:spcBef>
                <a:spcPts val="0"/>
              </a:spcBef>
              <a:spcAft>
                <a:spcPts val="0"/>
              </a:spcAft>
              <a:buSzPct val="100000"/>
              <a:buAutoNum type="arabicPeriod"/>
            </a:pPr>
            <a:r>
              <a:rPr lang="en"/>
              <a:t>Find an example of a thought/belief.  What trait does this reveal?</a:t>
            </a:r>
            <a:endParaRPr/>
          </a:p>
          <a:p>
            <a:pPr indent="-317182" lvl="0" marL="457200" rtl="0" algn="l">
              <a:spcBef>
                <a:spcPts val="0"/>
              </a:spcBef>
              <a:spcAft>
                <a:spcPts val="0"/>
              </a:spcAft>
              <a:buSzPct val="100000"/>
              <a:buAutoNum type="arabicPeriod"/>
            </a:pPr>
            <a:r>
              <a:rPr lang="en"/>
              <a:t>Find an example of an action, what trait does this reveal?</a:t>
            </a:r>
            <a:endParaRPr/>
          </a:p>
        </p:txBody>
      </p:sp>
      <p:sp>
        <p:nvSpPr>
          <p:cNvPr id="945" name="Google Shape;945;p9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946" name="Google Shape;946;p91"/>
          <p:cNvPicPr preferRelativeResize="0"/>
          <p:nvPr/>
        </p:nvPicPr>
        <p:blipFill>
          <a:blip r:embed="rId3">
            <a:alphaModFix/>
          </a:blip>
          <a:stretch>
            <a:fillRect/>
          </a:stretch>
        </p:blipFill>
        <p:spPr>
          <a:xfrm>
            <a:off x="3945900" y="1410687"/>
            <a:ext cx="5005675" cy="3837675"/>
          </a:xfrm>
          <a:prstGeom prst="rect">
            <a:avLst/>
          </a:prstGeom>
          <a:noFill/>
          <a:ln>
            <a:noFill/>
          </a:ln>
        </p:spPr>
      </p:pic>
      <p:pic>
        <p:nvPicPr>
          <p:cNvPr id="947" name="Google Shape;947;p91"/>
          <p:cNvPicPr preferRelativeResize="0"/>
          <p:nvPr/>
        </p:nvPicPr>
        <p:blipFill>
          <a:blip r:embed="rId4">
            <a:alphaModFix/>
          </a:blip>
          <a:stretch>
            <a:fillRect/>
          </a:stretch>
        </p:blipFill>
        <p:spPr>
          <a:xfrm>
            <a:off x="3945900" y="261903"/>
            <a:ext cx="4797200" cy="1148797"/>
          </a:xfrm>
          <a:prstGeom prst="rect">
            <a:avLst/>
          </a:prstGeom>
          <a:noFill/>
          <a:ln>
            <a:noFill/>
          </a:ln>
        </p:spPr>
      </p:pic>
      <p:sp>
        <p:nvSpPr>
          <p:cNvPr id="948" name="Google Shape;948;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92"/>
          <p:cNvSpPr txBox="1"/>
          <p:nvPr>
            <p:ph type="title"/>
          </p:nvPr>
        </p:nvSpPr>
        <p:spPr>
          <a:xfrm>
            <a:off x="311700" y="445025"/>
            <a:ext cx="3096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t>
            </a:r>
            <a:r>
              <a:rPr lang="en"/>
              <a:t>Tupac’ - ending</a:t>
            </a:r>
            <a:endParaRPr/>
          </a:p>
        </p:txBody>
      </p:sp>
      <p:sp>
        <p:nvSpPr>
          <p:cNvPr id="954" name="Google Shape;954;p92"/>
          <p:cNvSpPr txBox="1"/>
          <p:nvPr>
            <p:ph idx="1" type="body"/>
          </p:nvPr>
        </p:nvSpPr>
        <p:spPr>
          <a:xfrm>
            <a:off x="311700" y="1152475"/>
            <a:ext cx="3096900" cy="3416400"/>
          </a:xfrm>
          <a:prstGeom prst="rect">
            <a:avLst/>
          </a:prstGeom>
        </p:spPr>
        <p:txBody>
          <a:bodyPr anchorCtr="0" anchor="t" bIns="91425" lIns="91425" spcFirstLastPara="1" rIns="91425" wrap="square" tIns="91425">
            <a:normAutofit fontScale="77500" lnSpcReduction="10000"/>
          </a:bodyPr>
          <a:lstStyle/>
          <a:p>
            <a:pPr indent="-317182" lvl="0" marL="457200" rtl="0" algn="l">
              <a:spcBef>
                <a:spcPts val="0"/>
              </a:spcBef>
              <a:spcAft>
                <a:spcPts val="0"/>
              </a:spcAft>
              <a:buSzPct val="100000"/>
              <a:buAutoNum type="arabicPeriod"/>
            </a:pPr>
            <a:r>
              <a:rPr lang="en"/>
              <a:t>Are there any </a:t>
            </a:r>
            <a:r>
              <a:rPr b="1" lang="en"/>
              <a:t>patterns </a:t>
            </a:r>
            <a:r>
              <a:rPr lang="en"/>
              <a:t>in his </a:t>
            </a:r>
            <a:r>
              <a:rPr b="1" lang="en"/>
              <a:t>diction?</a:t>
            </a:r>
            <a:r>
              <a:rPr lang="en"/>
              <a:t>  What can you infer about him from these?</a:t>
            </a:r>
            <a:endParaRPr/>
          </a:p>
          <a:p>
            <a:pPr indent="-317182"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17182" lvl="0" marL="457200" rtl="0" algn="l">
              <a:spcBef>
                <a:spcPts val="0"/>
              </a:spcBef>
              <a:spcAft>
                <a:spcPts val="0"/>
              </a:spcAft>
              <a:buSzPct val="100000"/>
              <a:buAutoNum type="arabicPeriod"/>
            </a:pPr>
            <a:r>
              <a:rPr lang="en"/>
              <a:t>Find a phrase or sentence which reveals a trait.  What is the trait?</a:t>
            </a:r>
            <a:endParaRPr/>
          </a:p>
          <a:p>
            <a:pPr indent="-317182" lvl="0" marL="457200" rtl="0" algn="l">
              <a:spcBef>
                <a:spcPts val="0"/>
              </a:spcBef>
              <a:spcAft>
                <a:spcPts val="0"/>
              </a:spcAft>
              <a:buSzPct val="100000"/>
              <a:buAutoNum type="arabicPeriod"/>
            </a:pPr>
            <a:r>
              <a:rPr lang="en"/>
              <a:t>Find an example of a thought/belief.  What trait does this reveal?</a:t>
            </a:r>
            <a:endParaRPr/>
          </a:p>
          <a:p>
            <a:pPr indent="-317182" lvl="0" marL="457200" rtl="0" algn="l">
              <a:spcBef>
                <a:spcPts val="0"/>
              </a:spcBef>
              <a:spcAft>
                <a:spcPts val="0"/>
              </a:spcAft>
              <a:buSzPct val="100000"/>
              <a:buAutoNum type="arabicPeriod"/>
            </a:pPr>
            <a:r>
              <a:rPr lang="en"/>
              <a:t>Find an example of an action, what trait does this reveal?</a:t>
            </a:r>
            <a:endParaRPr/>
          </a:p>
        </p:txBody>
      </p:sp>
      <p:sp>
        <p:nvSpPr>
          <p:cNvPr id="955" name="Google Shape;955;p9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956" name="Google Shape;956;p92"/>
          <p:cNvPicPr preferRelativeResize="0"/>
          <p:nvPr/>
        </p:nvPicPr>
        <p:blipFill>
          <a:blip r:embed="rId3">
            <a:alphaModFix/>
          </a:blip>
          <a:stretch>
            <a:fillRect/>
          </a:stretch>
        </p:blipFill>
        <p:spPr>
          <a:xfrm>
            <a:off x="3561000" y="444900"/>
            <a:ext cx="4869565" cy="4546199"/>
          </a:xfrm>
          <a:prstGeom prst="rect">
            <a:avLst/>
          </a:prstGeom>
          <a:noFill/>
          <a:ln>
            <a:noFill/>
          </a:ln>
        </p:spPr>
      </p:pic>
      <p:sp>
        <p:nvSpPr>
          <p:cNvPr id="957" name="Google Shape;957;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0" name="Shape 170"/>
        <p:cNvGrpSpPr/>
        <p:nvPr/>
      </p:nvGrpSpPr>
      <p:grpSpPr>
        <a:xfrm>
          <a:off x="0" y="0"/>
          <a:ext cx="0" cy="0"/>
          <a:chOff x="0" y="0"/>
          <a:chExt cx="0" cy="0"/>
        </a:xfrm>
      </p:grpSpPr>
      <p:sp>
        <p:nvSpPr>
          <p:cNvPr id="171" name="Google Shape;171;p21"/>
          <p:cNvSpPr txBox="1"/>
          <p:nvPr>
            <p:ph type="title"/>
          </p:nvPr>
        </p:nvSpPr>
        <p:spPr>
          <a:xfrm>
            <a:off x="66650" y="2426550"/>
            <a:ext cx="33936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a:t>Word of the Day</a:t>
            </a:r>
            <a:endParaRPr b="1" sz="4000"/>
          </a:p>
        </p:txBody>
      </p:sp>
      <p:sp>
        <p:nvSpPr>
          <p:cNvPr id="172" name="Google Shape;172;p2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173" name="Google Shape;173;p21"/>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174" name="Google Shape;174;p21"/>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175" name="Google Shape;175;p21"/>
          <p:cNvSpPr txBox="1"/>
          <p:nvPr/>
        </p:nvSpPr>
        <p:spPr>
          <a:xfrm>
            <a:off x="3679852" y="733350"/>
            <a:ext cx="2210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 the way someone speaks based on regional or cultural speech patterns, pronunciation, or idioms.  It is often revealed through phonetic spelling.</a:t>
            </a:r>
            <a:endParaRPr>
              <a:latin typeface="Proxima Nova"/>
              <a:ea typeface="Proxima Nova"/>
              <a:cs typeface="Proxima Nova"/>
              <a:sym typeface="Proxima Nova"/>
            </a:endParaRPr>
          </a:p>
        </p:txBody>
      </p:sp>
      <p:sp>
        <p:nvSpPr>
          <p:cNvPr id="176" name="Google Shape;176;p21"/>
          <p:cNvSpPr txBox="1"/>
          <p:nvPr/>
        </p:nvSpPr>
        <p:spPr>
          <a:xfrm>
            <a:off x="3679850" y="2991375"/>
            <a:ext cx="2429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“Gotta keep climbing. You gotta keep fightin’. You gotta keep climbing. You gotta keep praying. You gotta keep doing all’v the things that you know can make you stronger,” (IU Text 37)</a:t>
            </a:r>
            <a:endParaRPr>
              <a:latin typeface="Proxima Nova"/>
              <a:ea typeface="Proxima Nova"/>
              <a:cs typeface="Proxima Nova"/>
              <a:sym typeface="Proxima Nova"/>
            </a:endParaRPr>
          </a:p>
        </p:txBody>
      </p:sp>
      <p:pic>
        <p:nvPicPr>
          <p:cNvPr id="177" name="Google Shape;177;p21"/>
          <p:cNvPicPr preferRelativeResize="0"/>
          <p:nvPr/>
        </p:nvPicPr>
        <p:blipFill>
          <a:blip r:embed="rId3">
            <a:alphaModFix/>
          </a:blip>
          <a:stretch>
            <a:fillRect/>
          </a:stretch>
        </p:blipFill>
        <p:spPr>
          <a:xfrm>
            <a:off x="6109545" y="446796"/>
            <a:ext cx="3019800" cy="2266304"/>
          </a:xfrm>
          <a:prstGeom prst="rect">
            <a:avLst/>
          </a:prstGeom>
          <a:noFill/>
          <a:ln>
            <a:noFill/>
          </a:ln>
        </p:spPr>
      </p:pic>
      <p:sp>
        <p:nvSpPr>
          <p:cNvPr id="178" name="Google Shape;178;p21"/>
          <p:cNvSpPr txBox="1"/>
          <p:nvPr/>
        </p:nvSpPr>
        <p:spPr>
          <a:xfrm>
            <a:off x="6109550" y="2803800"/>
            <a:ext cx="30198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Dialect can be used to establish a character’s location, social group, and level of education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Be careful of falling into stereotypes with dialect analysis; highly educated people often use their native dialect (Ex: Ms. Kain says y’all).</a:t>
            </a:r>
            <a:endParaRPr>
              <a:latin typeface="Proxima Nova"/>
              <a:ea typeface="Proxima Nova"/>
              <a:cs typeface="Proxima Nova"/>
              <a:sym typeface="Proxima Nova"/>
            </a:endParaRPr>
          </a:p>
        </p:txBody>
      </p:sp>
      <p:sp>
        <p:nvSpPr>
          <p:cNvPr id="179" name="Google Shape;179;p21"/>
          <p:cNvSpPr txBox="1"/>
          <p:nvPr/>
        </p:nvSpPr>
        <p:spPr>
          <a:xfrm>
            <a:off x="5611125" y="2345225"/>
            <a:ext cx="10212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Dialect</a:t>
            </a:r>
            <a:endParaRPr sz="2000">
              <a:latin typeface="Proxima Nova"/>
              <a:ea typeface="Proxima Nova"/>
              <a:cs typeface="Proxima Nova"/>
              <a:sym typeface="Proxima Nova"/>
            </a:endParaRPr>
          </a:p>
        </p:txBody>
      </p:sp>
      <p:sp>
        <p:nvSpPr>
          <p:cNvPr id="180" name="Google Shape;180;p21"/>
          <p:cNvSpPr txBox="1"/>
          <p:nvPr>
            <p:ph idx="12" type="sldNum"/>
          </p:nvPr>
        </p:nvSpPr>
        <p:spPr>
          <a:xfrm>
            <a:off x="66658" y="4684567"/>
            <a:ext cx="548700" cy="3936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963" name="Google Shape;963;p9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964" name="Google Shape;964;p9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965" name="Google Shape;965;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Prose vs. Poetry</a:t>
            </a:r>
            <a:endParaRPr/>
          </a:p>
        </p:txBody>
      </p:sp>
      <p:sp>
        <p:nvSpPr>
          <p:cNvPr id="971" name="Google Shape;971;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do we think about diction in poetry and prose differently?</a:t>
            </a:r>
            <a:endParaRPr/>
          </a:p>
          <a:p>
            <a:pPr indent="-342900" lvl="0" marL="457200" rtl="0" algn="l">
              <a:spcBef>
                <a:spcPts val="1200"/>
              </a:spcBef>
              <a:spcAft>
                <a:spcPts val="0"/>
              </a:spcAft>
              <a:buSzPts val="1800"/>
              <a:buChar char="-"/>
            </a:pPr>
            <a:r>
              <a:rPr lang="en"/>
              <a:t>Fewer words to choose in poetry, because there is less </a:t>
            </a:r>
            <a:r>
              <a:rPr lang="en"/>
              <a:t>space</a:t>
            </a:r>
            <a:r>
              <a:rPr lang="en"/>
              <a:t>; they need to be “meatier” words</a:t>
            </a:r>
            <a:endParaRPr/>
          </a:p>
          <a:p>
            <a:pPr indent="-342900" lvl="0" marL="457200" rtl="0" algn="l">
              <a:spcBef>
                <a:spcPts val="0"/>
              </a:spcBef>
              <a:spcAft>
                <a:spcPts val="0"/>
              </a:spcAft>
              <a:buSzPts val="1800"/>
              <a:buChar char="-"/>
            </a:pPr>
            <a:r>
              <a:rPr lang="en"/>
              <a:t>We see less filler language in poetry than in dramatic monologues</a:t>
            </a:r>
            <a:endParaRPr/>
          </a:p>
        </p:txBody>
      </p:sp>
      <p:sp>
        <p:nvSpPr>
          <p:cNvPr id="972" name="Google Shape;972;p9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973" name="Google Shape;973;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95"/>
          <p:cNvSpPr txBox="1"/>
          <p:nvPr>
            <p:ph type="title"/>
          </p:nvPr>
        </p:nvSpPr>
        <p:spPr>
          <a:xfrm>
            <a:off x="69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Tyehimba Jess</a:t>
            </a:r>
            <a:endParaRPr/>
          </a:p>
        </p:txBody>
      </p:sp>
      <p:sp>
        <p:nvSpPr>
          <p:cNvPr id="979" name="Google Shape;979;p95"/>
          <p:cNvSpPr txBox="1"/>
          <p:nvPr>
            <p:ph idx="1" type="body"/>
          </p:nvPr>
        </p:nvSpPr>
        <p:spPr>
          <a:xfrm>
            <a:off x="61425" y="1152475"/>
            <a:ext cx="2109000" cy="34164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AutoNum type="arabicPeriod"/>
            </a:pPr>
            <a:r>
              <a:rPr lang="en"/>
              <a:t>Are there any </a:t>
            </a:r>
            <a:r>
              <a:rPr b="1" lang="en"/>
              <a:t>patterns </a:t>
            </a:r>
            <a:r>
              <a:rPr lang="en"/>
              <a:t>in Jess’s </a:t>
            </a:r>
            <a:r>
              <a:rPr b="1" lang="en"/>
              <a:t>diction?</a:t>
            </a:r>
            <a:r>
              <a:rPr lang="en"/>
              <a:t>  What can you infer from these?</a:t>
            </a:r>
            <a:endParaRPr/>
          </a:p>
          <a:p>
            <a:pPr indent="-308610" lvl="0" marL="457200" rtl="0" algn="l">
              <a:spcBef>
                <a:spcPts val="0"/>
              </a:spcBef>
              <a:spcAft>
                <a:spcPts val="0"/>
              </a:spcAft>
              <a:buSzPct val="100000"/>
              <a:buAutoNum type="arabicPeriod"/>
            </a:pPr>
            <a:r>
              <a:rPr lang="en"/>
              <a:t>Are there any words with heavy </a:t>
            </a:r>
            <a:r>
              <a:rPr b="1" lang="en"/>
              <a:t>connotative </a:t>
            </a:r>
            <a:r>
              <a:rPr lang="en"/>
              <a:t>value?  What do they tell you?</a:t>
            </a:r>
            <a:endParaRPr/>
          </a:p>
          <a:p>
            <a:pPr indent="-308610" lvl="0" marL="457200" rtl="0" algn="l">
              <a:spcBef>
                <a:spcPts val="0"/>
              </a:spcBef>
              <a:spcAft>
                <a:spcPts val="0"/>
              </a:spcAft>
              <a:buSzPct val="100000"/>
              <a:buAutoNum type="arabicPeriod"/>
            </a:pPr>
            <a:r>
              <a:rPr lang="en"/>
              <a:t>Find an example of a thought/belief.  What trait does this reveal?</a:t>
            </a:r>
            <a:endParaRPr/>
          </a:p>
          <a:p>
            <a:pPr indent="-308610" lvl="0" marL="457200" rtl="0" algn="l">
              <a:spcBef>
                <a:spcPts val="0"/>
              </a:spcBef>
              <a:spcAft>
                <a:spcPts val="0"/>
              </a:spcAft>
              <a:buSzPct val="100000"/>
              <a:buAutoNum type="arabicPeriod"/>
            </a:pPr>
            <a:r>
              <a:rPr lang="en"/>
              <a:t>Find an example of an action.  What trait does this reveal?</a:t>
            </a:r>
            <a:endParaRPr/>
          </a:p>
        </p:txBody>
      </p:sp>
      <p:sp>
        <p:nvSpPr>
          <p:cNvPr id="980" name="Google Shape;980;p9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981" name="Google Shape;981;p95"/>
          <p:cNvPicPr preferRelativeResize="0"/>
          <p:nvPr/>
        </p:nvPicPr>
        <p:blipFill>
          <a:blip r:embed="rId3">
            <a:alphaModFix/>
          </a:blip>
          <a:stretch>
            <a:fillRect/>
          </a:stretch>
        </p:blipFill>
        <p:spPr>
          <a:xfrm>
            <a:off x="2170574" y="1130825"/>
            <a:ext cx="3777450" cy="1732697"/>
          </a:xfrm>
          <a:prstGeom prst="rect">
            <a:avLst/>
          </a:prstGeom>
          <a:noFill/>
          <a:ln>
            <a:noFill/>
          </a:ln>
        </p:spPr>
      </p:pic>
      <p:pic>
        <p:nvPicPr>
          <p:cNvPr id="982" name="Google Shape;982;p95"/>
          <p:cNvPicPr preferRelativeResize="0"/>
          <p:nvPr/>
        </p:nvPicPr>
        <p:blipFill rotWithShape="1">
          <a:blip r:embed="rId4">
            <a:alphaModFix/>
          </a:blip>
          <a:srcRect b="0" l="0" r="0" t="33448"/>
          <a:stretch/>
        </p:blipFill>
        <p:spPr>
          <a:xfrm>
            <a:off x="6030914" y="1054500"/>
            <a:ext cx="3043186" cy="3869499"/>
          </a:xfrm>
          <a:prstGeom prst="rect">
            <a:avLst/>
          </a:prstGeom>
          <a:noFill/>
          <a:ln>
            <a:noFill/>
          </a:ln>
        </p:spPr>
      </p:pic>
      <p:pic>
        <p:nvPicPr>
          <p:cNvPr id="983" name="Google Shape;983;p95"/>
          <p:cNvPicPr preferRelativeResize="0"/>
          <p:nvPr/>
        </p:nvPicPr>
        <p:blipFill rotWithShape="1">
          <a:blip r:embed="rId4">
            <a:alphaModFix/>
          </a:blip>
          <a:srcRect b="65310" l="0" r="0" t="0"/>
          <a:stretch/>
        </p:blipFill>
        <p:spPr>
          <a:xfrm>
            <a:off x="2237495" y="2863658"/>
            <a:ext cx="2970657" cy="1967642"/>
          </a:xfrm>
          <a:prstGeom prst="rect">
            <a:avLst/>
          </a:prstGeom>
          <a:noFill/>
          <a:ln>
            <a:noFill/>
          </a:ln>
        </p:spPr>
      </p:pic>
      <p:sp>
        <p:nvSpPr>
          <p:cNvPr id="984" name="Google Shape;984;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Discussion Questions</a:t>
            </a:r>
            <a:endParaRPr/>
          </a:p>
        </p:txBody>
      </p:sp>
      <p:sp>
        <p:nvSpPr>
          <p:cNvPr id="990" name="Google Shape;990;p9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How does Smith use diction differently from Jess? </a:t>
            </a:r>
            <a:endParaRPr/>
          </a:p>
          <a:p>
            <a:pPr indent="-342900" lvl="0" marL="457200" rtl="0" algn="l">
              <a:spcBef>
                <a:spcPts val="0"/>
              </a:spcBef>
              <a:spcAft>
                <a:spcPts val="0"/>
              </a:spcAft>
              <a:buSzPts val="1800"/>
              <a:buAutoNum type="arabicPeriod"/>
            </a:pPr>
            <a:r>
              <a:rPr lang="en"/>
              <a:t>How do they both use diction differently from Trevor Noah, our last author?</a:t>
            </a:r>
            <a:endParaRPr/>
          </a:p>
          <a:p>
            <a:pPr indent="-342900" lvl="0" marL="457200" rtl="0" algn="l">
              <a:spcBef>
                <a:spcPts val="0"/>
              </a:spcBef>
              <a:spcAft>
                <a:spcPts val="0"/>
              </a:spcAft>
              <a:buSzPts val="1800"/>
              <a:buAutoNum type="arabicPeriod"/>
            </a:pPr>
            <a:r>
              <a:rPr lang="en"/>
              <a:t>How does Smith use dialect for character development?  How does Jess?  Do you think this tool is effective?</a:t>
            </a:r>
            <a:endParaRPr/>
          </a:p>
          <a:p>
            <a:pPr indent="-342900" lvl="0" marL="457200" rtl="0" algn="l">
              <a:spcBef>
                <a:spcPts val="0"/>
              </a:spcBef>
              <a:spcAft>
                <a:spcPts val="0"/>
              </a:spcAft>
              <a:buSzPts val="1800"/>
              <a:buAutoNum type="arabicPeriod"/>
            </a:pPr>
            <a:r>
              <a:rPr lang="en"/>
              <a:t>How is characterization different in dramatic texts compared to narrative nonfiction or fiction?</a:t>
            </a:r>
            <a:endParaRPr/>
          </a:p>
          <a:p>
            <a:pPr indent="-342900" lvl="0" marL="457200" rtl="0" algn="l">
              <a:spcBef>
                <a:spcPts val="0"/>
              </a:spcBef>
              <a:spcAft>
                <a:spcPts val="0"/>
              </a:spcAft>
              <a:buSzPts val="1800"/>
              <a:buAutoNum type="arabicPeriod"/>
            </a:pPr>
            <a:r>
              <a:rPr lang="en"/>
              <a:t>Which character has been the most compelling for you, thus far?  Why?</a:t>
            </a:r>
            <a:endParaRPr/>
          </a:p>
          <a:p>
            <a:pPr indent="-342900" lvl="0" marL="457200" rtl="0" algn="l">
              <a:spcBef>
                <a:spcPts val="0"/>
              </a:spcBef>
              <a:spcAft>
                <a:spcPts val="0"/>
              </a:spcAft>
              <a:buSzPts val="1800"/>
              <a:buAutoNum type="arabicPeriod"/>
            </a:pPr>
            <a:r>
              <a:rPr lang="en"/>
              <a:t>Which of these pieces best fits the definition of a “restorative narrative” and why?</a:t>
            </a:r>
            <a:endParaRPr/>
          </a:p>
        </p:txBody>
      </p:sp>
      <p:sp>
        <p:nvSpPr>
          <p:cNvPr id="991" name="Google Shape;991;p9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992" name="Google Shape;992;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998" name="Google Shape;998;p9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999" name="Google Shape;999;p9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000" name="Google Shape;1000;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Journal #2</a:t>
            </a:r>
            <a:endParaRPr/>
          </a:p>
        </p:txBody>
      </p:sp>
      <p:sp>
        <p:nvSpPr>
          <p:cNvPr id="1006" name="Google Shape;1006;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challenging about reading thematically related texts of different genres in two different classes?  </a:t>
            </a:r>
            <a:endParaRPr/>
          </a:p>
          <a:p>
            <a:pPr indent="-342900" lvl="0" marL="457200" rtl="0" algn="l">
              <a:spcBef>
                <a:spcPts val="1200"/>
              </a:spcBef>
              <a:spcAft>
                <a:spcPts val="0"/>
              </a:spcAft>
              <a:buSzPts val="1800"/>
              <a:buAutoNum type="alphaLcPeriod"/>
            </a:pPr>
            <a:r>
              <a:rPr lang="en"/>
              <a:t>We have read monologues, articles, poems, and narratives.  How are these genres different, and how are they similar?  </a:t>
            </a:r>
            <a:endParaRPr/>
          </a:p>
          <a:p>
            <a:pPr indent="-342900" lvl="0" marL="457200" rtl="0" algn="l">
              <a:spcBef>
                <a:spcPts val="0"/>
              </a:spcBef>
              <a:spcAft>
                <a:spcPts val="0"/>
              </a:spcAft>
              <a:buSzPts val="1800"/>
              <a:buAutoNum type="alphaLcPeriod"/>
            </a:pPr>
            <a:r>
              <a:rPr lang="en"/>
              <a:t>How does reading all of this together help you?  </a:t>
            </a:r>
            <a:endParaRPr/>
          </a:p>
          <a:p>
            <a:pPr indent="-342900" lvl="0" marL="457200" rtl="0" algn="l">
              <a:spcBef>
                <a:spcPts val="0"/>
              </a:spcBef>
              <a:spcAft>
                <a:spcPts val="0"/>
              </a:spcAft>
              <a:buSzPts val="1800"/>
              <a:buAutoNum type="alphaLcPeriod"/>
            </a:pPr>
            <a:r>
              <a:rPr lang="en"/>
              <a:t>Are there ways in which this Interdisciplinary Unit is confusing?  </a:t>
            </a:r>
            <a:endParaRPr/>
          </a:p>
          <a:p>
            <a:pPr indent="-342900" lvl="0" marL="457200" rtl="0" algn="l">
              <a:spcBef>
                <a:spcPts val="0"/>
              </a:spcBef>
              <a:spcAft>
                <a:spcPts val="0"/>
              </a:spcAft>
              <a:buSzPts val="1800"/>
              <a:buAutoNum type="alphaLcPeriod"/>
            </a:pPr>
            <a:r>
              <a:rPr lang="en"/>
              <a:t>Reflect on one way that what you are learning in Government is helping you with English, and one way that something you have learned in English is helping you in Government.</a:t>
            </a:r>
            <a:endParaRPr/>
          </a:p>
        </p:txBody>
      </p:sp>
      <p:sp>
        <p:nvSpPr>
          <p:cNvPr id="1007" name="Google Shape;1007;p9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008" name="Google Shape;1008;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99"/>
          <p:cNvSpPr txBox="1"/>
          <p:nvPr>
            <p:ph type="title"/>
          </p:nvPr>
        </p:nvSpPr>
        <p:spPr>
          <a:xfrm>
            <a:off x="311700" y="55951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1014" name="Google Shape;1014;p99"/>
          <p:cNvSpPr txBox="1"/>
          <p:nvPr>
            <p:ph idx="1" type="body"/>
          </p:nvPr>
        </p:nvSpPr>
        <p:spPr>
          <a:xfrm>
            <a:off x="311700" y="12468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a:t>
            </a:r>
            <a:endParaRPr b="1"/>
          </a:p>
          <a:p>
            <a:pPr indent="-342900" lvl="0" marL="457200" rtl="0" algn="l">
              <a:spcBef>
                <a:spcPts val="1200"/>
              </a:spcBef>
              <a:spcAft>
                <a:spcPts val="0"/>
              </a:spcAft>
              <a:buSzPts val="1800"/>
              <a:buChar char="●"/>
            </a:pPr>
            <a:r>
              <a:rPr lang="en"/>
              <a:t>Read ‘Walk On A Leaf’ from </a:t>
            </a:r>
            <a:r>
              <a:rPr i="1" lang="en"/>
              <a:t>Notes From the Field</a:t>
            </a:r>
            <a:endParaRPr i="1"/>
          </a:p>
          <a:p>
            <a:pPr indent="0" lvl="0" marL="0" rtl="0" algn="l">
              <a:spcBef>
                <a:spcPts val="1200"/>
              </a:spcBef>
              <a:spcAft>
                <a:spcPts val="0"/>
              </a:spcAft>
              <a:buNone/>
            </a:pPr>
            <a:r>
              <a:rPr b="1" lang="en"/>
              <a:t>Write:</a:t>
            </a:r>
            <a:endParaRPr b="1"/>
          </a:p>
          <a:p>
            <a:pPr indent="-342900" lvl="0" marL="457200" rtl="0" algn="l">
              <a:spcBef>
                <a:spcPts val="1200"/>
              </a:spcBef>
              <a:spcAft>
                <a:spcPts val="0"/>
              </a:spcAft>
              <a:buSzPts val="1800"/>
              <a:buChar char="●"/>
            </a:pPr>
            <a:r>
              <a:rPr lang="en"/>
              <a:t>Journal Entry: Come up with at least one question to </a:t>
            </a:r>
            <a:r>
              <a:rPr b="1" lang="en"/>
              <a:t>ask </a:t>
            </a:r>
            <a:r>
              <a:rPr lang="en"/>
              <a:t>in our Socratic Seminar.  It must be about the </a:t>
            </a:r>
            <a:r>
              <a:rPr b="1" lang="en"/>
              <a:t>theme </a:t>
            </a:r>
            <a:r>
              <a:rPr lang="en"/>
              <a:t>of this or any other text we have read this unit. </a:t>
            </a:r>
            <a:endParaRPr/>
          </a:p>
          <a:p>
            <a:pPr indent="0" lvl="0" marL="457200" rtl="0" algn="l">
              <a:spcBef>
                <a:spcPts val="1200"/>
              </a:spcBef>
              <a:spcAft>
                <a:spcPts val="1200"/>
              </a:spcAft>
              <a:buNone/>
            </a:pPr>
            <a:r>
              <a:rPr i="1" lang="en"/>
              <a:t>Remember: a theme is a lesson or moral the reader can take away from the text.</a:t>
            </a:r>
            <a:endParaRPr/>
          </a:p>
        </p:txBody>
      </p:sp>
      <p:sp>
        <p:nvSpPr>
          <p:cNvPr id="1015" name="Google Shape;1015;p9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1016" name="Google Shape;1016;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ph type="title"/>
          </p:nvPr>
        </p:nvSpPr>
        <p:spPr>
          <a:xfrm>
            <a:off x="3233975" y="613925"/>
            <a:ext cx="2837100" cy="1121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Anticipating the Issues in the Text: </a:t>
            </a:r>
            <a:endParaRPr b="1"/>
          </a:p>
          <a:p>
            <a:pPr indent="0" lvl="0" marL="0" rtl="0" algn="l">
              <a:spcBef>
                <a:spcPts val="0"/>
              </a:spcBef>
              <a:spcAft>
                <a:spcPts val="0"/>
              </a:spcAft>
              <a:buNone/>
            </a:pPr>
            <a:r>
              <a:t/>
            </a:r>
            <a:endParaRPr b="1"/>
          </a:p>
          <a:p>
            <a:pPr indent="-369570" lvl="0" marL="457200" rtl="0" algn="l">
              <a:spcBef>
                <a:spcPts val="0"/>
              </a:spcBef>
              <a:spcAft>
                <a:spcPts val="0"/>
              </a:spcAft>
              <a:buSzPct val="100000"/>
              <a:buAutoNum type="arabicPeriod"/>
            </a:pPr>
            <a:r>
              <a:rPr lang="en" sz="2466"/>
              <a:t>Read these excerpts from </a:t>
            </a:r>
            <a:r>
              <a:rPr i="1" lang="en" sz="2466"/>
              <a:t>The 1619 Project. </a:t>
            </a:r>
            <a:endParaRPr sz="2466"/>
          </a:p>
          <a:p>
            <a:pPr indent="-369570" lvl="0" marL="457200" rtl="0" algn="l">
              <a:spcBef>
                <a:spcPts val="0"/>
              </a:spcBef>
              <a:spcAft>
                <a:spcPts val="0"/>
              </a:spcAft>
              <a:buSzPct val="100000"/>
              <a:buAutoNum type="arabicPeriod"/>
            </a:pPr>
            <a:r>
              <a:rPr lang="en" sz="2466"/>
              <a:t>What do you think we will be doing this unit?</a:t>
            </a:r>
            <a:endParaRPr sz="2466"/>
          </a:p>
        </p:txBody>
      </p:sp>
      <p:sp>
        <p:nvSpPr>
          <p:cNvPr id="186" name="Google Shape;186;p2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id="187" name="Google Shape;187;p22"/>
          <p:cNvPicPr preferRelativeResize="0"/>
          <p:nvPr/>
        </p:nvPicPr>
        <p:blipFill>
          <a:blip r:embed="rId3">
            <a:alphaModFix/>
          </a:blip>
          <a:stretch>
            <a:fillRect/>
          </a:stretch>
        </p:blipFill>
        <p:spPr>
          <a:xfrm>
            <a:off x="152400" y="444900"/>
            <a:ext cx="2427025" cy="4622250"/>
          </a:xfrm>
          <a:prstGeom prst="rect">
            <a:avLst/>
          </a:prstGeom>
          <a:noFill/>
          <a:ln>
            <a:noFill/>
          </a:ln>
        </p:spPr>
      </p:pic>
      <p:pic>
        <p:nvPicPr>
          <p:cNvPr id="188" name="Google Shape;188;p22"/>
          <p:cNvPicPr preferRelativeResize="0"/>
          <p:nvPr/>
        </p:nvPicPr>
        <p:blipFill>
          <a:blip r:embed="rId4">
            <a:alphaModFix/>
          </a:blip>
          <a:stretch>
            <a:fillRect/>
          </a:stretch>
        </p:blipFill>
        <p:spPr>
          <a:xfrm>
            <a:off x="6701475" y="383475"/>
            <a:ext cx="2311100" cy="4622251"/>
          </a:xfrm>
          <a:prstGeom prst="rect">
            <a:avLst/>
          </a:prstGeom>
          <a:noFill/>
          <a:ln>
            <a:noFill/>
          </a:ln>
        </p:spPr>
      </p:pic>
      <p:sp>
        <p:nvSpPr>
          <p:cNvPr id="189" name="Google Shape;18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