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ickstarter.com/projects/694426471/wake-the-hidden-history-of-women-led-slave-revolt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ickstarter.com/projects/694426471/wake-the-hidden-history-of-women-led-slave-revolt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ickstarter.com/projects/694426471/wake-the-hidden-history-of-women-led-slave-revolt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ickstarter.com/projects/694426471/wake-the-hidden-history-of-women-led-slave-revolt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ickstarter.com/projects/694426471/wake-the-hidden-history-of-women-led-slave-revolt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adingrockets.org/topics/fluency/articles/developing-fluent-reader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7YSKjtVeWtiBA5tNC9vhDgnMUs3Yc1QE7_bBT0ujxA0/edit?usp=shar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1s70B_IFUqY" TargetMode="External"/><Relationship Id="rId3" Type="http://schemas.openxmlformats.org/officeDocument/2006/relationships/hyperlink" Target="https://readenespanol.com/2018/cognitive-content-dictionary/"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5a78c330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5a78c330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Introduction:</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slide deck, students will be introduced to slave revolts led by women. It will be very important to continuously come back to the idea of resistance; that in every time and place, enslave people sought freedom, as stated in the Teaching Hard History standards.  Dr. Rebecca Hall, the author of Wake, shares her challenge of finding documentation about women led slave revolts, as it would have potentially been an </a:t>
            </a:r>
            <a:r>
              <a:rPr lang="en">
                <a:solidFill>
                  <a:schemeClr val="dk1"/>
                </a:solidFill>
              </a:rPr>
              <a:t>embarrassment</a:t>
            </a:r>
            <a:r>
              <a:rPr lang="en">
                <a:solidFill>
                  <a:schemeClr val="dk1"/>
                </a:solidFill>
              </a:rPr>
              <a:t> to the enslavers if others knew that women took control of the ship or even attempted to do so.  Throughout this study, the students will listen to excerpts of interview with her, watch a video of her book and read some pages from her graphic novel.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slide deck is to provide background and build a foundation for the learning that will take place throughout this study.  The slides take the students through experiences of viewing images, watching videos and reading text in order to build background knowledge. They will also build foundational skills throughout the slides while learning the content.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Joy is included at the end of every slide deck to celebrate the foundation of food, song, dance, etc, brought to the United States by Africans forced from their homes.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To prepare for this study, the students should be provided with a blank journal or journal pages in a folder, as they will be writing a full page at the end of each slide deck, possibly more. Also, the slide decks were originally designed to be completed in one class period, but I have found that it usually takes two to three class periods.  If that is the same for you, you might have the students at least write a sentence or two at the end of each period so they remember what they learned throughout the study.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82d306323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82d306323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None/>
            </a:pPr>
            <a:r>
              <a:rPr b="1" lang="en">
                <a:solidFill>
                  <a:schemeClr val="dk1"/>
                </a:solidFill>
              </a:rPr>
              <a:t>Key understandings of this text:</a:t>
            </a:r>
            <a:endParaRPr/>
          </a:p>
          <a:p>
            <a:pPr indent="0" lvl="0" marL="0" rtl="0" algn="l">
              <a:spcBef>
                <a:spcPts val="0"/>
              </a:spcBef>
              <a:spcAft>
                <a:spcPts val="0"/>
              </a:spcAft>
              <a:buNone/>
            </a:pPr>
            <a:r>
              <a:rPr lang="en"/>
              <a:t>In the next eight slides, there are images from Wake.  This will take some time but will be worth the discussion.  You can either keep the images only on the slides and discuss as a group, print the images and post them on paper around the room for students to view, discuss and write notes about, or have students view them on their own computers to write notes about and then come together to discuss.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5a78c330d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5a78c330d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https://hyperallergic.com/437361/wake-rebecca-hall-women-slave-revolts/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4781029f7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4781029f7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https://www.kickstarter.com/projects/694426471/wake-the-hidden-history-of-women-led-slave-revolts</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4781029f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4781029f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https://www.kickstarter.com/projects/694426471/wake-the-hidden-history-of-women-led-slave-revolts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781029f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781029f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https://www.kickstarter.com/projects/694426471/wake-the-hidden-history-of-women-led-slave-revolts</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4724a153a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4724a153a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4781029f7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4781029f7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https://www.kickstarter.com/projects/694426471/wake-the-hidden-history-of-women-led-slave-revolts</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4781029f7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4781029f7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https://www.kickstarter.com/projects/694426471/wake-the-hidden-history-of-women-led-slave-revolts</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781029f7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781029f7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https://www.kickstarter.com/projects/694426471/wake-the-hidden-history-of-women-led-slave-revolts</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a78c330d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5a78c330d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Cloze passage</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section, students read a text from the previous slide deck using “cloze passage” method. The cloze passage is pulled from previous reading and helps build reading fluency. In the previous reading there are key vocabulary words (non sight words) missing. There are a few </a:t>
            </a:r>
            <a:r>
              <a:rPr b="1" lang="en">
                <a:solidFill>
                  <a:schemeClr val="dk1"/>
                </a:solidFill>
              </a:rPr>
              <a:t>options</a:t>
            </a:r>
            <a:r>
              <a:rPr lang="en">
                <a:solidFill>
                  <a:schemeClr val="dk1"/>
                </a:solidFill>
              </a:rPr>
              <a:t> with different scaffolds. One way to complete this passage is to read chorally with all students while the vocabulary are listed above the passage. Students choose which words to fill into the passage while reading chorally. Students can also complete this independently or with a partner. After </a:t>
            </a:r>
            <a:r>
              <a:rPr b="1" lang="en">
                <a:solidFill>
                  <a:schemeClr val="dk1"/>
                </a:solidFill>
              </a:rPr>
              <a:t>identifying the words, </a:t>
            </a:r>
            <a:r>
              <a:rPr lang="en">
                <a:solidFill>
                  <a:schemeClr val="dk1"/>
                </a:solidFill>
              </a:rPr>
              <a:t>the next step would be talking about the importance and meaning of the words. It could be a reminder for them from the previous text, but multiple exposures will support their understanding.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rgbClr val="2200CC"/>
                </a:solidFill>
                <a:hlinkClick r:id="rId2">
                  <a:extLst>
                    <a:ext uri="{A12FA001-AC4F-418D-AE19-62706E023703}">
                      <ahyp:hlinkClr val="tx"/>
                    </a:ext>
                  </a:extLst>
                </a:hlinkClick>
              </a:rPr>
              <a:t>Here</a:t>
            </a:r>
            <a:r>
              <a:rPr lang="en">
                <a:solidFill>
                  <a:schemeClr val="dk1"/>
                </a:solidFill>
              </a:rPr>
              <a:t> is an article about using cloze passages and about fluency, which is the work on slide 19, if you’d like to read more.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9d1c21b50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9d1c21b50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Standards:</a:t>
            </a:r>
            <a:endParaRPr b="1"/>
          </a:p>
          <a:p>
            <a:pPr indent="0" lvl="0" marL="0" rtl="0" algn="l">
              <a:spcBef>
                <a:spcPts val="0"/>
              </a:spcBef>
              <a:spcAft>
                <a:spcPts val="0"/>
              </a:spcAft>
              <a:buNone/>
            </a:pPr>
            <a:r>
              <a:rPr lang="en"/>
              <a:t>Included here are the standards addressed throughout this study.  They all in one place so as to keep the study focused on the goals written in the standards. We introduce one standard at a time, starting with the Teaching Hard History Standard, “In every place and time, enslaved people sought freedom”, as this is the main focus of the entire study.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5a78c330d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5a78c330d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Class Discussion:</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section, students discuss what they have learned in a whole group discussion.  Use these questions as a guideline to the discussion, but also feel free to follow what the students have gleaned from the learning so far in this slide deck.  This discussion will support them in the writing section, where each student will be expected to write a page about what they learned. This will be very helpful for them to make connections, ask questions and build an understanding of the content.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5a78c330d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5a78c330d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Fluency</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Each day, students should be working on fluency.  They can either pair up with a partner, or practice by themselves in this first reading.  The ultimate goal would be that they have a fluency partner, each reading to the other for one minute.  I have the first reader identify themself and place their finger on the first word, and the listener does the same, but be ready to listen.  After one minute, I tell them to stop and switch roles.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 print this text for them, the only change would be that the listener has a pencil ready to make the text with words missed from the reader.  That is not to highlight mistakes, but to support one another in building towards fluency.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5a78c330d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5a78c330d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Writing</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Each student should be prepared to write an entire page about what they learned today.  You can either provide a blank journal or print and copy journal pages for them.  The expectation is that they fill a page, and though they might struggle initially, they will get used to the format.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Possible scaffold for writing-</a:t>
            </a:r>
            <a:r>
              <a:rPr lang="en">
                <a:solidFill>
                  <a:schemeClr val="dk1"/>
                </a:solidFill>
              </a:rPr>
              <a:t>To help emergent bilingual students you may pull a small group and give a paragraph frame or complete a guided writing.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students who need more support, some sentence starters could be: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Today I learned about…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thing I connected with was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helped me understand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 example of resistance was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5a78c330d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5a78c330d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Joy: </a:t>
            </a:r>
            <a:r>
              <a:rPr lang="en">
                <a:solidFill>
                  <a:schemeClr val="dk1"/>
                </a:solidFill>
              </a:rPr>
              <a:t>How will my instruction advance students’ happiness through the use of beautiful and truthful images, representations, and narratives about themselves and/or others? This portion can be included during the lesson or at a separate time depending on time availability.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Key understandings of this section:</a:t>
            </a:r>
            <a:endParaRPr/>
          </a:p>
          <a:p>
            <a:pPr indent="0" lvl="0" marL="0" rtl="0" algn="l">
              <a:spcBef>
                <a:spcPts val="0"/>
              </a:spcBef>
              <a:spcAft>
                <a:spcPts val="0"/>
              </a:spcAft>
              <a:buNone/>
            </a:pPr>
            <a:r>
              <a:rPr lang="en"/>
              <a:t>These are videos that teach students about the hashtag Black Girl Magic and the driving message behind the hashtag. The connection for the students can be the legacy of the </a:t>
            </a:r>
            <a:r>
              <a:rPr lang="en"/>
              <a:t>strength</a:t>
            </a:r>
            <a:r>
              <a:rPr lang="en"/>
              <a:t> and power of Black women and girls.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82d306323e_6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82d306323e_6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Joy: </a:t>
            </a:r>
            <a:r>
              <a:rPr lang="en">
                <a:solidFill>
                  <a:schemeClr val="dk1"/>
                </a:solidFill>
              </a:rPr>
              <a:t>How will my instruction advance students’ happiness through the use of beautiful and truthful images, representations, and narratives about themselves and/or others? This portion can be included during the lesson or at a separate time depending on time availability.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Key understandings of this section:</a:t>
            </a:r>
            <a:endParaRPr/>
          </a:p>
          <a:p>
            <a:pPr indent="0" lvl="0" marL="0" rtl="0" algn="l">
              <a:spcBef>
                <a:spcPts val="0"/>
              </a:spcBef>
              <a:spcAft>
                <a:spcPts val="0"/>
              </a:spcAft>
              <a:buNone/>
            </a:pPr>
            <a:r>
              <a:rPr lang="en"/>
              <a:t>This is a</a:t>
            </a:r>
            <a:r>
              <a:rPr lang="en" u="sng">
                <a:solidFill>
                  <a:schemeClr val="hlink"/>
                </a:solidFill>
                <a:hlinkClick r:id="rId2"/>
              </a:rPr>
              <a:t> poem</a:t>
            </a:r>
            <a:r>
              <a:rPr lang="en"/>
              <a:t> written and read by a woman by Taylor.  This…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5a78c330d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5a78c330d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Word Work:</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 this slide, students are introduced to four multisyllabic words that they will encounter in the texts below.  The strategy is to first place an X under each vowel.  Then the students will split the word into syllables and then they blend the syllables to put the word together.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your students are familiar with syllable types, here is another </a:t>
            </a:r>
            <a:r>
              <a:rPr lang="en" u="sng">
                <a:solidFill>
                  <a:schemeClr val="hlink"/>
                </a:solidFill>
                <a:hlinkClick r:id="rId2"/>
              </a:rPr>
              <a:t>strategy</a:t>
            </a:r>
            <a:r>
              <a:rPr lang="en">
                <a:solidFill>
                  <a:schemeClr val="dk1"/>
                </a:solidFill>
              </a:rPr>
              <a:t> you can teach your students to decode multisyllabic words.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After decoding the words, you can use the GLAD strategy of </a:t>
            </a:r>
            <a:r>
              <a:rPr lang="en" u="sng">
                <a:solidFill>
                  <a:schemeClr val="hlink"/>
                </a:solidFill>
                <a:hlinkClick r:id="rId3"/>
              </a:rPr>
              <a:t>Cognitive Content Dictionary</a:t>
            </a:r>
            <a:r>
              <a:rPr lang="en">
                <a:solidFill>
                  <a:schemeClr val="dk1"/>
                </a:solidFill>
              </a:rPr>
              <a:t> (background information linked). These words are key to understanding the text on these slides. </a:t>
            </a:r>
            <a:endParaRPr>
              <a:solidFill>
                <a:schemeClr val="dk1"/>
              </a:solidFill>
            </a:endParaRPr>
          </a:p>
          <a:p>
            <a:pPr indent="0" lvl="0" marL="0" rtl="0" algn="l">
              <a:spcBef>
                <a:spcPts val="0"/>
              </a:spcBef>
              <a:spcAft>
                <a:spcPts val="0"/>
              </a:spcAft>
              <a:buNone/>
            </a:pPr>
            <a:r>
              <a:t/>
            </a:r>
            <a:endParaRPr>
              <a:highlight>
                <a:srgbClr val="FFFF00"/>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724a153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724a153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None/>
            </a:pPr>
            <a:r>
              <a:rPr b="1" lang="en">
                <a:solidFill>
                  <a:schemeClr val="dk1"/>
                </a:solidFill>
              </a:rPr>
              <a:t>Key understandings of this text:</a:t>
            </a:r>
            <a:endParaRPr/>
          </a:p>
          <a:p>
            <a:pPr indent="0" lvl="0" marL="0" rtl="0" algn="l">
              <a:spcBef>
                <a:spcPts val="0"/>
              </a:spcBef>
              <a:spcAft>
                <a:spcPts val="0"/>
              </a:spcAft>
              <a:buNone/>
            </a:pPr>
            <a:r>
              <a:rPr lang="en"/>
              <a:t>On this slide, students can read or listen to the text being read to them from the anchor text, Born on the Water, in the section titled Resist.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5a78c330d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5a78c330d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None/>
            </a:pPr>
            <a:r>
              <a:rPr lang="en"/>
              <a:t>This is a quote from Dr. Rebecca Hall, summing up so much of her research on women-led slave revolts.  The big message is that if women were aboard a ship, it was more likely that a revolt would happen.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5a78c330d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5a78c330d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multi/media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for this background media:</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5a78c330d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5a78c330d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11:22-13:10</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multi/media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for this background media:</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4781029f7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4781029f7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4781029f7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4781029f7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learningforjustice.org/sites/default/files/2020-09/TT-Social-Justice-Standards-Anti-bias-framework-2020.pdf" TargetMode="External"/><Relationship Id="rId4" Type="http://schemas.openxmlformats.org/officeDocument/2006/relationships/image" Target="../media/image5.png"/><Relationship Id="rId11" Type="http://schemas.openxmlformats.org/officeDocument/2006/relationships/image" Target="../media/image6.png"/><Relationship Id="rId10" Type="http://schemas.openxmlformats.org/officeDocument/2006/relationships/image" Target="../media/image7.png"/><Relationship Id="rId9"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hyperlink" Target="https://www.cde.ca.gov/be/st/ss/documents/histsocscistnd.pdf" TargetMode="External"/><Relationship Id="rId7" Type="http://schemas.openxmlformats.org/officeDocument/2006/relationships/hyperlink" Target="https://www.learningforjustice.org/frameworks/teaching-hard-history/american-slavery/k-5-framework" TargetMode="External"/><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thewritingrevolution.org/wp-content/uploads/2017/07/Sentence-Summary.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www.youtube.com/watch?v=dGgdViypVxM" TargetMode="External"/><Relationship Id="rId4" Type="http://schemas.openxmlformats.org/officeDocument/2006/relationships/image" Target="../media/image11.jpg"/><Relationship Id="rId5" Type="http://schemas.openxmlformats.org/officeDocument/2006/relationships/hyperlink" Target="http://www.youtube.com/watch?v=kpqgDsLNUxs" TargetMode="External"/><Relationship Id="rId6" Type="http://schemas.openxmlformats.org/officeDocument/2006/relationships/image" Target="../media/image10.jpg"/><Relationship Id="rId7" Type="http://schemas.openxmlformats.org/officeDocument/2006/relationships/hyperlink" Target="http://www.youtube.com/watch?v=5-3sR1gn0dc" TargetMode="External"/><Relationship Id="rId8"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www.youtube.com/watch?v=GQNaRNt8gnQ" TargetMode="Externa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www.unsunghistorypodcast.com/slave-revolts/#transcrip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youtube.com/watch?v=jRIhgp6r3Tk"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www.youtube.com/watch?v=FIfVvA-FJ8s" TargetMode="Externa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www.unsunghistorypodcast.com/slave-revolts/#transcrip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www.unsunghistorypodcast.com/slave-revolts/#transcript"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521100"/>
            <a:ext cx="8520600" cy="2276100"/>
          </a:xfrm>
          <a:prstGeom prst="rect">
            <a:avLst/>
          </a:prstGeom>
          <a:ln cap="flat" cmpd="sng" w="9525">
            <a:solidFill>
              <a:srgbClr val="000000"/>
            </a:solidFill>
            <a:prstDash val="solid"/>
            <a:round/>
            <a:headEnd len="sm" w="sm" type="none"/>
            <a:tailEnd len="sm" w="sm" type="none"/>
          </a:ln>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African American History 400+ years of Resistance, Resilience, Power, and Pride </a:t>
            </a:r>
            <a:endParaRPr/>
          </a:p>
        </p:txBody>
      </p:sp>
      <p:sp>
        <p:nvSpPr>
          <p:cNvPr id="55" name="Google Shape;55;p13"/>
          <p:cNvSpPr txBox="1"/>
          <p:nvPr>
            <p:ph idx="1" type="subTitle"/>
          </p:nvPr>
        </p:nvSpPr>
        <p:spPr>
          <a:xfrm>
            <a:off x="311700" y="2834125"/>
            <a:ext cx="8520600" cy="792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Today you will become smarter about slave revolts led by women.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2"/>
          <p:cNvPicPr preferRelativeResize="0"/>
          <p:nvPr/>
        </p:nvPicPr>
        <p:blipFill>
          <a:blip r:embed="rId3">
            <a:alphaModFix/>
          </a:blip>
          <a:stretch>
            <a:fillRect/>
          </a:stretch>
        </p:blipFill>
        <p:spPr>
          <a:xfrm>
            <a:off x="180100" y="0"/>
            <a:ext cx="5714999" cy="5143500"/>
          </a:xfrm>
          <a:prstGeom prst="rect">
            <a:avLst/>
          </a:prstGeom>
          <a:noFill/>
          <a:ln>
            <a:noFill/>
          </a:ln>
        </p:spPr>
      </p:pic>
      <p:sp>
        <p:nvSpPr>
          <p:cNvPr id="112" name="Google Shape;112;p22"/>
          <p:cNvSpPr txBox="1"/>
          <p:nvPr/>
        </p:nvSpPr>
        <p:spPr>
          <a:xfrm>
            <a:off x="6202800" y="1723075"/>
            <a:ext cx="2548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following eight slides have images from Dr. Rebecca Hall’s graphic novel, Wake: The Hidden History of Women-Led Slave Revolts. </a:t>
            </a:r>
            <a:endParaRPr/>
          </a:p>
          <a:p>
            <a:pPr indent="0" lvl="0" marL="0" rtl="0" algn="l">
              <a:spcBef>
                <a:spcPts val="0"/>
              </a:spcBef>
              <a:spcAft>
                <a:spcPts val="0"/>
              </a:spcAft>
              <a:buNone/>
            </a:pPr>
            <a:r>
              <a:rPr lang="en"/>
              <a:t>What do you see?</a:t>
            </a:r>
            <a:endParaRPr/>
          </a:p>
          <a:p>
            <a:pPr indent="0" lvl="0" marL="0" rtl="0" algn="l">
              <a:spcBef>
                <a:spcPts val="0"/>
              </a:spcBef>
              <a:spcAft>
                <a:spcPts val="0"/>
              </a:spcAft>
              <a:buNone/>
            </a:pPr>
            <a:r>
              <a:rPr lang="en"/>
              <a:t>What images are missing? </a:t>
            </a:r>
            <a:endParaRPr/>
          </a:p>
          <a:p>
            <a:pPr indent="0" lvl="0" marL="0" rtl="0" algn="l">
              <a:spcBef>
                <a:spcPts val="0"/>
              </a:spcBef>
              <a:spcAft>
                <a:spcPts val="0"/>
              </a:spcAft>
              <a:buNone/>
            </a:pPr>
            <a:r>
              <a:rPr lang="en"/>
              <a:t>What story do the images tell?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3"/>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t/>
            </a:r>
            <a:endParaRPr/>
          </a:p>
        </p:txBody>
      </p:sp>
      <p:pic>
        <p:nvPicPr>
          <p:cNvPr id="118" name="Google Shape;118;p23"/>
          <p:cNvPicPr preferRelativeResize="0"/>
          <p:nvPr/>
        </p:nvPicPr>
        <p:blipFill>
          <a:blip r:embed="rId3">
            <a:alphaModFix/>
          </a:blip>
          <a:stretch>
            <a:fillRect/>
          </a:stretch>
        </p:blipFill>
        <p:spPr>
          <a:xfrm>
            <a:off x="3100751" y="442650"/>
            <a:ext cx="2942498" cy="4391401"/>
          </a:xfrm>
          <a:prstGeom prst="rect">
            <a:avLst/>
          </a:prstGeom>
          <a:noFill/>
          <a:ln>
            <a:noFill/>
          </a:ln>
        </p:spPr>
      </p:pic>
      <p:pic>
        <p:nvPicPr>
          <p:cNvPr id="119" name="Google Shape;119;p23"/>
          <p:cNvPicPr preferRelativeResize="0"/>
          <p:nvPr/>
        </p:nvPicPr>
        <p:blipFill>
          <a:blip r:embed="rId4">
            <a:alphaModFix/>
          </a:blip>
          <a:stretch>
            <a:fillRect/>
          </a:stretch>
        </p:blipFill>
        <p:spPr>
          <a:xfrm>
            <a:off x="311698" y="409750"/>
            <a:ext cx="2799301" cy="4457201"/>
          </a:xfrm>
          <a:prstGeom prst="rect">
            <a:avLst/>
          </a:prstGeom>
          <a:noFill/>
          <a:ln>
            <a:noFill/>
          </a:ln>
        </p:spPr>
      </p:pic>
      <p:pic>
        <p:nvPicPr>
          <p:cNvPr id="120" name="Google Shape;120;p23"/>
          <p:cNvPicPr preferRelativeResize="0"/>
          <p:nvPr/>
        </p:nvPicPr>
        <p:blipFill>
          <a:blip r:embed="rId5">
            <a:alphaModFix/>
          </a:blip>
          <a:stretch>
            <a:fillRect/>
          </a:stretch>
        </p:blipFill>
        <p:spPr>
          <a:xfrm>
            <a:off x="5956671" y="409750"/>
            <a:ext cx="2875628" cy="44571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4"/>
          <p:cNvPicPr preferRelativeResize="0"/>
          <p:nvPr/>
        </p:nvPicPr>
        <p:blipFill>
          <a:blip r:embed="rId3">
            <a:alphaModFix/>
          </a:blip>
          <a:stretch>
            <a:fillRect/>
          </a:stretch>
        </p:blipFill>
        <p:spPr>
          <a:xfrm>
            <a:off x="6513675" y="1128775"/>
            <a:ext cx="3429000" cy="3581400"/>
          </a:xfrm>
          <a:prstGeom prst="rect">
            <a:avLst/>
          </a:prstGeom>
          <a:noFill/>
          <a:ln>
            <a:noFill/>
          </a:ln>
        </p:spPr>
      </p:pic>
      <p:pic>
        <p:nvPicPr>
          <p:cNvPr id="126" name="Google Shape;126;p24"/>
          <p:cNvPicPr preferRelativeResize="0"/>
          <p:nvPr/>
        </p:nvPicPr>
        <p:blipFill>
          <a:blip r:embed="rId4">
            <a:alphaModFix/>
          </a:blip>
          <a:stretch>
            <a:fillRect/>
          </a:stretch>
        </p:blipFill>
        <p:spPr>
          <a:xfrm>
            <a:off x="552353" y="347725"/>
            <a:ext cx="5366095"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5"/>
          <p:cNvPicPr preferRelativeResize="0"/>
          <p:nvPr/>
        </p:nvPicPr>
        <p:blipFill>
          <a:blip r:embed="rId3">
            <a:alphaModFix/>
          </a:blip>
          <a:stretch>
            <a:fillRect/>
          </a:stretch>
        </p:blipFill>
        <p:spPr>
          <a:xfrm>
            <a:off x="2039698" y="-47950"/>
            <a:ext cx="4623604"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6"/>
          <p:cNvPicPr preferRelativeResize="0"/>
          <p:nvPr/>
        </p:nvPicPr>
        <p:blipFill>
          <a:blip r:embed="rId3">
            <a:alphaModFix/>
          </a:blip>
          <a:stretch>
            <a:fillRect/>
          </a:stretch>
        </p:blipFill>
        <p:spPr>
          <a:xfrm>
            <a:off x="50450" y="0"/>
            <a:ext cx="4720475" cy="5143498"/>
          </a:xfrm>
          <a:prstGeom prst="rect">
            <a:avLst/>
          </a:prstGeom>
          <a:noFill/>
          <a:ln>
            <a:noFill/>
          </a:ln>
        </p:spPr>
      </p:pic>
      <p:pic>
        <p:nvPicPr>
          <p:cNvPr id="137" name="Google Shape;137;p26"/>
          <p:cNvPicPr preferRelativeResize="0"/>
          <p:nvPr/>
        </p:nvPicPr>
        <p:blipFill>
          <a:blip r:embed="rId4">
            <a:alphaModFix/>
          </a:blip>
          <a:stretch>
            <a:fillRect/>
          </a:stretch>
        </p:blipFill>
        <p:spPr>
          <a:xfrm>
            <a:off x="4650499" y="0"/>
            <a:ext cx="4493501"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7"/>
          <p:cNvPicPr preferRelativeResize="0"/>
          <p:nvPr/>
        </p:nvPicPr>
        <p:blipFill>
          <a:blip r:embed="rId3">
            <a:alphaModFix/>
          </a:blip>
          <a:stretch>
            <a:fillRect/>
          </a:stretch>
        </p:blipFill>
        <p:spPr>
          <a:xfrm>
            <a:off x="190075" y="152400"/>
            <a:ext cx="3160129" cy="4838701"/>
          </a:xfrm>
          <a:prstGeom prst="rect">
            <a:avLst/>
          </a:prstGeom>
          <a:noFill/>
          <a:ln>
            <a:noFill/>
          </a:ln>
        </p:spPr>
      </p:pic>
      <p:pic>
        <p:nvPicPr>
          <p:cNvPr id="143" name="Google Shape;143;p27"/>
          <p:cNvPicPr preferRelativeResize="0"/>
          <p:nvPr/>
        </p:nvPicPr>
        <p:blipFill>
          <a:blip r:embed="rId4">
            <a:alphaModFix/>
          </a:blip>
          <a:stretch>
            <a:fillRect/>
          </a:stretch>
        </p:blipFill>
        <p:spPr>
          <a:xfrm>
            <a:off x="5725804" y="67625"/>
            <a:ext cx="3307260"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8"/>
          <p:cNvPicPr preferRelativeResize="0"/>
          <p:nvPr/>
        </p:nvPicPr>
        <p:blipFill>
          <a:blip r:embed="rId3">
            <a:alphaModFix/>
          </a:blip>
          <a:stretch>
            <a:fillRect/>
          </a:stretch>
        </p:blipFill>
        <p:spPr>
          <a:xfrm>
            <a:off x="1298417" y="0"/>
            <a:ext cx="6547165"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54" name="Google Shape;154;p2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55" name="Google Shape;155;p29"/>
          <p:cNvPicPr preferRelativeResize="0"/>
          <p:nvPr/>
        </p:nvPicPr>
        <p:blipFill>
          <a:blip r:embed="rId3">
            <a:alphaModFix/>
          </a:blip>
          <a:stretch>
            <a:fillRect/>
          </a:stretch>
        </p:blipFill>
        <p:spPr>
          <a:xfrm>
            <a:off x="571794" y="121625"/>
            <a:ext cx="7983762"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30"/>
          <p:cNvPicPr preferRelativeResize="0"/>
          <p:nvPr/>
        </p:nvPicPr>
        <p:blipFill>
          <a:blip r:embed="rId3">
            <a:alphaModFix/>
          </a:blip>
          <a:stretch>
            <a:fillRect/>
          </a:stretch>
        </p:blipFill>
        <p:spPr>
          <a:xfrm>
            <a:off x="1296932" y="0"/>
            <a:ext cx="6382785"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1"/>
          <p:cNvSpPr txBox="1"/>
          <p:nvPr>
            <p:ph idx="1" type="subTitle"/>
          </p:nvPr>
        </p:nvSpPr>
        <p:spPr>
          <a:xfrm>
            <a:off x="311700" y="6535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950">
                <a:solidFill>
                  <a:srgbClr val="FF0000"/>
                </a:solidFill>
                <a:highlight>
                  <a:schemeClr val="lt1"/>
                </a:highlight>
                <a:latin typeface="Georgia"/>
                <a:ea typeface="Georgia"/>
                <a:cs typeface="Georgia"/>
                <a:sym typeface="Georgia"/>
              </a:rPr>
              <a:t>abandoned,</a:t>
            </a:r>
            <a:r>
              <a:rPr lang="en" sz="1950">
                <a:solidFill>
                  <a:srgbClr val="FF0000"/>
                </a:solidFill>
                <a:highlight>
                  <a:schemeClr val="lt1"/>
                </a:highlight>
                <a:latin typeface="Georgia"/>
                <a:ea typeface="Georgia"/>
                <a:cs typeface="Georgia"/>
                <a:sym typeface="Georgia"/>
              </a:rPr>
              <a:t> explosion,  African, captives</a:t>
            </a:r>
            <a:endParaRPr sz="1950">
              <a:solidFill>
                <a:srgbClr val="FF0000"/>
              </a:solidFill>
              <a:highlight>
                <a:schemeClr val="lt1"/>
              </a:highlight>
              <a:latin typeface="Georgia"/>
              <a:ea typeface="Georgia"/>
              <a:cs typeface="Georgia"/>
              <a:sym typeface="Georgia"/>
            </a:endParaRPr>
          </a:p>
          <a:p>
            <a:pPr indent="0" lvl="0" marL="0" rtl="0" algn="l">
              <a:spcBef>
                <a:spcPts val="0"/>
              </a:spcBef>
              <a:spcAft>
                <a:spcPts val="0"/>
              </a:spcAft>
              <a:buNone/>
            </a:pPr>
            <a:r>
              <a:t/>
            </a:r>
            <a:endParaRPr sz="1950">
              <a:solidFill>
                <a:schemeClr val="dk1"/>
              </a:solidFill>
              <a:highlight>
                <a:schemeClr val="lt1"/>
              </a:highlight>
              <a:latin typeface="Georgia"/>
              <a:ea typeface="Georgia"/>
              <a:cs typeface="Georgia"/>
              <a:sym typeface="Georgia"/>
            </a:endParaRPr>
          </a:p>
          <a:p>
            <a:pPr indent="0" lvl="0" marL="0" rtl="0" algn="l">
              <a:spcBef>
                <a:spcPts val="0"/>
              </a:spcBef>
              <a:spcAft>
                <a:spcPts val="0"/>
              </a:spcAft>
              <a:buNone/>
            </a:pPr>
            <a:r>
              <a:t/>
            </a:r>
            <a:endParaRPr sz="1950">
              <a:solidFill>
                <a:schemeClr val="dk1"/>
              </a:solidFill>
              <a:highlight>
                <a:schemeClr val="lt1"/>
              </a:highlight>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sz="1950">
                <a:solidFill>
                  <a:schemeClr val="dk1"/>
                </a:solidFill>
                <a:highlight>
                  <a:schemeClr val="lt1"/>
                </a:highlight>
                <a:latin typeface="Georgia"/>
                <a:ea typeface="Georgia"/>
                <a:cs typeface="Georgia"/>
                <a:sym typeface="Georgia"/>
              </a:rPr>
              <a:t>Some of the __________ made a bomb out of gunpowder pressed into a bottle, which they threatened to ignite. Recognizing that the _________would have damaged and perhaps sunk the ship, the crew surrendered to the African captives. Without any sailing or navigation experience, the Africans, now in control of the ship, were able to turn it around and sail it back to the _________ continent. After a few days, the </a:t>
            </a:r>
            <a:r>
              <a:rPr i="1" lang="en" sz="1950">
                <a:solidFill>
                  <a:schemeClr val="dk1"/>
                </a:solidFill>
                <a:highlight>
                  <a:schemeClr val="lt1"/>
                </a:highlight>
                <a:latin typeface="Georgia"/>
                <a:ea typeface="Georgia"/>
                <a:cs typeface="Georgia"/>
                <a:sym typeface="Georgia"/>
              </a:rPr>
              <a:t>Little George</a:t>
            </a:r>
            <a:r>
              <a:rPr lang="en" sz="1950">
                <a:solidFill>
                  <a:schemeClr val="dk1"/>
                </a:solidFill>
                <a:highlight>
                  <a:schemeClr val="lt1"/>
                </a:highlight>
                <a:latin typeface="Georgia"/>
                <a:ea typeface="Georgia"/>
                <a:cs typeface="Georgia"/>
                <a:sym typeface="Georgia"/>
              </a:rPr>
              <a:t> reached the mouth of the Sierra Leone River where both the Africans and the British crew the ___________ship. Later rescued by another slave ship, Captain George Scott, described in detail the revolt, thus leaving a record for later generations.</a:t>
            </a:r>
            <a:endParaRPr sz="2000">
              <a:solidFill>
                <a:schemeClr val="dk1"/>
              </a:solidFill>
            </a:endParaRPr>
          </a:p>
          <a:p>
            <a:pPr indent="0" lvl="0" marL="0" rtl="0" algn="ctr">
              <a:spcBef>
                <a:spcPts val="0"/>
              </a:spcBef>
              <a:spcAft>
                <a:spcPts val="0"/>
              </a:spcAft>
              <a:buNone/>
            </a:pPr>
            <a:r>
              <a:t/>
            </a:r>
            <a:endParaRPr/>
          </a:p>
        </p:txBody>
      </p:sp>
      <p:sp>
        <p:nvSpPr>
          <p:cNvPr id="166" name="Google Shape;166;p31"/>
          <p:cNvSpPr txBox="1"/>
          <p:nvPr/>
        </p:nvSpPr>
        <p:spPr>
          <a:xfrm>
            <a:off x="1469800" y="139550"/>
            <a:ext cx="6748500" cy="461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2"/>
                </a:solidFill>
              </a:rPr>
              <a:t>Cloze Passage to Build Comprehension</a:t>
            </a:r>
            <a:endParaRPr b="1"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idx="1" type="subTitle"/>
          </p:nvPr>
        </p:nvSpPr>
        <p:spPr>
          <a:xfrm>
            <a:off x="311700" y="570775"/>
            <a:ext cx="8520600" cy="4251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Standards/SJ Standards</a:t>
            </a:r>
            <a:endParaRPr/>
          </a:p>
          <a:p>
            <a:pPr indent="0" lvl="0" marL="0" rtl="0" algn="ctr">
              <a:spcBef>
                <a:spcPts val="0"/>
              </a:spcBef>
              <a:spcAft>
                <a:spcPts val="0"/>
              </a:spcAft>
              <a:buNone/>
            </a:pPr>
            <a:r>
              <a:rPr lang="en"/>
              <a:t>                                         </a:t>
            </a:r>
            <a:r>
              <a:rPr lang="en" sz="1400" u="sng">
                <a:solidFill>
                  <a:schemeClr val="hlink"/>
                </a:solidFill>
                <a:hlinkClick r:id="rId3"/>
              </a:rPr>
              <a:t>Social Justice Standards</a:t>
            </a:r>
            <a:endParaRPr sz="1400"/>
          </a:p>
        </p:txBody>
      </p:sp>
      <p:pic>
        <p:nvPicPr>
          <p:cNvPr id="61" name="Google Shape;61;p14"/>
          <p:cNvPicPr preferRelativeResize="0"/>
          <p:nvPr/>
        </p:nvPicPr>
        <p:blipFill rotWithShape="1">
          <a:blip r:embed="rId4">
            <a:alphaModFix/>
          </a:blip>
          <a:srcRect b="0" l="0" r="12495" t="0"/>
          <a:stretch/>
        </p:blipFill>
        <p:spPr>
          <a:xfrm>
            <a:off x="393200" y="2071325"/>
            <a:ext cx="3543526" cy="563225"/>
          </a:xfrm>
          <a:prstGeom prst="rect">
            <a:avLst/>
          </a:prstGeom>
          <a:noFill/>
          <a:ln cap="flat" cmpd="sng" w="38100">
            <a:solidFill>
              <a:schemeClr val="dk2"/>
            </a:solidFill>
            <a:prstDash val="solid"/>
            <a:round/>
            <a:headEnd len="sm" w="sm" type="none"/>
            <a:tailEnd len="sm" w="sm" type="none"/>
          </a:ln>
        </p:spPr>
      </p:pic>
      <p:pic>
        <p:nvPicPr>
          <p:cNvPr id="62" name="Google Shape;62;p14"/>
          <p:cNvPicPr preferRelativeResize="0"/>
          <p:nvPr/>
        </p:nvPicPr>
        <p:blipFill>
          <a:blip r:embed="rId5">
            <a:alphaModFix/>
          </a:blip>
          <a:stretch>
            <a:fillRect/>
          </a:stretch>
        </p:blipFill>
        <p:spPr>
          <a:xfrm>
            <a:off x="393200" y="1489625"/>
            <a:ext cx="3543525" cy="464825"/>
          </a:xfrm>
          <a:prstGeom prst="rect">
            <a:avLst/>
          </a:prstGeom>
          <a:noFill/>
          <a:ln cap="flat" cmpd="sng" w="38100">
            <a:solidFill>
              <a:schemeClr val="dk2"/>
            </a:solidFill>
            <a:prstDash val="solid"/>
            <a:round/>
            <a:headEnd len="sm" w="sm" type="none"/>
            <a:tailEnd len="sm" w="sm" type="none"/>
          </a:ln>
        </p:spPr>
      </p:pic>
      <p:sp>
        <p:nvSpPr>
          <p:cNvPr id="63" name="Google Shape;63;p14"/>
          <p:cNvSpPr txBox="1"/>
          <p:nvPr/>
        </p:nvSpPr>
        <p:spPr>
          <a:xfrm>
            <a:off x="446393" y="955400"/>
            <a:ext cx="3107700" cy="3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History Social Science Standards CA</a:t>
            </a:r>
            <a:endParaRPr/>
          </a:p>
        </p:txBody>
      </p:sp>
      <p:sp>
        <p:nvSpPr>
          <p:cNvPr id="64" name="Google Shape;64;p14"/>
          <p:cNvSpPr txBox="1"/>
          <p:nvPr/>
        </p:nvSpPr>
        <p:spPr>
          <a:xfrm>
            <a:off x="454063" y="2743250"/>
            <a:ext cx="3421800" cy="364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7"/>
              </a:rPr>
              <a:t>Teaching Hard History Standards</a:t>
            </a:r>
            <a:endParaRPr u="sng"/>
          </a:p>
        </p:txBody>
      </p:sp>
      <p:pic>
        <p:nvPicPr>
          <p:cNvPr id="65" name="Google Shape;65;p14"/>
          <p:cNvPicPr preferRelativeResize="0"/>
          <p:nvPr/>
        </p:nvPicPr>
        <p:blipFill rotWithShape="1">
          <a:blip r:embed="rId8">
            <a:alphaModFix/>
          </a:blip>
          <a:srcRect b="0" l="0" r="35191" t="0"/>
          <a:stretch/>
        </p:blipFill>
        <p:spPr>
          <a:xfrm>
            <a:off x="422274" y="3161800"/>
            <a:ext cx="3485400" cy="629700"/>
          </a:xfrm>
          <a:prstGeom prst="rect">
            <a:avLst/>
          </a:prstGeom>
          <a:noFill/>
          <a:ln cap="flat" cmpd="sng" w="38100">
            <a:solidFill>
              <a:schemeClr val="dk2"/>
            </a:solidFill>
            <a:prstDash val="solid"/>
            <a:round/>
            <a:headEnd len="sm" w="sm" type="none"/>
            <a:tailEnd len="sm" w="sm" type="none"/>
          </a:ln>
        </p:spPr>
      </p:pic>
      <p:pic>
        <p:nvPicPr>
          <p:cNvPr id="66" name="Google Shape;66;p14"/>
          <p:cNvPicPr preferRelativeResize="0"/>
          <p:nvPr/>
        </p:nvPicPr>
        <p:blipFill rotWithShape="1">
          <a:blip r:embed="rId9">
            <a:alphaModFix/>
          </a:blip>
          <a:srcRect b="0" l="0" r="25334" t="0"/>
          <a:stretch/>
        </p:blipFill>
        <p:spPr>
          <a:xfrm>
            <a:off x="5176938" y="3911350"/>
            <a:ext cx="3421801" cy="703900"/>
          </a:xfrm>
          <a:prstGeom prst="rect">
            <a:avLst/>
          </a:prstGeom>
          <a:noFill/>
          <a:ln cap="flat" cmpd="sng" w="38100">
            <a:solidFill>
              <a:schemeClr val="dk2"/>
            </a:solidFill>
            <a:prstDash val="solid"/>
            <a:round/>
            <a:headEnd len="sm" w="sm" type="none"/>
            <a:tailEnd len="sm" w="sm" type="none"/>
          </a:ln>
        </p:spPr>
      </p:pic>
      <p:pic>
        <p:nvPicPr>
          <p:cNvPr id="67" name="Google Shape;67;p14"/>
          <p:cNvPicPr preferRelativeResize="0"/>
          <p:nvPr/>
        </p:nvPicPr>
        <p:blipFill rotWithShape="1">
          <a:blip r:embed="rId10">
            <a:alphaModFix/>
          </a:blip>
          <a:srcRect b="0" l="0" r="21154" t="0"/>
          <a:stretch/>
        </p:blipFill>
        <p:spPr>
          <a:xfrm>
            <a:off x="364149" y="3791500"/>
            <a:ext cx="3543525" cy="943600"/>
          </a:xfrm>
          <a:prstGeom prst="rect">
            <a:avLst/>
          </a:prstGeom>
          <a:noFill/>
          <a:ln cap="flat" cmpd="sng" w="38100">
            <a:solidFill>
              <a:schemeClr val="dk2"/>
            </a:solidFill>
            <a:prstDash val="solid"/>
            <a:round/>
            <a:headEnd len="sm" w="sm" type="none"/>
            <a:tailEnd len="sm" w="sm" type="none"/>
          </a:ln>
        </p:spPr>
      </p:pic>
      <p:pic>
        <p:nvPicPr>
          <p:cNvPr id="68" name="Google Shape;68;p14"/>
          <p:cNvPicPr preferRelativeResize="0"/>
          <p:nvPr/>
        </p:nvPicPr>
        <p:blipFill>
          <a:blip r:embed="rId11">
            <a:alphaModFix/>
          </a:blip>
          <a:stretch>
            <a:fillRect/>
          </a:stretch>
        </p:blipFill>
        <p:spPr>
          <a:xfrm>
            <a:off x="5192175" y="1696637"/>
            <a:ext cx="3391335" cy="214922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2"/>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Discussion Questions:</a:t>
            </a:r>
            <a:endParaRPr/>
          </a:p>
          <a:p>
            <a:pPr indent="0" lvl="0" marL="0" rtl="0" algn="ctr">
              <a:spcBef>
                <a:spcPts val="0"/>
              </a:spcBef>
              <a:spcAft>
                <a:spcPts val="0"/>
              </a:spcAft>
              <a:buNone/>
            </a:pPr>
            <a:r>
              <a:t/>
            </a:r>
            <a:endParaRPr/>
          </a:p>
          <a:p>
            <a:pPr indent="-379730" lvl="0" marL="457200" rtl="0" algn="ctr">
              <a:spcBef>
                <a:spcPts val="0"/>
              </a:spcBef>
              <a:spcAft>
                <a:spcPts val="0"/>
              </a:spcAft>
              <a:buSzPct val="100000"/>
              <a:buAutoNum type="arabicPeriod"/>
            </a:pPr>
            <a:r>
              <a:rPr lang="en"/>
              <a:t>Why was it so difficult for the author to obtain information about women led slave revolts?</a:t>
            </a:r>
            <a:endParaRPr/>
          </a:p>
          <a:p>
            <a:pPr indent="0" lvl="0" marL="0" rtl="0" algn="ctr">
              <a:spcBef>
                <a:spcPts val="0"/>
              </a:spcBef>
              <a:spcAft>
                <a:spcPts val="0"/>
              </a:spcAft>
              <a:buNone/>
            </a:pPr>
            <a:r>
              <a:t/>
            </a:r>
            <a:endParaRPr/>
          </a:p>
          <a:p>
            <a:pPr indent="-363537" lvl="0" marL="457200" rtl="0" algn="ctr">
              <a:spcBef>
                <a:spcPts val="0"/>
              </a:spcBef>
              <a:spcAft>
                <a:spcPts val="0"/>
              </a:spcAft>
              <a:buClr>
                <a:schemeClr val="dk1"/>
              </a:buClr>
              <a:buSzPct val="100000"/>
              <a:buAutoNum type="arabicPeriod"/>
            </a:pPr>
            <a:r>
              <a:rPr lang="en" sz="2500">
                <a:solidFill>
                  <a:schemeClr val="dk1"/>
                </a:solidFill>
                <a:highlight>
                  <a:schemeClr val="lt1"/>
                </a:highlight>
              </a:rPr>
              <a:t>“...</a:t>
            </a:r>
            <a:r>
              <a:rPr lang="en" sz="2500">
                <a:solidFill>
                  <a:schemeClr val="dk1"/>
                </a:solidFill>
                <a:highlight>
                  <a:schemeClr val="lt1"/>
                </a:highlight>
              </a:rPr>
              <a:t> the more women there were aboard a slave ship, the more likely it was that a revolt would happen, although they dismissed the finding as coincidence.”</a:t>
            </a:r>
            <a:endParaRPr sz="2500">
              <a:solidFill>
                <a:schemeClr val="dk1"/>
              </a:solidFill>
              <a:highlight>
                <a:schemeClr val="lt1"/>
              </a:highlight>
            </a:endParaRPr>
          </a:p>
          <a:p>
            <a:pPr indent="0" lvl="0" marL="0" rtl="0" algn="ctr">
              <a:spcBef>
                <a:spcPts val="0"/>
              </a:spcBef>
              <a:spcAft>
                <a:spcPts val="0"/>
              </a:spcAft>
              <a:buNone/>
            </a:pPr>
            <a:r>
              <a:t/>
            </a:r>
            <a:endParaRPr sz="2500">
              <a:solidFill>
                <a:schemeClr val="dk1"/>
              </a:solidFill>
              <a:highlight>
                <a:schemeClr val="lt1"/>
              </a:highlight>
            </a:endParaRPr>
          </a:p>
          <a:p>
            <a:pPr indent="0" lvl="0" marL="0" rtl="0" algn="ctr">
              <a:spcBef>
                <a:spcPts val="0"/>
              </a:spcBef>
              <a:spcAft>
                <a:spcPts val="0"/>
              </a:spcAft>
              <a:buClr>
                <a:schemeClr val="dk1"/>
              </a:buClr>
              <a:buSzPct val="44000"/>
              <a:buFont typeface="Arial"/>
              <a:buNone/>
            </a:pPr>
            <a:r>
              <a:rPr lang="en" sz="2500">
                <a:solidFill>
                  <a:schemeClr val="dk1"/>
                </a:solidFill>
                <a:highlight>
                  <a:schemeClr val="lt1"/>
                </a:highlight>
              </a:rPr>
              <a:t>Why do you think this was true and why was it written off as a coincidence?</a:t>
            </a:r>
            <a:endParaRPr sz="2500">
              <a:solidFill>
                <a:schemeClr val="dk1"/>
              </a:solidFill>
              <a:highlight>
                <a:schemeClr val="lt1"/>
              </a:highlight>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3"/>
          <p:cNvSpPr txBox="1"/>
          <p:nvPr>
            <p:ph idx="1" type="subTitle"/>
          </p:nvPr>
        </p:nvSpPr>
        <p:spPr>
          <a:xfrm>
            <a:off x="311700" y="1025050"/>
            <a:ext cx="8520600" cy="2982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935"/>
              <a:buFont typeface="Arial"/>
              <a:buNone/>
            </a:pPr>
            <a:r>
              <a:rPr lang="en" sz="1447">
                <a:solidFill>
                  <a:schemeClr val="dk1"/>
                </a:solidFill>
                <a:highlight>
                  <a:schemeClr val="lt1"/>
                </a:highlight>
                <a:latin typeface="Georgia"/>
                <a:ea typeface="Georgia"/>
                <a:cs typeface="Georgia"/>
                <a:sym typeface="Georgia"/>
              </a:rPr>
              <a:t>The </a:t>
            </a:r>
            <a:r>
              <a:rPr i="1" lang="en" sz="1447">
                <a:solidFill>
                  <a:schemeClr val="dk1"/>
                </a:solidFill>
                <a:highlight>
                  <a:schemeClr val="lt1"/>
                </a:highlight>
                <a:latin typeface="Georgia"/>
                <a:ea typeface="Georgia"/>
                <a:cs typeface="Georgia"/>
                <a:sym typeface="Georgia"/>
              </a:rPr>
              <a:t>Little George</a:t>
            </a:r>
            <a:r>
              <a:rPr lang="en" sz="1447">
                <a:solidFill>
                  <a:schemeClr val="dk1"/>
                </a:solidFill>
                <a:highlight>
                  <a:schemeClr val="lt1"/>
                </a:highlight>
                <a:latin typeface="Georgia"/>
                <a:ea typeface="Georgia"/>
                <a:cs typeface="Georgia"/>
                <a:sym typeface="Georgia"/>
              </a:rPr>
              <a:t> Ship Revolt took place on the British ship </a:t>
            </a:r>
            <a:r>
              <a:rPr i="1" lang="en" sz="1447">
                <a:solidFill>
                  <a:schemeClr val="dk1"/>
                </a:solidFill>
                <a:highlight>
                  <a:schemeClr val="lt1"/>
                </a:highlight>
                <a:latin typeface="Georgia"/>
                <a:ea typeface="Georgia"/>
                <a:cs typeface="Georgia"/>
                <a:sym typeface="Georgia"/>
              </a:rPr>
              <a:t>Little George</a:t>
            </a:r>
            <a:r>
              <a:rPr lang="en" sz="1447">
                <a:solidFill>
                  <a:schemeClr val="dk1"/>
                </a:solidFill>
                <a:highlight>
                  <a:schemeClr val="lt1"/>
                </a:highlight>
                <a:latin typeface="Georgia"/>
                <a:ea typeface="Georgia"/>
                <a:cs typeface="Georgia"/>
                <a:sym typeface="Georgia"/>
              </a:rPr>
              <a:t> in June 1730. The little-known revolt was one of the most successful uprisings of captured Africans on the high seas in history. The revolt occurred five days after the </a:t>
            </a:r>
            <a:r>
              <a:rPr i="1" lang="en" sz="1447">
                <a:solidFill>
                  <a:schemeClr val="dk1"/>
                </a:solidFill>
                <a:highlight>
                  <a:schemeClr val="lt1"/>
                </a:highlight>
                <a:latin typeface="Georgia"/>
                <a:ea typeface="Georgia"/>
                <a:cs typeface="Georgia"/>
                <a:sym typeface="Georgia"/>
              </a:rPr>
              <a:t>Little George</a:t>
            </a:r>
            <a:r>
              <a:rPr lang="en" sz="1447">
                <a:solidFill>
                  <a:schemeClr val="dk1"/>
                </a:solidFill>
                <a:highlight>
                  <a:schemeClr val="lt1"/>
                </a:highlight>
                <a:latin typeface="Georgia"/>
                <a:ea typeface="Georgia"/>
                <a:cs typeface="Georgia"/>
                <a:sym typeface="Georgia"/>
              </a:rPr>
              <a:t> had sailed from the Coast of Guinea to bring captured Africans to the British North American colony of Rhode Island. The revolt began as several Africans were able to slip out of their iron chains, overpower the crew, and sail the ship back to the continent of Africa and specifically to the Sierra Leone River where they </a:t>
            </a:r>
            <a:r>
              <a:rPr lang="en" sz="1447">
                <a:solidFill>
                  <a:srgbClr val="FF0000"/>
                </a:solidFill>
                <a:highlight>
                  <a:schemeClr val="lt1"/>
                </a:highlight>
                <a:latin typeface="Georgia"/>
                <a:ea typeface="Georgia"/>
                <a:cs typeface="Georgia"/>
                <a:sym typeface="Georgia"/>
              </a:rPr>
              <a:t>abandoned</a:t>
            </a:r>
            <a:r>
              <a:rPr lang="en" sz="1447">
                <a:solidFill>
                  <a:schemeClr val="dk1"/>
                </a:solidFill>
                <a:highlight>
                  <a:schemeClr val="lt1"/>
                </a:highlight>
                <a:latin typeface="Georgia"/>
                <a:ea typeface="Georgia"/>
                <a:cs typeface="Georgia"/>
                <a:sym typeface="Georgia"/>
              </a:rPr>
              <a:t> the ship.</a:t>
            </a:r>
            <a:endParaRPr sz="1447">
              <a:solidFill>
                <a:schemeClr val="dk1"/>
              </a:solidFill>
              <a:highlight>
                <a:schemeClr val="lt1"/>
              </a:highlight>
              <a:latin typeface="Georgia"/>
              <a:ea typeface="Georgia"/>
              <a:cs typeface="Georgia"/>
              <a:sym typeface="Georgia"/>
            </a:endParaRPr>
          </a:p>
          <a:p>
            <a:pPr indent="0" lvl="0" marL="0" rtl="0" algn="l">
              <a:lnSpc>
                <a:spcPct val="95000"/>
              </a:lnSpc>
              <a:spcBef>
                <a:spcPts val="2100"/>
              </a:spcBef>
              <a:spcAft>
                <a:spcPts val="0"/>
              </a:spcAft>
              <a:buClr>
                <a:schemeClr val="dk1"/>
              </a:buClr>
              <a:buSzPts val="935"/>
              <a:buFont typeface="Arial"/>
              <a:buNone/>
            </a:pPr>
            <a:r>
              <a:rPr lang="en" sz="1447">
                <a:solidFill>
                  <a:schemeClr val="dk1"/>
                </a:solidFill>
                <a:highlight>
                  <a:schemeClr val="lt1"/>
                </a:highlight>
                <a:latin typeface="Georgia"/>
                <a:ea typeface="Georgia"/>
                <a:cs typeface="Georgia"/>
                <a:sym typeface="Georgia"/>
              </a:rPr>
              <a:t>On June 1, 1730, Captain George Scott sailed his ship, the </a:t>
            </a:r>
            <a:r>
              <a:rPr i="1" lang="en" sz="1447">
                <a:solidFill>
                  <a:schemeClr val="dk1"/>
                </a:solidFill>
                <a:highlight>
                  <a:schemeClr val="lt1"/>
                </a:highlight>
                <a:latin typeface="Georgia"/>
                <a:ea typeface="Georgia"/>
                <a:cs typeface="Georgia"/>
                <a:sym typeface="Georgia"/>
              </a:rPr>
              <a:t>Little George</a:t>
            </a:r>
            <a:r>
              <a:rPr lang="en" sz="1447">
                <a:solidFill>
                  <a:schemeClr val="dk1"/>
                </a:solidFill>
                <a:highlight>
                  <a:schemeClr val="lt1"/>
                </a:highlight>
                <a:latin typeface="Georgia"/>
                <a:ea typeface="Georgia"/>
                <a:cs typeface="Georgia"/>
                <a:sym typeface="Georgia"/>
              </a:rPr>
              <a:t>, carrying ninety-six captured Africans from the Bonnana Islands off the Coast of Guinea (West Africa) to Rhode Island. There the captured Africans were to be sold as slaves. Five days into the Atlantic crossing, the captives, already mistreated by the ship’s crew and packed and chained down in heavy shackles in the dark and poorly </a:t>
            </a:r>
            <a:r>
              <a:rPr lang="en" sz="1447">
                <a:solidFill>
                  <a:srgbClr val="FF0000"/>
                </a:solidFill>
                <a:highlight>
                  <a:schemeClr val="lt1"/>
                </a:highlight>
                <a:latin typeface="Georgia"/>
                <a:ea typeface="Georgia"/>
                <a:cs typeface="Georgia"/>
                <a:sym typeface="Georgia"/>
              </a:rPr>
              <a:t>ventilated </a:t>
            </a:r>
            <a:r>
              <a:rPr lang="en" sz="1447">
                <a:solidFill>
                  <a:schemeClr val="dk1"/>
                </a:solidFill>
                <a:highlight>
                  <a:schemeClr val="lt1"/>
                </a:highlight>
                <a:latin typeface="Georgia"/>
                <a:ea typeface="Georgia"/>
                <a:cs typeface="Georgia"/>
                <a:sym typeface="Georgia"/>
              </a:rPr>
              <a:t>lower deck of the ship, rose in revolt. On June 6, 1730, around 4:00 a.m. several captives freed themselves from their iron shackles and broke through the bulkhead of the ship. Getting on the ship’s deck, they seized weapons and killed three of the crew’s watchmen who were attempting to alert other crew members and Captain Scott.</a:t>
            </a:r>
            <a:endParaRPr sz="1447">
              <a:solidFill>
                <a:schemeClr val="dk1"/>
              </a:solidFill>
              <a:highlight>
                <a:schemeClr val="lt1"/>
              </a:highlight>
              <a:latin typeface="Georgia"/>
              <a:ea typeface="Georgia"/>
              <a:cs typeface="Georgia"/>
              <a:sym typeface="Georgia"/>
            </a:endParaRPr>
          </a:p>
          <a:p>
            <a:pPr indent="0" lvl="0" marL="0" rtl="0" algn="ctr">
              <a:lnSpc>
                <a:spcPct val="80000"/>
              </a:lnSpc>
              <a:spcBef>
                <a:spcPts val="2100"/>
              </a:spcBef>
              <a:spcAft>
                <a:spcPts val="0"/>
              </a:spcAft>
              <a:buSzPts val="935"/>
              <a:buNone/>
            </a:pPr>
            <a:r>
              <a:t/>
            </a:r>
            <a:endParaRPr sz="2380"/>
          </a:p>
        </p:txBody>
      </p:sp>
      <p:sp>
        <p:nvSpPr>
          <p:cNvPr id="177" name="Google Shape;177;p33"/>
          <p:cNvSpPr txBox="1"/>
          <p:nvPr/>
        </p:nvSpPr>
        <p:spPr>
          <a:xfrm>
            <a:off x="311700" y="165475"/>
            <a:ext cx="8520600" cy="5727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sz="2800">
                <a:solidFill>
                  <a:srgbClr val="000000"/>
                </a:solidFill>
              </a:rPr>
              <a:t>Fluency Practice </a:t>
            </a:r>
            <a:r>
              <a:rPr lang="en" sz="1577">
                <a:solidFill>
                  <a:srgbClr val="000000"/>
                </a:solidFill>
              </a:rPr>
              <a:t>Practice reading the text below with a partner.  The goal is to read the text with 100% accuracy.  The words in </a:t>
            </a:r>
            <a:r>
              <a:rPr lang="en" sz="1577">
                <a:solidFill>
                  <a:srgbClr val="FF0000"/>
                </a:solidFill>
              </a:rPr>
              <a:t>red</a:t>
            </a:r>
            <a:r>
              <a:rPr lang="en" sz="1577">
                <a:solidFill>
                  <a:srgbClr val="000000"/>
                </a:solidFill>
              </a:rPr>
              <a:t> are from the </a:t>
            </a:r>
            <a:r>
              <a:rPr lang="en" sz="1577">
                <a:solidFill>
                  <a:srgbClr val="FF0000"/>
                </a:solidFill>
              </a:rPr>
              <a:t>A, E, I, O, U, 1, 2 List. </a:t>
            </a:r>
            <a:endParaRPr sz="1577">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4"/>
          <p:cNvSpPr txBox="1"/>
          <p:nvPr/>
        </p:nvSpPr>
        <p:spPr>
          <a:xfrm>
            <a:off x="311700" y="129275"/>
            <a:ext cx="8520600" cy="10233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800">
                <a:solidFill>
                  <a:srgbClr val="000000"/>
                </a:solidFill>
              </a:rPr>
              <a:t>Writing Tips</a:t>
            </a:r>
            <a:r>
              <a:rPr lang="en" sz="1688">
                <a:solidFill>
                  <a:srgbClr val="000000"/>
                </a:solidFill>
              </a:rPr>
              <a:t> Use the following tips to complete your writing using the texts and the videos. Remember to </a:t>
            </a:r>
            <a:r>
              <a:rPr lang="en" sz="1688">
                <a:solidFill>
                  <a:srgbClr val="6AA84F"/>
                </a:solidFill>
              </a:rPr>
              <a:t>include what you learned</a:t>
            </a:r>
            <a:r>
              <a:rPr lang="en" sz="1688">
                <a:solidFill>
                  <a:srgbClr val="000000"/>
                </a:solidFill>
              </a:rPr>
              <a:t> about the topic.  Also, </a:t>
            </a:r>
            <a:r>
              <a:rPr lang="en" sz="1688">
                <a:solidFill>
                  <a:srgbClr val="93C47D"/>
                </a:solidFill>
              </a:rPr>
              <a:t>share your thinking about what you learned. </a:t>
            </a:r>
            <a:endParaRPr sz="1688">
              <a:solidFill>
                <a:srgbClr val="93C47D"/>
              </a:solidFill>
            </a:endParaRPr>
          </a:p>
        </p:txBody>
      </p:sp>
      <p:sp>
        <p:nvSpPr>
          <p:cNvPr id="183" name="Google Shape;183;p34"/>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800">
                <a:solidFill>
                  <a:srgbClr val="000000"/>
                </a:solidFill>
              </a:rPr>
              <a:t>Using the texts and videos, write </a:t>
            </a:r>
            <a:r>
              <a:rPr lang="en" sz="1800"/>
              <a:t>what you learned about women led slave revolts</a:t>
            </a:r>
            <a:r>
              <a:rPr lang="en" sz="1800">
                <a:solidFill>
                  <a:srgbClr val="000000"/>
                </a:solidFill>
              </a:rPr>
              <a:t>. </a:t>
            </a:r>
            <a:endParaRPr sz="1800">
              <a:solidFill>
                <a:srgbClr val="000000"/>
              </a:solidFill>
            </a:endParaRPr>
          </a:p>
          <a:p>
            <a:pPr indent="-342900" lvl="0" marL="457200" rtl="0" algn="l">
              <a:lnSpc>
                <a:spcPct val="115000"/>
              </a:lnSpc>
              <a:spcBef>
                <a:spcPts val="1200"/>
              </a:spcBef>
              <a:spcAft>
                <a:spcPts val="0"/>
              </a:spcAft>
              <a:buClr>
                <a:srgbClr val="595959"/>
              </a:buClr>
              <a:buSzPts val="1800"/>
              <a:buChar char="●"/>
            </a:pPr>
            <a:r>
              <a:rPr lang="en" sz="1800">
                <a:solidFill>
                  <a:srgbClr val="000000"/>
                </a:solidFill>
              </a:rPr>
              <a:t>Write what you learned about</a:t>
            </a:r>
            <a:r>
              <a:rPr lang="en" sz="1800">
                <a:solidFill>
                  <a:srgbClr val="595959"/>
                </a:solidFill>
              </a:rPr>
              <a:t> (topic)</a:t>
            </a:r>
            <a:r>
              <a:rPr lang="en" sz="1800">
                <a:solidFill>
                  <a:srgbClr val="93C47D"/>
                </a:solidFill>
              </a:rPr>
              <a:t> </a:t>
            </a:r>
            <a:r>
              <a:rPr lang="en" sz="1800"/>
              <a:t>from the examples, the reading and the videos. </a:t>
            </a:r>
            <a:endParaRPr sz="1800"/>
          </a:p>
          <a:p>
            <a:pPr indent="-342900" lvl="0" marL="457200" rtl="0" algn="l">
              <a:lnSpc>
                <a:spcPct val="115000"/>
              </a:lnSpc>
              <a:spcBef>
                <a:spcPts val="0"/>
              </a:spcBef>
              <a:spcAft>
                <a:spcPts val="0"/>
              </a:spcAft>
              <a:buClr>
                <a:srgbClr val="000000"/>
              </a:buClr>
              <a:buSzPts val="1800"/>
              <a:buChar char="●"/>
            </a:pPr>
            <a:r>
              <a:rPr lang="en" sz="1800"/>
              <a:t>Write what you will do with what you have learned.</a:t>
            </a:r>
            <a:endParaRPr sz="1800"/>
          </a:p>
          <a:p>
            <a:pPr indent="-342900" lvl="0" marL="457200" rtl="0" algn="l">
              <a:lnSpc>
                <a:spcPct val="115000"/>
              </a:lnSpc>
              <a:spcBef>
                <a:spcPts val="0"/>
              </a:spcBef>
              <a:spcAft>
                <a:spcPts val="0"/>
              </a:spcAft>
              <a:buClr>
                <a:srgbClr val="000000"/>
              </a:buClr>
              <a:buSzPts val="1800"/>
              <a:buChar char="●"/>
            </a:pPr>
            <a:r>
              <a:rPr lang="en" sz="1800"/>
              <a:t>What thoughts or questions do you have after today’s lesson?</a:t>
            </a:r>
            <a:endParaRPr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1200"/>
              </a:spcAft>
              <a:buNone/>
            </a:pPr>
            <a:r>
              <a:rPr lang="en" sz="1800" u="sng">
                <a:solidFill>
                  <a:srgbClr val="0097A7"/>
                </a:solidFill>
                <a:hlinkClick r:id="rId3">
                  <a:extLst>
                    <a:ext uri="{A12FA001-AC4F-418D-AE19-62706E023703}">
                      <ahyp:hlinkClr val="tx"/>
                    </a:ext>
                  </a:extLst>
                </a:hlinkClick>
              </a:rPr>
              <a:t>Writing Structure- summary sentences</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5"/>
          <p:cNvSpPr txBox="1"/>
          <p:nvPr>
            <p:ph idx="1" type="subTitle"/>
          </p:nvPr>
        </p:nvSpPr>
        <p:spPr>
          <a:xfrm>
            <a:off x="311700" y="82200"/>
            <a:ext cx="8520600" cy="792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Black Girl Magic</a:t>
            </a:r>
            <a:endParaRPr/>
          </a:p>
        </p:txBody>
      </p:sp>
      <p:pic>
        <p:nvPicPr>
          <p:cNvPr descr="Rebel girls are launching the new book “100 Real-Life Tales of Black Girl Magic” which celebrates the lives and legacies of 100 Black women and girls.&#10;&#10;SUBSCRIBE to GMA3's YouTube page:  &#10;https://bit.ly/3kNlst8&#10;&#10;VISIT GMA's homepage: &#10;https://abc.com/shows/gma3-what-you-need-to-know&#10;&#10;FOLLOW GMA3:&#10;Facebook: https://www.facebook.com/abcgma3&#10;Twitter: https://twitter.com/abcgma3&#10;Instagram: https://instagram.com/abcgma3" id="189" name="Google Shape;189;p35" title="Black girl magic">
            <a:hlinkClick r:id="rId3"/>
          </p:cNvPr>
          <p:cNvPicPr preferRelativeResize="0"/>
          <p:nvPr/>
        </p:nvPicPr>
        <p:blipFill>
          <a:blip r:embed="rId4">
            <a:alphaModFix/>
          </a:blip>
          <a:stretch>
            <a:fillRect/>
          </a:stretch>
        </p:blipFill>
        <p:spPr>
          <a:xfrm>
            <a:off x="311700" y="1017650"/>
            <a:ext cx="3048000" cy="1714500"/>
          </a:xfrm>
          <a:prstGeom prst="rect">
            <a:avLst/>
          </a:prstGeom>
          <a:noFill/>
          <a:ln>
            <a:noFill/>
          </a:ln>
        </p:spPr>
      </p:pic>
      <p:pic>
        <p:nvPicPr>
          <p:cNvPr descr="For Zahra, this is really a social mission, and this incredible book is not just a great book on self-discovery, but is a primer to teach black girls and black boys how to uncover their gifts and talents in order to make a monumental impact in and on the world! &#10; &#10;As a young black girl, Zahra often struggled with reconciling her worth and validation with the lack of representation of black girls in books and public spaces; Zahra would visit public libraries and not see black girls represented on the bookshelves. As a result, she felt it was her mission to do her part to bring a book to the world that not only showcased a beautiful black girl but it was her purpose in life to help girls everywhere discover the process of uncovering their worth, gifts, and talents in order to celebrate the uniqueness that comes with them.  &#10;&#10;To support Zahra's work to empower children all over the world, visit Zahra at blackgirlmagicbooks.com." id="190" name="Google Shape;190;p35" title="ZNS BLACK GIRL MAGIC">
            <a:hlinkClick r:id="rId5"/>
          </p:cNvPr>
          <p:cNvPicPr preferRelativeResize="0"/>
          <p:nvPr/>
        </p:nvPicPr>
        <p:blipFill>
          <a:blip r:embed="rId6">
            <a:alphaModFix/>
          </a:blip>
          <a:stretch>
            <a:fillRect/>
          </a:stretch>
        </p:blipFill>
        <p:spPr>
          <a:xfrm>
            <a:off x="5784300" y="1017650"/>
            <a:ext cx="3048000" cy="1714500"/>
          </a:xfrm>
          <a:prstGeom prst="rect">
            <a:avLst/>
          </a:prstGeom>
          <a:noFill/>
          <a:ln>
            <a:noFill/>
          </a:ln>
        </p:spPr>
      </p:pic>
      <p:pic>
        <p:nvPicPr>
          <p:cNvPr descr="Black women are pioneers in science, technology, engineering and math (STEM), yet their work has often been overlooked. Find out about these innovators, who have shaped the United States and contributed to building a more perfect union.&#10;&#10;Language transcriptions available:&#10;&#10;English: https://youtu.be/5-3sR1gn0dc&#10;Spanish: https://youtu.be/goF_QSGd92o&#10;French: https://youtu.be/GytqS4CJY7s&#10;Portuguese: https://youtu.be/GytqS4CJY7s&#10;Chinese: https://youtu.be/qqjiSigKUQM&#10;Russian: https://youtu.be/5iecZnWm_pc&#10;Urdu: https://youtu.be/J4ifh_KPw_4&#10;Persian: https://youtu.be/FrT0VZkxRxo&#10;Arabic: https://youtu.be/ym7rGksjbT4&#10;&#10;This channel delivers videos on American life, culture &amp; politics. Produced by the U.S. Department of State, Bureau of Global Public Affairs, the videos illustrate values that underlie U.S. policies &amp; explore interests shared by Americans &amp; people around the world. &#10;&#10;Get updates from ShareAmerica on social media!&#10;Facebook: https://www.facebook.com/ShareAmerica &#10;Twitter: https://twitter.com/ShareAmerica &#10;Website: https://share.america.gov/ &#10;#Diversity #Inclusion #BlackWomen #STEM" id="191" name="Google Shape;191;p35" title="Hidden Heroines of STEM">
            <a:hlinkClick r:id="rId7"/>
          </p:cNvPr>
          <p:cNvPicPr preferRelativeResize="0"/>
          <p:nvPr/>
        </p:nvPicPr>
        <p:blipFill>
          <a:blip r:embed="rId8">
            <a:alphaModFix/>
          </a:blip>
          <a:stretch>
            <a:fillRect/>
          </a:stretch>
        </p:blipFill>
        <p:spPr>
          <a:xfrm>
            <a:off x="266925" y="3199525"/>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6"/>
          <p:cNvSpPr txBox="1"/>
          <p:nvPr>
            <p:ph type="ctrTitle"/>
          </p:nvPr>
        </p:nvSpPr>
        <p:spPr>
          <a:xfrm>
            <a:off x="311700" y="124150"/>
            <a:ext cx="8520600" cy="1020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3500"/>
              <a:t>Joy! </a:t>
            </a:r>
            <a:r>
              <a:rPr lang="en" sz="3500"/>
              <a:t>Black Girl Scientist</a:t>
            </a:r>
            <a:endParaRPr sz="3500"/>
          </a:p>
          <a:p>
            <a:pPr indent="0" lvl="0" marL="0" rtl="0" algn="ctr">
              <a:spcBef>
                <a:spcPts val="0"/>
              </a:spcBef>
              <a:spcAft>
                <a:spcPts val="0"/>
              </a:spcAft>
              <a:buNone/>
            </a:pPr>
            <a:r>
              <a:rPr lang="en" sz="3500"/>
              <a:t>Poem by Taylor</a:t>
            </a:r>
            <a:endParaRPr sz="3500"/>
          </a:p>
        </p:txBody>
      </p:sp>
      <p:pic>
        <p:nvPicPr>
          <p:cNvPr id="197" name="Google Shape;197;p36" title="Black Girl Scientist">
            <a:hlinkClick r:id="rId3"/>
          </p:cNvPr>
          <p:cNvPicPr preferRelativeResize="0"/>
          <p:nvPr/>
        </p:nvPicPr>
        <p:blipFill>
          <a:blip r:embed="rId4">
            <a:alphaModFix/>
          </a:blip>
          <a:stretch>
            <a:fillRect/>
          </a:stretch>
        </p:blipFill>
        <p:spPr>
          <a:xfrm>
            <a:off x="1297775" y="1144450"/>
            <a:ext cx="6762375" cy="3803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idx="1" type="subTitle"/>
          </p:nvPr>
        </p:nvSpPr>
        <p:spPr>
          <a:xfrm>
            <a:off x="311700" y="442650"/>
            <a:ext cx="87159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00000"/>
                </a:solidFill>
              </a:rPr>
              <a:t>A,E,I,O,U,1,2 </a:t>
            </a:r>
            <a:r>
              <a:rPr lang="en" sz="1133">
                <a:solidFill>
                  <a:srgbClr val="000000"/>
                </a:solidFill>
              </a:rPr>
              <a:t>Use this approach to help read words with multiple syllables.</a:t>
            </a:r>
            <a:endParaRPr sz="1133">
              <a:solidFill>
                <a:srgbClr val="000000"/>
              </a:solidFill>
            </a:endParaRPr>
          </a:p>
          <a:p>
            <a:pPr indent="-254000" lvl="0" marL="457200" rtl="0" algn="l">
              <a:spcBef>
                <a:spcPts val="0"/>
              </a:spcBef>
              <a:spcAft>
                <a:spcPts val="0"/>
              </a:spcAft>
              <a:buClr>
                <a:srgbClr val="000000"/>
              </a:buClr>
              <a:buSzPts val="400"/>
              <a:buAutoNum type="arabicPeriod"/>
            </a:pPr>
            <a:r>
              <a:t/>
            </a:r>
            <a:endParaRPr sz="1800"/>
          </a:p>
          <a:p>
            <a:pPr indent="-254000" lvl="0" marL="457200" rtl="0" algn="l">
              <a:spcBef>
                <a:spcPts val="0"/>
              </a:spcBef>
              <a:spcAft>
                <a:spcPts val="0"/>
              </a:spcAft>
              <a:buClr>
                <a:srgbClr val="000000"/>
              </a:buClr>
              <a:buSzPts val="400"/>
              <a:buAutoNum type="arabicPeriod"/>
            </a:pPr>
            <a:r>
              <a:rPr lang="en" sz="1800"/>
              <a:t>Place an X under each A, E, I, O, U</a:t>
            </a:r>
            <a:endParaRPr sz="1800"/>
          </a:p>
          <a:p>
            <a:pPr indent="-254000" lvl="0" marL="457200" rtl="0" algn="l">
              <a:spcBef>
                <a:spcPts val="0"/>
              </a:spcBef>
              <a:spcAft>
                <a:spcPts val="0"/>
              </a:spcAft>
              <a:buClr>
                <a:srgbClr val="000000"/>
              </a:buClr>
              <a:buSzPts val="400"/>
              <a:buAutoNum type="arabicPeriod"/>
            </a:pPr>
            <a:r>
              <a:rPr lang="en" sz="1800"/>
              <a:t>Count the letters between the X’s</a:t>
            </a:r>
            <a:endParaRPr sz="1800"/>
          </a:p>
          <a:p>
            <a:pPr indent="-254000" lvl="0" marL="457200" rtl="0" algn="l">
              <a:spcBef>
                <a:spcPts val="0"/>
              </a:spcBef>
              <a:spcAft>
                <a:spcPts val="0"/>
              </a:spcAft>
              <a:buClr>
                <a:srgbClr val="000000"/>
              </a:buClr>
              <a:buSzPts val="400"/>
              <a:buAutoNum type="arabicPeriod"/>
            </a:pPr>
            <a:r>
              <a:rPr lang="en" sz="1800"/>
              <a:t>Split between: </a:t>
            </a:r>
            <a:endParaRPr sz="1800"/>
          </a:p>
          <a:p>
            <a:pPr indent="0" lvl="0" marL="457200" rtl="0" algn="l">
              <a:spcBef>
                <a:spcPts val="0"/>
              </a:spcBef>
              <a:spcAft>
                <a:spcPts val="0"/>
              </a:spcAft>
              <a:buNone/>
            </a:pPr>
            <a:r>
              <a:rPr lang="en" sz="1800"/>
              <a:t>(X and X) example: jo/vi/al</a:t>
            </a:r>
            <a:endParaRPr sz="1800"/>
          </a:p>
          <a:p>
            <a:pPr indent="0" lvl="0" marL="457200" rtl="0" algn="l">
              <a:spcBef>
                <a:spcPts val="0"/>
              </a:spcBef>
              <a:spcAft>
                <a:spcPts val="0"/>
              </a:spcAft>
              <a:buNone/>
            </a:pPr>
            <a:r>
              <a:rPr lang="en" sz="1800"/>
              <a:t>(X and 1) example: te/na/cious</a:t>
            </a:r>
            <a:endParaRPr sz="1800"/>
          </a:p>
          <a:p>
            <a:pPr indent="0" lvl="0" marL="457200" rtl="0" algn="l">
              <a:spcBef>
                <a:spcPts val="0"/>
              </a:spcBef>
              <a:spcAft>
                <a:spcPts val="0"/>
              </a:spcAft>
              <a:buNone/>
            </a:pPr>
            <a:r>
              <a:rPr lang="en" sz="1800"/>
              <a:t>(1 and 2) example: bal/lad</a:t>
            </a:r>
            <a:endParaRPr sz="1800"/>
          </a:p>
          <a:p>
            <a:pPr indent="0" lvl="0" marL="457200" rtl="0" algn="l">
              <a:spcBef>
                <a:spcPts val="0"/>
              </a:spcBef>
              <a:spcAft>
                <a:spcPts val="0"/>
              </a:spcAft>
              <a:buNone/>
            </a:pPr>
            <a:r>
              <a:t/>
            </a:r>
            <a:endParaRPr/>
          </a:p>
          <a:p>
            <a:pPr indent="0" lvl="0" marL="457200" rtl="0" algn="l">
              <a:spcBef>
                <a:spcPts val="0"/>
              </a:spcBef>
              <a:spcAft>
                <a:spcPts val="0"/>
              </a:spcAft>
              <a:buNone/>
            </a:pPr>
            <a:r>
              <a:rPr lang="en" sz="1200">
                <a:solidFill>
                  <a:srgbClr val="000000"/>
                </a:solidFill>
              </a:rPr>
              <a:t>Do not separate blends or word groupings that need each other. </a:t>
            </a:r>
            <a:endParaRPr sz="1200">
              <a:solidFill>
                <a:srgbClr val="000000"/>
              </a:solidFill>
            </a:endParaRPr>
          </a:p>
          <a:p>
            <a:pPr indent="0" lvl="0" marL="457200" rtl="0" algn="l">
              <a:spcBef>
                <a:spcPts val="0"/>
              </a:spcBef>
              <a:spcAft>
                <a:spcPts val="0"/>
              </a:spcAft>
              <a:buNone/>
            </a:pPr>
            <a:r>
              <a:rPr lang="en" sz="1200">
                <a:solidFill>
                  <a:srgbClr val="000000"/>
                </a:solidFill>
              </a:rPr>
              <a:t>ous, qu, bi, cl, dr, pr, cial, tion</a:t>
            </a:r>
            <a:endParaRPr sz="1200">
              <a:solidFill>
                <a:srgbClr val="000000"/>
              </a:solidFill>
            </a:endParaRPr>
          </a:p>
          <a:p>
            <a:pPr indent="0" lvl="0" marL="457200" rtl="0" algn="l">
              <a:spcBef>
                <a:spcPts val="0"/>
              </a:spcBef>
              <a:spcAft>
                <a:spcPts val="0"/>
              </a:spcAft>
              <a:buNone/>
            </a:pPr>
            <a:r>
              <a:t/>
            </a:r>
            <a:endParaRPr sz="1400">
              <a:solidFill>
                <a:srgbClr val="000000"/>
              </a:solidFill>
            </a:endParaRPr>
          </a:p>
          <a:p>
            <a:pPr indent="0" lvl="0" marL="0" rtl="0" algn="ctr">
              <a:spcBef>
                <a:spcPts val="0"/>
              </a:spcBef>
              <a:spcAft>
                <a:spcPts val="0"/>
              </a:spcAft>
              <a:buNone/>
            </a:pPr>
            <a:r>
              <a:t/>
            </a:r>
            <a:endParaRPr/>
          </a:p>
        </p:txBody>
      </p:sp>
      <p:sp>
        <p:nvSpPr>
          <p:cNvPr id="74" name="Google Shape;74;p15"/>
          <p:cNvSpPr txBox="1"/>
          <p:nvPr/>
        </p:nvSpPr>
        <p:spPr>
          <a:xfrm>
            <a:off x="5268000" y="1258025"/>
            <a:ext cx="3564300" cy="2770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Dehumanization</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en">
                <a:solidFill>
                  <a:srgbClr val="FF0000"/>
                </a:solidFill>
              </a:rPr>
              <a:t>Historian</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en">
                <a:solidFill>
                  <a:srgbClr val="FF0000"/>
                </a:solidFill>
              </a:rPr>
              <a:t>Manufactured</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en">
                <a:solidFill>
                  <a:srgbClr val="FF0000"/>
                </a:solidFill>
              </a:rPr>
              <a:t>Statistically</a:t>
            </a:r>
            <a:endParaRPr>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152400" y="152400"/>
            <a:ext cx="8839200" cy="48237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sz="2500">
                <a:solidFill>
                  <a:schemeClr val="dk1"/>
                </a:solidFill>
                <a:highlight>
                  <a:srgbClr val="FFFFFF"/>
                </a:highlight>
              </a:rPr>
              <a:t>“When quantitative historians used statistical analysis to try to determine why slave revolts happened on some ships, and not others, they found one clear pattern: that the more women there were aboard a slave ship, the more likely it was that a revolt would happen, although they dismissed the finding as coincidence.”</a:t>
            </a:r>
            <a:endParaRPr sz="25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u="sng">
                <a:solidFill>
                  <a:schemeClr val="hlink"/>
                </a:solidFill>
                <a:highlight>
                  <a:srgbClr val="FFFFFF"/>
                </a:highlight>
                <a:hlinkClick r:id="rId3"/>
              </a:rPr>
              <a:t>https://www.unsunghistorypodcast.com/slave-revolts/#transcript</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descr="Selected as a best book of 2021 by NPR, The Washington Post, Forbes, and Ms. Magazine, Wake is an imaginative tour-de-force that tells the powerful story of women-led slave revolts, and chronicles scholar Rebecca Hall’s efforts to uncover the truth about these women warriors who, until now, have been left out of the historical record. Originally published as part graphic novel and part memoir, Wake has now been adapted into a dramatized audio original by critically acclaimed playwright and television writer Tyler English-Beckwith and features the voice talents of DeWanda Wise (Spike Lee’s She’s Gotta Have It, Jurassic World: Dominion, The Harder They Fall), Chanté Adams, (A League of Their Own, Roxanne Roxanne, A Journal for Jordan) and an all-star full cast.&#10;&#10;Women warriors planned and led slave revolts on slave ships during the Middle Passage. They fought their enslavers throughout the Americas, and then they were erased from history. Wake tells the story of Dr. Rebecca Hall, a historian, granddaughter of slaves, and a woman haunted by the legacy of slavery. The accepted history of slave revolts has always said that enslaved women were not involved, but Rebecca decides to look deeper. Her journey takes her through old court records, slave ship captains' logs, crumbling correspondence, and even the forensic evidence from the bones of enslaved women from the “negro burying ground” uncovered in Manhattan. She finds women warriors everywhere.&#10;&#10;The ‘story behind the story,’ this audio play delves into the Dr. Hall’s stint as both a law school, then high school professor: poignant classroom scenes give voice to young minds grappling with the complexities of history, living in the wake of the trauma of slavery, and awakening to a new appreciation for the power of resistence. Historical vignettes from the graphic novel are deftly interwoven and underpin the entire narrative, transporting the listener from past to present through music and sound thematics by Jace Clayton (a.k.a. DJ /rupture).&#10;&#10;Full cast includes DeWanda Wise, Chanté Adams, Jerrie Johnson, Fọlákẹ́ Olówófôyekù, Bahni Turpin, Rhian Rees, Karen Malina White, Román Zaragoza, Alex Ubokudom, John Stewart, Blake Cooper Griffin, and Tim DeKay.&#10;&#10;2022 PEN Open Book Award Finalist&#10;2022 NAACP Image Award for Outstanding Literary Work - Debut Author Finalist&#10;June 2021 reading selection for Steph Curry’s “Literati Book Club: Underrated”&#10;&#10;Now available on Audible: https://www.audible.com/pd/Wake-Audiobook/1039402399&#10;&#10;Follow author Dr. Rebecca Hall on Twitter. &#10;https://twitter.com/WakeRevolt&#10;&#10;Follow us:&#10;Instagram: https://www.instagram.com/podiumaudio/&#10;Facebook: https://www.facebook.com/podiumaudio/&#10;Twitter: https://twitter.com/PodiumAudio&#10;LinkedIn: https://www.linkedin.com/company/podium-publishing&#10;&#10;Sign up for our newsletters to get the latest news about upcoming releases at http://eepurl.com/gYZCr9&#10;&#10;Want to show off your love for your favorite Podium audiobooks? Check out our merch store https://store.podiumaudio.com&#10;&#10;#audiobooks #wakerevolt #juneteenth #audible" id="90" name="Google Shape;90;p18" title="Wake: The Hidden History of Women-Led Slave Revolts | Audio Play Trailer | Podium Audio">
            <a:hlinkClick r:id="rId3"/>
          </p:cNvPr>
          <p:cNvPicPr preferRelativeResize="0"/>
          <p:nvPr/>
        </p:nvPicPr>
        <p:blipFill>
          <a:blip r:embed="rId4">
            <a:alphaModFix/>
          </a:blip>
          <a:stretch>
            <a:fillRect/>
          </a:stretch>
        </p:blipFill>
        <p:spPr>
          <a:xfrm>
            <a:off x="952500" y="602375"/>
            <a:ext cx="7239000" cy="4071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descr="Park City Library and Dixie State University are excited to welcome Dr. Rebecca Hall, author of the graphic novel Wake: The Hidden History of Women-Led Slave Revolts. &#10;&#10;Part graphic novel, part memoir, Wake is an imaginative tour-de-force that tells the “powerful” (The New York Times Book Review) story of women-led slave revolts and chronicles scholar Rebecca Hall’s efforts to uncover the truth about these women warriors who, until now, have been left out of the historical record.&#10;&#10;Women warriors planned and led revolts on slave ships during the Middle Passage. They fought their enslavers throughout the Americas. And then they were erased from history.&#10;&#10;Wake tells the “riveting” (Angela Y. Davis) story of Dr. Rebecca Hall, a historian, granddaughter of slaves, and a woman haunted by the legacy of slavery. The accepted history of slave revolts has always told her that enslaved women took a back seat. But Rebecca decides to look deeper, and her journey takes her through old court records, slave ship captain’s logs, crumbling correspondence, and even the forensic evidence from the bones of enslaved women from the “negro burying ground” uncovered in Manhattan. She finds women warriors everywhere.&#10;&#10;Using a “remarkable blend of passion and fact, action and reflection” (NPR), Rebecca constructs the likely pasts of Adono and Alele, women rebels who fought for freedom during the Middle Passage, as well as the stories of women who led slave revolts in Colonial New York. We also follow Rebecca’s own story as the legacy of slavery shapes her life, both during her time as a successful attorney and later as a historian seeking the past that haunts her.&#10;Illustrated beautifully in black and white, Wake will take its place alongside classics of the graphic novel genre, like Marjane Satrapi’s Persepolis and Art Spiegelman’s Maus. This story of a personal and national legacy is a powerful reminder that while the past is gone, we still live in its wake.&#10;&#10;This event is made possible with support from The Charles Redd Center for Western Studies, Sema Hadithi, Park City Library, Dixie State University - Department of English, and Utah Humanities." id="95" name="Google Shape;95;p19" title="Wake: The Hidden History of Women-Led Slave Revolts with Dr. Rebecca Hall">
            <a:hlinkClick r:id="rId3"/>
          </p:cNvPr>
          <p:cNvPicPr preferRelativeResize="0"/>
          <p:nvPr/>
        </p:nvPicPr>
        <p:blipFill>
          <a:blip r:embed="rId4">
            <a:alphaModFix/>
          </a:blip>
          <a:stretch>
            <a:fillRect/>
          </a:stretch>
        </p:blipFill>
        <p:spPr>
          <a:xfrm>
            <a:off x="1374125" y="257400"/>
            <a:ext cx="6724200" cy="3782375"/>
          </a:xfrm>
          <a:prstGeom prst="rect">
            <a:avLst/>
          </a:prstGeom>
          <a:noFill/>
          <a:ln>
            <a:noFill/>
          </a:ln>
        </p:spPr>
      </p:pic>
      <p:sp>
        <p:nvSpPr>
          <p:cNvPr id="96" name="Google Shape;96;p19"/>
          <p:cNvSpPr txBox="1"/>
          <p:nvPr/>
        </p:nvSpPr>
        <p:spPr>
          <a:xfrm>
            <a:off x="2199600" y="4170250"/>
            <a:ext cx="5497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t>Interview with Dr. Rebecca Hall</a:t>
            </a:r>
            <a:endParaRPr sz="2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idx="1" type="subTitle"/>
          </p:nvPr>
        </p:nvSpPr>
        <p:spPr>
          <a:xfrm>
            <a:off x="311700" y="112200"/>
            <a:ext cx="8520600" cy="48987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sz="2500" u="sng">
                <a:solidFill>
                  <a:schemeClr val="hlink"/>
                </a:solidFill>
                <a:highlight>
                  <a:srgbClr val="FFFFFF"/>
                </a:highlight>
                <a:hlinkClick r:id="rId3"/>
              </a:rPr>
              <a:t>Unsung Heros Podcast</a:t>
            </a:r>
            <a:endParaRPr sz="25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 5:18-8:04</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Slave revolts during the Middle Passage were so dangerous as to basically be suicidal. On the first leg of the triangular slave trade, ships left Europe and sailed to Africa with manufactured goods. These goods were traded for slaves. And in the second arm, the enslaved Africans were forcibly transported across the Atlantic to the Americas. On the final arm, sugar, tobacco and other products were transported from the Americas to Europe. The conditions on the Middle Passage were wretched, and mortality in the slave ships was high. As many as 15% of the enslaved Africans died at sea, equaling 2 million people. The ships were designed to thwart revolts. The enslaved Africans were chained and manacled below decks, although women usually had more freedom of movement. Despite the impediments, one in ten slave ships experienced some form of African resistance, ranging from usually fatal attempts to leap overboard to major revolts. Occasionally, rebellion sank ships from major explosion or fire, killing both the enslaved and their captors. More often the insurrection was violently beaten back by the crew, and the rebels were punished or executed. When quantitative historians used statistical analysis to try to determine why slave revolts happened on some ships, and not others, they found one clear pattern: that the more women there were aboard a slave ship, the more likely it was that a revolt would happen, although they dismissed the finding as coincidence. To help us understand more about these revolts, and the challenges of understanding the historical record, I'm joined now by Dr. Rebecca Hall. Dr. Hall is a scholar, activist and educator who writes and speaks on the history of race, gender, law, and resistance, as well as on climate justice, and intersectional feminist theory. Her recent, highly acclaimed graphic novel, "Wake: The Hidden History of Women-Led Slave Revolts," weaves history and memoir that focuses on slave revolts in the Middle Passage and in New York City, and her own quest to uncover this unwritten history. Hello, Dr. Hall, thank you so much for joining me.</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1"/>
          <p:cNvSpPr txBox="1"/>
          <p:nvPr>
            <p:ph idx="1" type="subTitle"/>
          </p:nvPr>
        </p:nvSpPr>
        <p:spPr>
          <a:xfrm>
            <a:off x="311700" y="206425"/>
            <a:ext cx="8520600" cy="483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1300" u="sng">
                <a:solidFill>
                  <a:schemeClr val="accent5"/>
                </a:solidFill>
                <a:highlight>
                  <a:srgbClr val="FFFFFF"/>
                </a:highlight>
                <a:hlinkClick r:id="rId3">
                  <a:extLst>
                    <a:ext uri="{A12FA001-AC4F-418D-AE19-62706E023703}">
                      <ahyp:hlinkClr val="tx"/>
                    </a:ext>
                  </a:extLst>
                </a:hlinkClick>
              </a:rPr>
              <a:t>Unsung Heros Podcast</a:t>
            </a:r>
            <a:endParaRPr sz="1300">
              <a:solidFill>
                <a:schemeClr val="dk1"/>
              </a:solidFill>
              <a:highlight>
                <a:srgbClr val="FFFFFF"/>
              </a:highlight>
            </a:endParaRPr>
          </a:p>
          <a:p>
            <a:pPr indent="0" lvl="0" marL="0" rtl="0" algn="ctr">
              <a:spcBef>
                <a:spcPts val="0"/>
              </a:spcBef>
              <a:spcAft>
                <a:spcPts val="0"/>
              </a:spcAft>
              <a:buClr>
                <a:schemeClr val="dk1"/>
              </a:buClr>
              <a:buSzPts val="1100"/>
              <a:buFont typeface="Arial"/>
              <a:buNone/>
            </a:pPr>
            <a:r>
              <a:rPr lang="en" sz="1300">
                <a:solidFill>
                  <a:schemeClr val="dk1"/>
                </a:solidFill>
                <a:highlight>
                  <a:srgbClr val="FFFFFF"/>
                </a:highlight>
              </a:rPr>
              <a:t>41:26-42:44</a:t>
            </a:r>
            <a:endParaRPr sz="1500">
              <a:solidFill>
                <a:schemeClr val="dk1"/>
              </a:solidFill>
              <a:highlight>
                <a:srgbClr val="FFFFFF"/>
              </a:highlight>
            </a:endParaRPr>
          </a:p>
          <a:p>
            <a:pPr indent="0" lvl="0" marL="0" rtl="0" algn="ctr">
              <a:spcBef>
                <a:spcPts val="0"/>
              </a:spcBef>
              <a:spcAft>
                <a:spcPts val="0"/>
              </a:spcAft>
              <a:buNone/>
            </a:pPr>
            <a:r>
              <a:t/>
            </a:r>
            <a:endParaRPr sz="1500">
              <a:solidFill>
                <a:schemeClr val="dk1"/>
              </a:solidFill>
              <a:highlight>
                <a:srgbClr val="FFFFFF"/>
              </a:highlight>
            </a:endParaRPr>
          </a:p>
          <a:p>
            <a:pPr indent="0" lvl="0" marL="0" rtl="0" algn="ctr">
              <a:spcBef>
                <a:spcPts val="0"/>
              </a:spcBef>
              <a:spcAft>
                <a:spcPts val="0"/>
              </a:spcAft>
              <a:buNone/>
            </a:pPr>
            <a:r>
              <a:t/>
            </a:r>
            <a:endParaRPr sz="1500">
              <a:solidFill>
                <a:schemeClr val="dk1"/>
              </a:solidFill>
              <a:highlight>
                <a:srgbClr val="FFFFFF"/>
              </a:highlight>
            </a:endParaRPr>
          </a:p>
          <a:p>
            <a:pPr indent="0" lvl="0" marL="0" rtl="0" algn="ctr">
              <a:spcBef>
                <a:spcPts val="0"/>
              </a:spcBef>
              <a:spcAft>
                <a:spcPts val="0"/>
              </a:spcAft>
              <a:buNone/>
            </a:pPr>
            <a:r>
              <a:t/>
            </a:r>
            <a:endParaRPr sz="1500">
              <a:solidFill>
                <a:schemeClr val="dk1"/>
              </a:solidFill>
              <a:highlight>
                <a:srgbClr val="FFFFFF"/>
              </a:highlight>
            </a:endParaRPr>
          </a:p>
          <a:p>
            <a:pPr indent="0" lvl="0" marL="0" rtl="0" algn="ctr">
              <a:spcBef>
                <a:spcPts val="0"/>
              </a:spcBef>
              <a:spcAft>
                <a:spcPts val="0"/>
              </a:spcAft>
              <a:buNone/>
            </a:pPr>
            <a:r>
              <a:t/>
            </a:r>
            <a:endParaRPr sz="1500">
              <a:solidFill>
                <a:schemeClr val="dk1"/>
              </a:solidFill>
              <a:highlight>
                <a:srgbClr val="FFFFFF"/>
              </a:highlight>
            </a:endParaRPr>
          </a:p>
          <a:p>
            <a:pPr indent="0" lvl="0" marL="0" rtl="0" algn="ctr">
              <a:spcBef>
                <a:spcPts val="0"/>
              </a:spcBef>
              <a:spcAft>
                <a:spcPts val="0"/>
              </a:spcAft>
              <a:buNone/>
            </a:pPr>
            <a:r>
              <a:rPr lang="en" sz="1500">
                <a:solidFill>
                  <a:schemeClr val="dk1"/>
                </a:solidFill>
                <a:highlight>
                  <a:srgbClr val="FFFFFF"/>
                </a:highlight>
              </a:rPr>
              <a:t>But like the historiography, you know, of slave ship revolt, having this sort of myopia about women not being involved in it just messed up the whole history. You know, I mean, I talked about it in the book, where, you know, after these historians put together this, like, incredible database of over 36,000, slave ship voyages, and, you know, they're quantitative historians who make databases and query them. And, you know, they found out that like, there was a revolt on one in 10 ships, which shocked everybody because, you know, revolts on ships were just so basically suicidal, you know. And then when they were trying to look at, well, what's the difference between the ships that had revolts and the ships that didn't have revolts, they saw that the ship, the only difference, statistical difference, statistically significant difference is that the more women on the ship, the more likely a revolt, and these historians immediately dismiss this. And it's like, this is just some kind of fluke, because we know that women weren't, you know, involved in this type of resistance. So then they completely overlook the fact that women, you know, once the ship left the coast of Africa, women were brought on deck and unchained, and that's where the weapons were. And it all makes sense, you know, like, yeah.</a:t>
            </a:r>
            <a:endParaRPr sz="1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