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Montserrat"/>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regular.fntdata"/><Relationship Id="rId21" Type="http://schemas.openxmlformats.org/officeDocument/2006/relationships/slide" Target="slides/slide16.xml"/><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ries.usatodaynetwork.com/slaveryinrhodeisland/shipboard-revolt-not-an-unusual-occurrenc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adingrockets.org/topics/fluency/articles/developing-fluent-reader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1s70B_IFUqY" TargetMode="External"/><Relationship Id="rId3" Type="http://schemas.openxmlformats.org/officeDocument/2006/relationships/hyperlink" Target="https://readenespanol.com/2018/cognitive-content-dictionary/"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theshoulders1.co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5a78c330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5a78c330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Introduction:</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slide deck, students will learn about the Little George ship revolt.  This was a successful revolt on the ship headed for Rhode Island. The students will start off by reading a couple pages from the anchor book, Born on the Water, in the section titled: Stolen.  This will give students context, again, about the experience of African mothers, fathers, sisters, brothers, and so on being stolen from their homes by they white people who kidnapped them.  They will then watch a video and read text about the revolt.  They will also build foundational skills throughout the slides.  Although there is one specific slide for a discussion, we discuss throughout the learning.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Joy is included at the end of every slide deck to celebrate the foundation of food, song, dance, etc, brought to the United States by Africans forced from their homes.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To prepare for this study, the students should be provided with a blank journal or journal pages in a folder, as they will be writing a full page at the end of each slide deck, possibly more. Also, the slide decks were originally designed to be completed in one class period, but I have found that it usually takes two to three class periods.  If that is the same for you, you might have the students at least write a sentence or two at the end of each period so they remember what they learned throughout the study. </a:t>
            </a:r>
            <a:endParaRPr>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00"/>
              </a:highlight>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5a78c330d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5a78c330d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None/>
            </a:pPr>
            <a:r>
              <a:rPr b="1" lang="en">
                <a:solidFill>
                  <a:schemeClr val="dk1"/>
                </a:solidFill>
              </a:rPr>
              <a:t>Key understandings of this text:</a:t>
            </a:r>
            <a:endParaRPr/>
          </a:p>
          <a:p>
            <a:pPr indent="0" lvl="0" marL="0" rtl="0" algn="l">
              <a:spcBef>
                <a:spcPts val="0"/>
              </a:spcBef>
              <a:spcAft>
                <a:spcPts val="0"/>
              </a:spcAft>
              <a:buNone/>
            </a:pPr>
            <a:r>
              <a:rPr lang="en" u="sng">
                <a:solidFill>
                  <a:schemeClr val="hlink"/>
                </a:solidFill>
                <a:hlinkClick r:id="rId2"/>
              </a:rPr>
              <a:t>Here</a:t>
            </a:r>
            <a:r>
              <a:rPr lang="en"/>
              <a:t> is another article you can print for your students if you would like them to read more about the revolt.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5a78c330d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5a78c330d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5a78c330d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5a78c330d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Cloze passage</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section, students read a text from the previous slide deck using “cloze passage” method. The cloze passage is pulled from previous reading and helps build reading fluency. In the previous reading there are key vocabulary words (non sight words) missing. There are a few </a:t>
            </a:r>
            <a:r>
              <a:rPr b="1" lang="en">
                <a:solidFill>
                  <a:schemeClr val="dk1"/>
                </a:solidFill>
              </a:rPr>
              <a:t>options</a:t>
            </a:r>
            <a:r>
              <a:rPr lang="en">
                <a:solidFill>
                  <a:schemeClr val="dk1"/>
                </a:solidFill>
              </a:rPr>
              <a:t> with different scaffolds. One way to complete this passage is to read chorally with all students while the vocabulary are listed above the passage. Students choose which words to fill into the passage while reading chorally. Students can also complete this independently or with a partner. After </a:t>
            </a:r>
            <a:r>
              <a:rPr b="1" lang="en">
                <a:solidFill>
                  <a:schemeClr val="dk1"/>
                </a:solidFill>
              </a:rPr>
              <a:t>identifying the words, </a:t>
            </a:r>
            <a:r>
              <a:rPr lang="en">
                <a:solidFill>
                  <a:schemeClr val="dk1"/>
                </a:solidFill>
              </a:rPr>
              <a:t>the next step would be talking about the importance and meaning of the words. It could be a reminder for them from the previous text, but multiple exposures will support their understanding.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rgbClr val="2200CC"/>
                </a:solidFill>
                <a:hlinkClick r:id="rId2">
                  <a:extLst>
                    <a:ext uri="{A12FA001-AC4F-418D-AE19-62706E023703}">
                      <ahyp:hlinkClr val="tx"/>
                    </a:ext>
                  </a:extLst>
                </a:hlinkClick>
              </a:rPr>
              <a:t>Here</a:t>
            </a:r>
            <a:r>
              <a:rPr lang="en">
                <a:solidFill>
                  <a:schemeClr val="dk1"/>
                </a:solidFill>
              </a:rPr>
              <a:t> is an article about using cloze passages and about fluency, which is the work on slide 19, if you’d like to read more.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5a78c330d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5a78c330d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Class Discussion:</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section, students discuss what they have learned in a whole group discussion.  Use these questions as a guideline to the discussion, but also feel free to follow what the students have gleaned from the learning so far in this slide deck.  This discussion will support them in the writing section, where each student will be expected to write a page about what they learned. This will be very helpful for them to make connections, ask questions and build an understanding of the content.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5a78c330d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5a78c330d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Fluency Practice:</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Each day, students should be working on fluency.  They can either pair up with a partner, or practice by themselves in this first reading.  The ultimate goal would be that they have a fluency partner, each reading to the other for one minute.  I have the first reader identify themself and place their finger on the first word, and the listener do the same, but be ready to listen.  After one minute, I tell them to stop and switch roles.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 print this text for them, the only change would be that the listener has a pencil ready to make the text with words missed from the reader.  That is not to highlight mistakes, but to support one another in building towards fluency.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5a78c330d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5a78c330d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Writing</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Each student should be prepared to write an entire page about what they learned today.  You can either provide a blank journal or print and copy journal pages for them.  The expectation is that they fill a page, and though they might struggle initially, they will get used to the format.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Possible scaffold for writing-</a:t>
            </a:r>
            <a:r>
              <a:rPr lang="en">
                <a:solidFill>
                  <a:schemeClr val="dk1"/>
                </a:solidFill>
              </a:rPr>
              <a:t>To help emergent bilingual students you may pull a small group and give a paragraph frame or complete a guided writing.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students who need more support, some sentence starters could be: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Today I learned about…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thing I connected with was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helped me understand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 example of resistance was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5a78c330d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5a78c330d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Joy: </a:t>
            </a:r>
            <a:r>
              <a:rPr lang="en">
                <a:solidFill>
                  <a:schemeClr val="dk1"/>
                </a:solidFill>
              </a:rPr>
              <a:t>How will my instruction advance students’ happiness through the use of beautiful and truthful images, representations, and narratives about themselves and/or others? This portion can be included during the lesson or at a separate time depending on time availability.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Key understandings of this section:</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61d27f854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61d27f854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Standards:</a:t>
            </a:r>
            <a:endParaRPr b="1"/>
          </a:p>
          <a:p>
            <a:pPr indent="0" lvl="0" marL="0" rtl="0" algn="l">
              <a:spcBef>
                <a:spcPts val="0"/>
              </a:spcBef>
              <a:spcAft>
                <a:spcPts val="0"/>
              </a:spcAft>
              <a:buNone/>
            </a:pPr>
            <a:r>
              <a:rPr lang="en"/>
              <a:t>Included here are the standards addressed throughout this study.  They all in one place so as to keep the study focused on the goals written in the standards. We introduce one standard at a time, starting with the Teaching Hard History Standard, “In every place and time, enslaved people sought freedom”, as this is the main focus of the entire study.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5a78c330d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5a78c330d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5a78c330d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5a78c330d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Word Work:</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 this slide, students are introduced to four multisyllabic words that they will encounter in the texts below.  The strategy is to first place an X under each vowel.  Then the students will split the word into syllables and then they blend the syllables to put the word together.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your students are familiar with syllable types, here is another </a:t>
            </a:r>
            <a:r>
              <a:rPr lang="en" u="sng">
                <a:solidFill>
                  <a:schemeClr val="hlink"/>
                </a:solidFill>
                <a:hlinkClick r:id="rId2"/>
              </a:rPr>
              <a:t>strategy</a:t>
            </a:r>
            <a:r>
              <a:rPr lang="en">
                <a:solidFill>
                  <a:schemeClr val="dk1"/>
                </a:solidFill>
              </a:rPr>
              <a:t> you can teach your students to decode multisyllabic words.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After decoding the words, you can use the GLAD strategy of </a:t>
            </a:r>
            <a:r>
              <a:rPr lang="en" u="sng">
                <a:solidFill>
                  <a:schemeClr val="hlink"/>
                </a:solidFill>
                <a:hlinkClick r:id="rId3"/>
              </a:rPr>
              <a:t>Cognitive Content Dictionary</a:t>
            </a:r>
            <a:r>
              <a:rPr lang="en">
                <a:solidFill>
                  <a:schemeClr val="dk1"/>
                </a:solidFill>
              </a:rPr>
              <a:t> (background information linked). These words are key to understanding the text on these slides. </a:t>
            </a:r>
            <a:endParaRPr>
              <a:solidFill>
                <a:schemeClr val="dk1"/>
              </a:solidFill>
            </a:endParaRPr>
          </a:p>
          <a:p>
            <a:pPr indent="0" lvl="0" marL="0" rtl="0" algn="l">
              <a:spcBef>
                <a:spcPts val="0"/>
              </a:spcBef>
              <a:spcAft>
                <a:spcPts val="0"/>
              </a:spcAft>
              <a:buNone/>
            </a:pPr>
            <a:r>
              <a:t/>
            </a:r>
            <a:endParaRPr>
              <a:highlight>
                <a:srgbClr val="FFFF00"/>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803ab7965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803ab7965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I’ll get a better scan…</a:t>
            </a:r>
            <a:endParaRPr/>
          </a:p>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None/>
            </a:pPr>
            <a:r>
              <a:rPr lang="en"/>
              <a:t>This slide and the next are to have students hear the human experience of being stolen from their homes without knowing anything about their futures.  You can either read this outloud to the students or they can read individually and then discuss.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803ab7965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803ab7965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slide and the previous are to have students hear the human experience of being stolen from their homes without knowing anything about their futures.  You can either read this outloud to the students or they can read individually and then discuss.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5a78c330d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5a78c330d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multi/media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for this background media:</a:t>
            </a:r>
            <a:endParaRPr b="1">
              <a:solidFill>
                <a:schemeClr val="dk1"/>
              </a:solidFill>
            </a:endParaRPr>
          </a:p>
          <a:p>
            <a:pPr indent="0" lvl="0" marL="0" rtl="0" algn="l">
              <a:spcBef>
                <a:spcPts val="0"/>
              </a:spcBef>
              <a:spcAft>
                <a:spcPts val="0"/>
              </a:spcAft>
              <a:buNone/>
            </a:pPr>
            <a:r>
              <a:rPr lang="en"/>
              <a:t>This is a video that will introduce the students to the Little George Ship Revolt, a revolt that occurred 5 days after the ship left the Coast of Guinea to go to Rhode Island.  The…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On The Shoulders of Giants</a:t>
            </a:r>
            <a:r>
              <a:rPr lang="en"/>
              <a:t> (linked here)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61d27f85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61d27f85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multi/media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for this background media:</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5c3376f54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5c3376f54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hyperlink" Target="https://www.blackpast.org/global-african-history/little-george-ship-revolt-173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library.providence.edu/encompass/rhode-island-slavery-and-the-slave-trade/primary-sources/narrative-of-slave-revolt-on-ship-off-africa/" TargetMode="External"/><Relationship Id="rId4" Type="http://schemas.openxmlformats.org/officeDocument/2006/relationships/image" Target="../media/image14.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thewritingrevolution.org/wp-content/uploads/2017/07/Sentence-Summary.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www.artsy.net/show/richard-beavers-gallery-the-people-could-fly-royalty-without-the-riches?sort=partner_show_position" TargetMode="External"/><Relationship Id="rId4" Type="http://schemas.openxmlformats.org/officeDocument/2006/relationships/image" Target="../media/image15.png"/><Relationship Id="rId5" Type="http://schemas.openxmlformats.org/officeDocument/2006/relationships/hyperlink" Target="http://www.youtube.com/watch?v=lzxFRcDOMCo" TargetMode="External"/><Relationship Id="rId6" Type="http://schemas.openxmlformats.org/officeDocument/2006/relationships/image" Target="../media/image9.jpg"/><Relationship Id="rId7" Type="http://schemas.openxmlformats.org/officeDocument/2006/relationships/hyperlink" Target="http://www.youtube.com/watch?v=dCkNMK2QtUY" TargetMode="External"/><Relationship Id="rId8"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learningforjustice.org/sites/default/files/2020-09/TT-Social-Justice-Standards-Anti-bias-framework-2020.pdf" TargetMode="External"/><Relationship Id="rId4" Type="http://schemas.openxmlformats.org/officeDocument/2006/relationships/image" Target="../media/image6.png"/><Relationship Id="rId11" Type="http://schemas.openxmlformats.org/officeDocument/2006/relationships/image" Target="../media/image7.png"/><Relationship Id="rId10"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hyperlink" Target="https://www.cde.ca.gov/be/st/ss/documents/histsocscistnd.pdf" TargetMode="External"/><Relationship Id="rId7" Type="http://schemas.openxmlformats.org/officeDocument/2006/relationships/hyperlink" Target="https://www.learningforjustice.org/frameworks/teaching-hard-history/american-slavery/k-5-framework" TargetMode="External"/><Relationship Id="rId8"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hyperlink" Target="http://www.youtube.com/watch?v=Pmabgk-BDXI" TargetMode="Externa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www.youtube.com/watch?v=zgz9IbdNPNE" TargetMode="Externa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www.youtube.com/watch?v=pnwVQC-4eLA" TargetMode="Externa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www.blackpast.org/global-african-history/little-george-ship-revolt-1730/"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502125"/>
            <a:ext cx="8520600" cy="2295000"/>
          </a:xfrm>
          <a:prstGeom prst="rect">
            <a:avLst/>
          </a:prstGeom>
          <a:ln cap="flat" cmpd="sng" w="9525">
            <a:solidFill>
              <a:srgbClr val="000000"/>
            </a:solidFill>
            <a:prstDash val="solid"/>
            <a:round/>
            <a:headEnd len="sm" w="sm" type="none"/>
            <a:tailEnd len="sm" w="sm" type="none"/>
          </a:ln>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African American History 400+ years of Resistance, Resilience, Power, and Pride </a:t>
            </a:r>
            <a:endParaRPr/>
          </a:p>
        </p:txBody>
      </p:sp>
      <p:sp>
        <p:nvSpPr>
          <p:cNvPr id="55" name="Google Shape;55;p13"/>
          <p:cNvSpPr txBox="1"/>
          <p:nvPr>
            <p:ph idx="1" type="subTitle"/>
          </p:nvPr>
        </p:nvSpPr>
        <p:spPr>
          <a:xfrm>
            <a:off x="311700" y="2834125"/>
            <a:ext cx="8520600" cy="792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Today you will become smarter in the Little George ship revolt and Bisa Butler, an artist activist.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2"/>
          <p:cNvPicPr preferRelativeResize="0"/>
          <p:nvPr/>
        </p:nvPicPr>
        <p:blipFill>
          <a:blip r:embed="rId3">
            <a:alphaModFix/>
          </a:blip>
          <a:stretch>
            <a:fillRect/>
          </a:stretch>
        </p:blipFill>
        <p:spPr>
          <a:xfrm>
            <a:off x="204500" y="645198"/>
            <a:ext cx="5657076" cy="3965450"/>
          </a:xfrm>
          <a:prstGeom prst="rect">
            <a:avLst/>
          </a:prstGeom>
          <a:noFill/>
          <a:ln>
            <a:noFill/>
          </a:ln>
        </p:spPr>
      </p:pic>
      <p:sp>
        <p:nvSpPr>
          <p:cNvPr id="112" name="Google Shape;112;p22"/>
          <p:cNvSpPr txBox="1"/>
          <p:nvPr/>
        </p:nvSpPr>
        <p:spPr>
          <a:xfrm>
            <a:off x="5919350" y="561525"/>
            <a:ext cx="3151500" cy="413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50">
                <a:solidFill>
                  <a:schemeClr val="dk1"/>
                </a:solidFill>
                <a:highlight>
                  <a:srgbClr val="FFFFFF"/>
                </a:highlight>
                <a:latin typeface="Georgia"/>
                <a:ea typeface="Georgia"/>
                <a:cs typeface="Georgia"/>
                <a:sym typeface="Georgia"/>
              </a:rPr>
              <a:t>Some of the captives made a bomb out of gunpowder pressed into a bottle, which they threatened to ignite. Recognizing that the explosion would have damaged and perhaps sunk the ship, the crew surrendered to the African captives. Without any sailing or navigation experience, the Africans, now in control of the ship, were able to turn it around and sail it back to the African continent. After a few days, the </a:t>
            </a:r>
            <a:r>
              <a:rPr i="1" lang="en" sz="1350">
                <a:solidFill>
                  <a:schemeClr val="dk1"/>
                </a:solidFill>
                <a:highlight>
                  <a:srgbClr val="FFFFFF"/>
                </a:highlight>
                <a:latin typeface="Georgia"/>
                <a:ea typeface="Georgia"/>
                <a:cs typeface="Georgia"/>
                <a:sym typeface="Georgia"/>
              </a:rPr>
              <a:t>Little George</a:t>
            </a:r>
            <a:r>
              <a:rPr lang="en" sz="1350">
                <a:solidFill>
                  <a:schemeClr val="dk1"/>
                </a:solidFill>
                <a:highlight>
                  <a:srgbClr val="FFFFFF"/>
                </a:highlight>
                <a:latin typeface="Georgia"/>
                <a:ea typeface="Georgia"/>
                <a:cs typeface="Georgia"/>
                <a:sym typeface="Georgia"/>
              </a:rPr>
              <a:t> reached the mouth of the Sierra Leone River where both the Africans and the British crew abandoned the ship. Later rescued by another slave ship, Captain George Scott, described in detail the revolt, thus leaving a record for later generations.</a:t>
            </a:r>
            <a:endParaRPr/>
          </a:p>
        </p:txBody>
      </p:sp>
      <p:sp>
        <p:nvSpPr>
          <p:cNvPr id="113" name="Google Shape;113;p22"/>
          <p:cNvSpPr txBox="1"/>
          <p:nvPr/>
        </p:nvSpPr>
        <p:spPr>
          <a:xfrm>
            <a:off x="1710975" y="4694325"/>
            <a:ext cx="5585400" cy="6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chemeClr val="dk1"/>
                </a:solidFill>
                <a:latin typeface="Montserrat"/>
                <a:ea typeface="Montserrat"/>
                <a:cs typeface="Montserrat"/>
                <a:sym typeface="Montserrat"/>
              </a:rPr>
              <a:t>Momodu, S. (2020, August 23). </a:t>
            </a:r>
            <a:r>
              <a:rPr i="1" lang="en" sz="1050">
                <a:solidFill>
                  <a:schemeClr val="dk1"/>
                </a:solidFill>
                <a:latin typeface="Montserrat"/>
                <a:ea typeface="Montserrat"/>
                <a:cs typeface="Montserrat"/>
                <a:sym typeface="Montserrat"/>
              </a:rPr>
              <a:t>Little George Ship Revolt (1730)</a:t>
            </a:r>
            <a:r>
              <a:rPr lang="en" sz="1050">
                <a:solidFill>
                  <a:schemeClr val="dk1"/>
                </a:solidFill>
                <a:latin typeface="Montserrat"/>
                <a:ea typeface="Montserrat"/>
                <a:cs typeface="Montserrat"/>
                <a:sym typeface="Montserrat"/>
              </a:rPr>
              <a:t>. BlackPast.org. </a:t>
            </a:r>
            <a:r>
              <a:rPr lang="en" sz="1050" u="sng">
                <a:solidFill>
                  <a:schemeClr val="hlink"/>
                </a:solidFill>
                <a:latin typeface="Montserrat"/>
                <a:ea typeface="Montserrat"/>
                <a:cs typeface="Montserrat"/>
                <a:sym typeface="Montserrat"/>
                <a:hlinkClick r:id="rId4"/>
              </a:rPr>
              <a:t>https://www.blackpast.org/global-african-history/little-george-ship-revolt-1730/</a:t>
            </a:r>
            <a:endParaRPr sz="10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50">
              <a:solidFill>
                <a:schemeClr val="dk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3"/>
          <p:cNvSpPr txBox="1"/>
          <p:nvPr>
            <p:ph idx="1" type="subTitle"/>
          </p:nvPr>
        </p:nvSpPr>
        <p:spPr>
          <a:xfrm>
            <a:off x="91625" y="0"/>
            <a:ext cx="9052500" cy="4682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t/>
            </a:r>
            <a:endParaRPr/>
          </a:p>
        </p:txBody>
      </p:sp>
      <p:pic>
        <p:nvPicPr>
          <p:cNvPr id="119" name="Google Shape;119;p23">
            <a:hlinkClick r:id="rId3"/>
          </p:cNvPr>
          <p:cNvPicPr preferRelativeResize="0"/>
          <p:nvPr/>
        </p:nvPicPr>
        <p:blipFill>
          <a:blip r:embed="rId4">
            <a:alphaModFix/>
          </a:blip>
          <a:stretch>
            <a:fillRect/>
          </a:stretch>
        </p:blipFill>
        <p:spPr>
          <a:xfrm>
            <a:off x="91625" y="76263"/>
            <a:ext cx="2784325" cy="4530175"/>
          </a:xfrm>
          <a:prstGeom prst="rect">
            <a:avLst/>
          </a:prstGeom>
          <a:noFill/>
          <a:ln>
            <a:noFill/>
          </a:ln>
        </p:spPr>
      </p:pic>
      <p:pic>
        <p:nvPicPr>
          <p:cNvPr id="120" name="Google Shape;120;p23"/>
          <p:cNvPicPr preferRelativeResize="0"/>
          <p:nvPr/>
        </p:nvPicPr>
        <p:blipFill>
          <a:blip r:embed="rId5">
            <a:alphaModFix/>
          </a:blip>
          <a:stretch>
            <a:fillRect/>
          </a:stretch>
        </p:blipFill>
        <p:spPr>
          <a:xfrm>
            <a:off x="3010325" y="145650"/>
            <a:ext cx="6046474" cy="4391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4"/>
          <p:cNvSpPr txBox="1"/>
          <p:nvPr>
            <p:ph idx="1" type="subTitle"/>
          </p:nvPr>
        </p:nvSpPr>
        <p:spPr>
          <a:xfrm>
            <a:off x="311700" y="1055000"/>
            <a:ext cx="8520600" cy="35790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85000" lnSpcReduction="10000"/>
          </a:bodyPr>
          <a:lstStyle/>
          <a:p>
            <a:pPr indent="0" lvl="0" marL="0" rtl="0" algn="l">
              <a:lnSpc>
                <a:spcPct val="115000"/>
              </a:lnSpc>
              <a:spcBef>
                <a:spcPts val="0"/>
              </a:spcBef>
              <a:spcAft>
                <a:spcPts val="0"/>
              </a:spcAft>
              <a:buNone/>
            </a:pPr>
            <a:r>
              <a:rPr lang="en" sz="1550">
                <a:solidFill>
                  <a:srgbClr val="FF0000"/>
                </a:solidFill>
                <a:highlight>
                  <a:schemeClr val="lt1"/>
                </a:highlight>
                <a:latin typeface="Georgia"/>
                <a:ea typeface="Georgia"/>
                <a:cs typeface="Georgia"/>
                <a:sym typeface="Georgia"/>
              </a:rPr>
              <a:t>ocean, land, </a:t>
            </a:r>
            <a:r>
              <a:rPr lang="en" sz="1550">
                <a:solidFill>
                  <a:srgbClr val="FF0000"/>
                </a:solidFill>
                <a:highlight>
                  <a:schemeClr val="lt1"/>
                </a:highlight>
                <a:latin typeface="Georgia"/>
                <a:ea typeface="Georgia"/>
                <a:cs typeface="Georgia"/>
                <a:sym typeface="Georgia"/>
              </a:rPr>
              <a:t>resignation, </a:t>
            </a:r>
            <a:r>
              <a:rPr lang="en" sz="1550">
                <a:solidFill>
                  <a:srgbClr val="FF0000"/>
                </a:solidFill>
                <a:highlight>
                  <a:schemeClr val="lt1"/>
                </a:highlight>
                <a:latin typeface="Georgia"/>
                <a:ea typeface="Georgia"/>
                <a:cs typeface="Georgia"/>
                <a:sym typeface="Georgia"/>
              </a:rPr>
              <a:t>water</a:t>
            </a:r>
            <a:endParaRPr sz="1550">
              <a:solidFill>
                <a:srgbClr val="FF0000"/>
              </a:solidFill>
              <a:highlight>
                <a:schemeClr val="lt1"/>
              </a:highlight>
              <a:latin typeface="Georgia"/>
              <a:ea typeface="Georgia"/>
              <a:cs typeface="Georgia"/>
              <a:sym typeface="Georgia"/>
            </a:endParaRPr>
          </a:p>
          <a:p>
            <a:pPr indent="0" lvl="0" marL="0" rtl="0" algn="l">
              <a:lnSpc>
                <a:spcPct val="115000"/>
              </a:lnSpc>
              <a:spcBef>
                <a:spcPts val="1100"/>
              </a:spcBef>
              <a:spcAft>
                <a:spcPts val="0"/>
              </a:spcAft>
              <a:buNone/>
            </a:pPr>
            <a:r>
              <a:t/>
            </a:r>
            <a:endParaRPr sz="1550">
              <a:solidFill>
                <a:srgbClr val="363636"/>
              </a:solidFill>
              <a:highlight>
                <a:schemeClr val="lt1"/>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ct val="70967"/>
              <a:buFont typeface="Arial"/>
              <a:buNone/>
            </a:pPr>
            <a:r>
              <a:rPr lang="en" sz="1550">
                <a:solidFill>
                  <a:srgbClr val="363636"/>
                </a:solidFill>
                <a:highlight>
                  <a:schemeClr val="lt1"/>
                </a:highlight>
                <a:latin typeface="Georgia"/>
                <a:ea typeface="Georgia"/>
                <a:cs typeface="Georgia"/>
                <a:sym typeface="Georgia"/>
              </a:rPr>
              <a:t>They say our people were born on the _____________.</a:t>
            </a:r>
            <a:endParaRPr sz="1550">
              <a:solidFill>
                <a:srgbClr val="363636"/>
              </a:solidFill>
              <a:highlight>
                <a:schemeClr val="lt1"/>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ct val="70967"/>
              <a:buFont typeface="Arial"/>
              <a:buNone/>
            </a:pPr>
            <a:r>
              <a:rPr lang="en" sz="1550">
                <a:solidFill>
                  <a:srgbClr val="363636"/>
                </a:solidFill>
                <a:highlight>
                  <a:schemeClr val="lt1"/>
                </a:highlight>
                <a:latin typeface="Georgia"/>
                <a:ea typeface="Georgia"/>
                <a:cs typeface="Georgia"/>
                <a:sym typeface="Georgia"/>
              </a:rPr>
              <a:t>When it occurred, no one can say for certain. Perhaps it was in the second week, or the third, but surely by the fourth, when they had not seen their ______ or any land for so many days that they lost count. It was after the fear had turned to despair and the despair to _____________and the resignation gave way, finally, to resolve.</a:t>
            </a:r>
            <a:endParaRPr sz="1550">
              <a:solidFill>
                <a:srgbClr val="363636"/>
              </a:solidFill>
              <a:highlight>
                <a:schemeClr val="lt1"/>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ct val="70967"/>
              <a:buFont typeface="Arial"/>
              <a:buNone/>
            </a:pPr>
            <a:r>
              <a:rPr lang="en" sz="1550">
                <a:solidFill>
                  <a:srgbClr val="363636"/>
                </a:solidFill>
                <a:highlight>
                  <a:schemeClr val="lt1"/>
                </a:highlight>
                <a:latin typeface="Georgia"/>
                <a:ea typeface="Georgia"/>
                <a:cs typeface="Georgia"/>
                <a:sym typeface="Georgia"/>
              </a:rPr>
              <a:t>They knew then that they would not hug their grandmothers again, or share a laugh with a cousin during his nuptials, or sing their baby softly to sleep with the same lullabies that their mothers had once sung to them.</a:t>
            </a:r>
            <a:endParaRPr sz="1550">
              <a:solidFill>
                <a:srgbClr val="363636"/>
              </a:solidFill>
              <a:highlight>
                <a:schemeClr val="lt1"/>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ct val="70967"/>
              <a:buFont typeface="Arial"/>
              <a:buNone/>
            </a:pPr>
            <a:r>
              <a:rPr lang="en" sz="1550">
                <a:solidFill>
                  <a:srgbClr val="363636"/>
                </a:solidFill>
                <a:highlight>
                  <a:schemeClr val="lt1"/>
                </a:highlight>
                <a:latin typeface="Georgia"/>
                <a:ea typeface="Georgia"/>
                <a:cs typeface="Georgia"/>
                <a:sym typeface="Georgia"/>
              </a:rPr>
              <a:t>The teal eternity of the Atlantic ________ had severed them so completely that it was as if nothing had ever existed before, that everything they ever knew had simply vanished from the earth.</a:t>
            </a:r>
            <a:endParaRPr sz="1600">
              <a:solidFill>
                <a:schemeClr val="dk1"/>
              </a:solidFill>
            </a:endParaRPr>
          </a:p>
          <a:p>
            <a:pPr indent="0" lvl="0" marL="0" rtl="0" algn="ctr">
              <a:spcBef>
                <a:spcPts val="1100"/>
              </a:spcBef>
              <a:spcAft>
                <a:spcPts val="0"/>
              </a:spcAft>
              <a:buNone/>
            </a:pPr>
            <a:r>
              <a:t/>
            </a:r>
            <a:endParaRPr/>
          </a:p>
        </p:txBody>
      </p:sp>
      <p:sp>
        <p:nvSpPr>
          <p:cNvPr id="126" name="Google Shape;126;p24"/>
          <p:cNvSpPr txBox="1"/>
          <p:nvPr/>
        </p:nvSpPr>
        <p:spPr>
          <a:xfrm>
            <a:off x="901475" y="373800"/>
            <a:ext cx="763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Cloze Passage for Comprehension:  Fill in the blanks to make the poem make sense.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5"/>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Discussion Questions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What is a revolt and what makes a successful one?</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What made the Little George revolt so successful?</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6"/>
          <p:cNvSpPr txBox="1"/>
          <p:nvPr>
            <p:ph idx="1" type="subTitle"/>
          </p:nvPr>
        </p:nvSpPr>
        <p:spPr>
          <a:xfrm>
            <a:off x="311700" y="1025050"/>
            <a:ext cx="8520600" cy="2982000"/>
          </a:xfrm>
          <a:prstGeom prst="rect">
            <a:avLst/>
          </a:prstGeom>
        </p:spPr>
        <p:txBody>
          <a:bodyPr anchorCtr="0" anchor="t" bIns="91425" lIns="91425" spcFirstLastPara="1" rIns="91425" wrap="square" tIns="91425">
            <a:normAutofit fontScale="25000" lnSpcReduction="10000"/>
          </a:bodyPr>
          <a:lstStyle/>
          <a:p>
            <a:pPr indent="0" lvl="0" marL="0" rtl="0" algn="l">
              <a:lnSpc>
                <a:spcPct val="143478"/>
              </a:lnSpc>
              <a:spcBef>
                <a:spcPts val="0"/>
              </a:spcBef>
              <a:spcAft>
                <a:spcPts val="0"/>
              </a:spcAft>
              <a:buClr>
                <a:schemeClr val="dk1"/>
              </a:buClr>
              <a:buSzPct val="28336"/>
              <a:buFont typeface="Arial"/>
              <a:buNone/>
            </a:pPr>
            <a:r>
              <a:rPr b="1" lang="en" sz="3881">
                <a:solidFill>
                  <a:srgbClr val="333333"/>
                </a:solidFill>
                <a:highlight>
                  <a:schemeClr val="lt1"/>
                </a:highlight>
              </a:rPr>
              <a:t>In 1776, the nation was founded on the ideal of democracy. In 1619, when enslaved Africans first arrived in what would become the United States, black people began the fight to make that ideal a reality. Released on Aug. 23, 2019.</a:t>
            </a:r>
            <a:endParaRPr b="1" sz="3881">
              <a:solidFill>
                <a:srgbClr val="333333"/>
              </a:solidFill>
              <a:highlight>
                <a:schemeClr val="lt1"/>
              </a:highlight>
            </a:endParaRPr>
          </a:p>
          <a:p>
            <a:pPr indent="0" lvl="0" marL="0" rtl="0" algn="l">
              <a:lnSpc>
                <a:spcPct val="115000"/>
              </a:lnSpc>
              <a:spcBef>
                <a:spcPts val="800"/>
              </a:spcBef>
              <a:spcAft>
                <a:spcPts val="0"/>
              </a:spcAft>
              <a:buClr>
                <a:schemeClr val="dk1"/>
              </a:buClr>
              <a:buSzPct val="29085"/>
              <a:buFont typeface="Arial"/>
              <a:buNone/>
            </a:pPr>
            <a:r>
              <a:rPr lang="en" sz="3781">
                <a:solidFill>
                  <a:srgbClr val="999999"/>
                </a:solidFill>
                <a:highlight>
                  <a:schemeClr val="lt1"/>
                </a:highlight>
              </a:rPr>
              <a:t>Nikole Hannah-Jones</a:t>
            </a:r>
            <a:endParaRPr sz="4081">
              <a:solidFill>
                <a:srgbClr val="363636"/>
              </a:solidFill>
              <a:highlight>
                <a:schemeClr val="lt1"/>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ct val="26947"/>
              <a:buFont typeface="Arial"/>
              <a:buNone/>
            </a:pPr>
            <a:r>
              <a:rPr lang="en" sz="4081">
                <a:solidFill>
                  <a:srgbClr val="363636"/>
                </a:solidFill>
                <a:highlight>
                  <a:schemeClr val="lt1"/>
                </a:highlight>
                <a:latin typeface="Georgia"/>
                <a:ea typeface="Georgia"/>
                <a:cs typeface="Georgia"/>
                <a:sym typeface="Georgia"/>
              </a:rPr>
              <a:t>They say our people were born on the water.</a:t>
            </a:r>
            <a:endParaRPr sz="4081">
              <a:solidFill>
                <a:srgbClr val="363636"/>
              </a:solidFill>
              <a:highlight>
                <a:schemeClr val="lt1"/>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ct val="26947"/>
              <a:buFont typeface="Arial"/>
              <a:buNone/>
            </a:pPr>
            <a:r>
              <a:rPr lang="en" sz="4081">
                <a:solidFill>
                  <a:srgbClr val="363636"/>
                </a:solidFill>
                <a:highlight>
                  <a:schemeClr val="lt1"/>
                </a:highlight>
                <a:latin typeface="Georgia"/>
                <a:ea typeface="Georgia"/>
                <a:cs typeface="Georgia"/>
                <a:sym typeface="Georgia"/>
              </a:rPr>
              <a:t>When it occurred, no one can say for certain. Perhaps it was in the second week, or the third, but surely by the fourth, when they had not seen their land or any land for so many days that they lost count. It was after the fear had turned to despair and the despair to resignation and the resignation gave way, finally, to resolve.</a:t>
            </a:r>
            <a:endParaRPr sz="4081">
              <a:solidFill>
                <a:srgbClr val="363636"/>
              </a:solidFill>
              <a:highlight>
                <a:schemeClr val="lt1"/>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ct val="26947"/>
              <a:buFont typeface="Arial"/>
              <a:buNone/>
            </a:pPr>
            <a:r>
              <a:rPr lang="en" sz="4081">
                <a:solidFill>
                  <a:srgbClr val="363636"/>
                </a:solidFill>
                <a:highlight>
                  <a:schemeClr val="lt1"/>
                </a:highlight>
                <a:latin typeface="Georgia"/>
                <a:ea typeface="Georgia"/>
                <a:cs typeface="Georgia"/>
                <a:sym typeface="Georgia"/>
              </a:rPr>
              <a:t>They knew then that they would not hug their grandmothers again, or share a laugh with a cousin during his nuptials, or sing their baby softly to sleep with the same lullabies that their mothers had once sung to them.</a:t>
            </a:r>
            <a:endParaRPr sz="4081">
              <a:solidFill>
                <a:srgbClr val="363636"/>
              </a:solidFill>
              <a:highlight>
                <a:schemeClr val="lt1"/>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ct val="26947"/>
              <a:buFont typeface="Arial"/>
              <a:buNone/>
            </a:pPr>
            <a:r>
              <a:rPr lang="en" sz="4081">
                <a:solidFill>
                  <a:srgbClr val="363636"/>
                </a:solidFill>
                <a:highlight>
                  <a:schemeClr val="lt1"/>
                </a:highlight>
                <a:latin typeface="Georgia"/>
                <a:ea typeface="Georgia"/>
                <a:cs typeface="Georgia"/>
                <a:sym typeface="Georgia"/>
              </a:rPr>
              <a:t>The teal eternity of the Atlantic Ocean had severed them so completely that it was as if nothing had ever existed before, that everything they ever knew had simply vanished from the earth.</a:t>
            </a:r>
            <a:endParaRPr sz="4131">
              <a:solidFill>
                <a:schemeClr val="dk1"/>
              </a:solidFill>
            </a:endParaRPr>
          </a:p>
          <a:p>
            <a:pPr indent="0" lvl="0" marL="0" rtl="0" algn="ctr">
              <a:spcBef>
                <a:spcPts val="1100"/>
              </a:spcBef>
              <a:spcAft>
                <a:spcPts val="0"/>
              </a:spcAft>
              <a:buNone/>
            </a:pPr>
            <a:r>
              <a:t/>
            </a:r>
            <a:endParaRPr/>
          </a:p>
        </p:txBody>
      </p:sp>
      <p:sp>
        <p:nvSpPr>
          <p:cNvPr id="137" name="Google Shape;137;p26"/>
          <p:cNvSpPr txBox="1"/>
          <p:nvPr/>
        </p:nvSpPr>
        <p:spPr>
          <a:xfrm>
            <a:off x="311700" y="165475"/>
            <a:ext cx="8520600" cy="5727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sz="2800">
                <a:solidFill>
                  <a:srgbClr val="000000"/>
                </a:solidFill>
              </a:rPr>
              <a:t>Fluency Practice </a:t>
            </a:r>
            <a:r>
              <a:rPr lang="en" sz="1577">
                <a:solidFill>
                  <a:srgbClr val="000000"/>
                </a:solidFill>
              </a:rPr>
              <a:t>Practice reading the text below with a partner.  The goal is to read the text with 100% accuracy.  The words in </a:t>
            </a:r>
            <a:r>
              <a:rPr lang="en" sz="1577">
                <a:solidFill>
                  <a:srgbClr val="FF0000"/>
                </a:solidFill>
              </a:rPr>
              <a:t>red</a:t>
            </a:r>
            <a:r>
              <a:rPr lang="en" sz="1577">
                <a:solidFill>
                  <a:srgbClr val="000000"/>
                </a:solidFill>
              </a:rPr>
              <a:t> are from the </a:t>
            </a:r>
            <a:r>
              <a:rPr lang="en" sz="1577">
                <a:solidFill>
                  <a:srgbClr val="FF0000"/>
                </a:solidFill>
              </a:rPr>
              <a:t>A, E, I, O, U, 1, 2 List. </a:t>
            </a:r>
            <a:endParaRPr sz="1577">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7"/>
          <p:cNvSpPr txBox="1"/>
          <p:nvPr/>
        </p:nvSpPr>
        <p:spPr>
          <a:xfrm>
            <a:off x="311700" y="129275"/>
            <a:ext cx="8520600" cy="10233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800">
                <a:solidFill>
                  <a:srgbClr val="000000"/>
                </a:solidFill>
              </a:rPr>
              <a:t>Writing Tips</a:t>
            </a:r>
            <a:r>
              <a:rPr lang="en" sz="1688">
                <a:solidFill>
                  <a:srgbClr val="000000"/>
                </a:solidFill>
              </a:rPr>
              <a:t> Use the following tips to complete your writing using the texts and the videos. Remember to </a:t>
            </a:r>
            <a:r>
              <a:rPr lang="en" sz="1688">
                <a:solidFill>
                  <a:srgbClr val="6AA84F"/>
                </a:solidFill>
              </a:rPr>
              <a:t>include what you learned</a:t>
            </a:r>
            <a:r>
              <a:rPr lang="en" sz="1688">
                <a:solidFill>
                  <a:srgbClr val="000000"/>
                </a:solidFill>
              </a:rPr>
              <a:t> about the topic.  Also, </a:t>
            </a:r>
            <a:r>
              <a:rPr lang="en" sz="1688">
                <a:solidFill>
                  <a:srgbClr val="93C47D"/>
                </a:solidFill>
              </a:rPr>
              <a:t>share your thinking about what you learned. </a:t>
            </a:r>
            <a:endParaRPr sz="1688">
              <a:solidFill>
                <a:srgbClr val="93C47D"/>
              </a:solidFill>
            </a:endParaRPr>
          </a:p>
        </p:txBody>
      </p:sp>
      <p:sp>
        <p:nvSpPr>
          <p:cNvPr id="143" name="Google Shape;143;p27"/>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800">
                <a:solidFill>
                  <a:srgbClr val="000000"/>
                </a:solidFill>
              </a:rPr>
              <a:t>Using the texts and videos, write ab</a:t>
            </a:r>
            <a:r>
              <a:rPr lang="en" sz="1800"/>
              <a:t>out the Little George Slave Revolt</a:t>
            </a:r>
            <a:r>
              <a:rPr lang="en" sz="1800">
                <a:solidFill>
                  <a:srgbClr val="000000"/>
                </a:solidFill>
              </a:rPr>
              <a:t>. </a:t>
            </a:r>
            <a:endParaRPr sz="1800">
              <a:solidFill>
                <a:srgbClr val="000000"/>
              </a:solidFill>
            </a:endParaRPr>
          </a:p>
          <a:p>
            <a:pPr indent="-342900" lvl="0" marL="457200" rtl="0" algn="l">
              <a:lnSpc>
                <a:spcPct val="115000"/>
              </a:lnSpc>
              <a:spcBef>
                <a:spcPts val="1200"/>
              </a:spcBef>
              <a:spcAft>
                <a:spcPts val="0"/>
              </a:spcAft>
              <a:buClr>
                <a:srgbClr val="595959"/>
              </a:buClr>
              <a:buSzPts val="1800"/>
              <a:buChar char="●"/>
            </a:pPr>
            <a:r>
              <a:rPr lang="en" sz="1800">
                <a:solidFill>
                  <a:srgbClr val="000000"/>
                </a:solidFill>
              </a:rPr>
              <a:t>Write what you learned about</a:t>
            </a:r>
            <a:r>
              <a:rPr lang="en" sz="1800">
                <a:solidFill>
                  <a:srgbClr val="595959"/>
                </a:solidFill>
              </a:rPr>
              <a:t> (topic)</a:t>
            </a:r>
            <a:r>
              <a:rPr lang="en" sz="1800">
                <a:solidFill>
                  <a:srgbClr val="93C47D"/>
                </a:solidFill>
              </a:rPr>
              <a:t> </a:t>
            </a:r>
            <a:r>
              <a:rPr lang="en" sz="1800"/>
              <a:t>from the examples, the reading and the videos. </a:t>
            </a:r>
            <a:endParaRPr sz="1800"/>
          </a:p>
          <a:p>
            <a:pPr indent="-342900" lvl="0" marL="457200" rtl="0" algn="l">
              <a:lnSpc>
                <a:spcPct val="115000"/>
              </a:lnSpc>
              <a:spcBef>
                <a:spcPts val="0"/>
              </a:spcBef>
              <a:spcAft>
                <a:spcPts val="0"/>
              </a:spcAft>
              <a:buClr>
                <a:srgbClr val="000000"/>
              </a:buClr>
              <a:buSzPts val="1800"/>
              <a:buChar char="●"/>
            </a:pPr>
            <a:r>
              <a:rPr lang="en" sz="1800"/>
              <a:t>Write what you will do with what you have learned.</a:t>
            </a:r>
            <a:endParaRPr sz="1800"/>
          </a:p>
          <a:p>
            <a:pPr indent="-342900" lvl="0" marL="457200" rtl="0" algn="l">
              <a:lnSpc>
                <a:spcPct val="115000"/>
              </a:lnSpc>
              <a:spcBef>
                <a:spcPts val="0"/>
              </a:spcBef>
              <a:spcAft>
                <a:spcPts val="0"/>
              </a:spcAft>
              <a:buClr>
                <a:srgbClr val="000000"/>
              </a:buClr>
              <a:buSzPts val="1800"/>
              <a:buChar char="●"/>
            </a:pPr>
            <a:r>
              <a:rPr lang="en" sz="1800"/>
              <a:t>What thoughts or questions do you have after today’s lesson?</a:t>
            </a:r>
            <a:endParaRPr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1200"/>
              </a:spcAft>
              <a:buNone/>
            </a:pPr>
            <a:r>
              <a:rPr lang="en" sz="1800" u="sng">
                <a:solidFill>
                  <a:srgbClr val="0097A7"/>
                </a:solidFill>
                <a:hlinkClick r:id="rId3">
                  <a:extLst>
                    <a:ext uri="{A12FA001-AC4F-418D-AE19-62706E023703}">
                      <ahyp:hlinkClr val="tx"/>
                    </a:ext>
                  </a:extLst>
                </a:hlinkClick>
              </a:rPr>
              <a:t>Writing Structure- summary sentences</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8"/>
          <p:cNvSpPr txBox="1"/>
          <p:nvPr>
            <p:ph idx="1" type="subTitle"/>
          </p:nvPr>
        </p:nvSpPr>
        <p:spPr>
          <a:xfrm>
            <a:off x="311700" y="0"/>
            <a:ext cx="8520600" cy="629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Joy: Artist Activist Bisa Butler</a:t>
            </a:r>
            <a:endParaRPr/>
          </a:p>
        </p:txBody>
      </p:sp>
      <p:pic>
        <p:nvPicPr>
          <p:cNvPr id="149" name="Google Shape;149;p28">
            <a:hlinkClick r:id="rId3"/>
          </p:cNvPr>
          <p:cNvPicPr preferRelativeResize="0"/>
          <p:nvPr/>
        </p:nvPicPr>
        <p:blipFill>
          <a:blip r:embed="rId4">
            <a:alphaModFix/>
          </a:blip>
          <a:stretch>
            <a:fillRect/>
          </a:stretch>
        </p:blipFill>
        <p:spPr>
          <a:xfrm>
            <a:off x="157275" y="947775"/>
            <a:ext cx="2596124" cy="3816599"/>
          </a:xfrm>
          <a:prstGeom prst="rect">
            <a:avLst/>
          </a:prstGeom>
          <a:noFill/>
          <a:ln>
            <a:noFill/>
          </a:ln>
        </p:spPr>
      </p:pic>
      <p:pic>
        <p:nvPicPr>
          <p:cNvPr descr="New Jersey-born Black artist, Bisa Butler, celebrates the beauty of Black families, culture and the art of quilt-making in her exhibition Portraits, seen at Katonah Museum of Art.&#10;&#10;Read the full article here - https://bam.trending-in.com/portraits/&#10;&#10;Song: Dance With the Kings by A-Star" id="150" name="Google Shape;150;p28" title="REVIEW: Bisa Butler - Portraits">
            <a:hlinkClick r:id="rId5"/>
          </p:cNvPr>
          <p:cNvPicPr preferRelativeResize="0"/>
          <p:nvPr/>
        </p:nvPicPr>
        <p:blipFill>
          <a:blip r:embed="rId6">
            <a:alphaModFix/>
          </a:blip>
          <a:stretch>
            <a:fillRect/>
          </a:stretch>
        </p:blipFill>
        <p:spPr>
          <a:xfrm>
            <a:off x="5750968" y="3411650"/>
            <a:ext cx="3048000" cy="1714500"/>
          </a:xfrm>
          <a:prstGeom prst="rect">
            <a:avLst/>
          </a:prstGeom>
          <a:noFill/>
          <a:ln>
            <a:noFill/>
          </a:ln>
        </p:spPr>
      </p:pic>
      <p:sp>
        <p:nvSpPr>
          <p:cNvPr id="151" name="Google Shape;151;p28"/>
          <p:cNvSpPr txBox="1"/>
          <p:nvPr/>
        </p:nvSpPr>
        <p:spPr>
          <a:xfrm>
            <a:off x="2753400" y="710400"/>
            <a:ext cx="28605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“This is a portrait of my father Dr. A. Zachary Yamba. He was born in Ghana in 1938 in the days when the country was still known as The Gold Coast. When he was a boy first registering for school the Catholic missionaries made all the little African children choose western names. From that day on my father was known as Zachary Yamba, not Zakani Yamba. He is royalty to me as all Fathers are to their daughters. He was born in Ghana and came to the US on an academic scholarship. His roots are humble and as a boy he played soccer barefoot, and with a tennis ball. He worked very hard and became the president of a community college for 30 years. Now he is retired and is one of the biggest influences on my life. I have him here with his Kente cloth behind him and woven through him. On his head is the crown of a Ghanian King.” -Bisa Butler</a:t>
            </a:r>
            <a:endParaRPr/>
          </a:p>
        </p:txBody>
      </p:sp>
      <p:pic>
        <p:nvPicPr>
          <p:cNvPr descr="Produced by Sok Vision, this video takes us inside Bisa Butler's studio as she talks about her family and upbringing, her education at Howard University, her textile practice, and her aspirations of making art that reflects our times." id="152" name="Google Shape;152;p28" title="Bisa Butler: Quilting for Culture">
            <a:hlinkClick r:id="rId7"/>
          </p:cNvPr>
          <p:cNvPicPr preferRelativeResize="0"/>
          <p:nvPr/>
        </p:nvPicPr>
        <p:blipFill>
          <a:blip r:embed="rId8">
            <a:alphaModFix/>
          </a:blip>
          <a:stretch>
            <a:fillRect/>
          </a:stretch>
        </p:blipFill>
        <p:spPr>
          <a:xfrm>
            <a:off x="5750975" y="1296938"/>
            <a:ext cx="3048000" cy="1714500"/>
          </a:xfrm>
          <a:prstGeom prst="rect">
            <a:avLst/>
          </a:prstGeom>
          <a:noFill/>
          <a:ln>
            <a:noFill/>
          </a:ln>
        </p:spPr>
      </p:pic>
      <p:sp>
        <p:nvSpPr>
          <p:cNvPr id="153" name="Google Shape;153;p28"/>
          <p:cNvSpPr txBox="1"/>
          <p:nvPr/>
        </p:nvSpPr>
        <p:spPr>
          <a:xfrm>
            <a:off x="5580275" y="804113"/>
            <a:ext cx="33894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Bisa Butler: Quilting for Culture</a:t>
            </a:r>
            <a:endParaRPr/>
          </a:p>
        </p:txBody>
      </p:sp>
      <p:sp>
        <p:nvSpPr>
          <p:cNvPr id="154" name="Google Shape;154;p28"/>
          <p:cNvSpPr txBox="1"/>
          <p:nvPr/>
        </p:nvSpPr>
        <p:spPr>
          <a:xfrm>
            <a:off x="5575325" y="3011450"/>
            <a:ext cx="33993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REVIEW: Bisa Butler-Portraits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idx="1" type="subTitle"/>
          </p:nvPr>
        </p:nvSpPr>
        <p:spPr>
          <a:xfrm>
            <a:off x="311700" y="570775"/>
            <a:ext cx="8520600" cy="4251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Standards/SJ Standards</a:t>
            </a:r>
            <a:endParaRPr/>
          </a:p>
          <a:p>
            <a:pPr indent="0" lvl="0" marL="0" rtl="0" algn="ctr">
              <a:spcBef>
                <a:spcPts val="0"/>
              </a:spcBef>
              <a:spcAft>
                <a:spcPts val="0"/>
              </a:spcAft>
              <a:buNone/>
            </a:pPr>
            <a:r>
              <a:rPr lang="en"/>
              <a:t>                                         </a:t>
            </a:r>
            <a:r>
              <a:rPr lang="en" sz="1400" u="sng">
                <a:solidFill>
                  <a:schemeClr val="hlink"/>
                </a:solidFill>
                <a:hlinkClick r:id="rId3"/>
              </a:rPr>
              <a:t>Social Justice Standards</a:t>
            </a:r>
            <a:endParaRPr sz="1400"/>
          </a:p>
        </p:txBody>
      </p:sp>
      <p:pic>
        <p:nvPicPr>
          <p:cNvPr id="61" name="Google Shape;61;p14"/>
          <p:cNvPicPr preferRelativeResize="0"/>
          <p:nvPr/>
        </p:nvPicPr>
        <p:blipFill rotWithShape="1">
          <a:blip r:embed="rId4">
            <a:alphaModFix/>
          </a:blip>
          <a:srcRect b="0" l="0" r="12495" t="0"/>
          <a:stretch/>
        </p:blipFill>
        <p:spPr>
          <a:xfrm>
            <a:off x="393200" y="2071325"/>
            <a:ext cx="3543526" cy="563225"/>
          </a:xfrm>
          <a:prstGeom prst="rect">
            <a:avLst/>
          </a:prstGeom>
          <a:noFill/>
          <a:ln cap="flat" cmpd="sng" w="38100">
            <a:solidFill>
              <a:schemeClr val="dk2"/>
            </a:solidFill>
            <a:prstDash val="solid"/>
            <a:round/>
            <a:headEnd len="sm" w="sm" type="none"/>
            <a:tailEnd len="sm" w="sm" type="none"/>
          </a:ln>
        </p:spPr>
      </p:pic>
      <p:pic>
        <p:nvPicPr>
          <p:cNvPr id="62" name="Google Shape;62;p14"/>
          <p:cNvPicPr preferRelativeResize="0"/>
          <p:nvPr/>
        </p:nvPicPr>
        <p:blipFill>
          <a:blip r:embed="rId5">
            <a:alphaModFix/>
          </a:blip>
          <a:stretch>
            <a:fillRect/>
          </a:stretch>
        </p:blipFill>
        <p:spPr>
          <a:xfrm>
            <a:off x="393200" y="1489625"/>
            <a:ext cx="3543525" cy="464825"/>
          </a:xfrm>
          <a:prstGeom prst="rect">
            <a:avLst/>
          </a:prstGeom>
          <a:noFill/>
          <a:ln cap="flat" cmpd="sng" w="38100">
            <a:solidFill>
              <a:schemeClr val="dk2"/>
            </a:solidFill>
            <a:prstDash val="solid"/>
            <a:round/>
            <a:headEnd len="sm" w="sm" type="none"/>
            <a:tailEnd len="sm" w="sm" type="none"/>
          </a:ln>
        </p:spPr>
      </p:pic>
      <p:sp>
        <p:nvSpPr>
          <p:cNvPr id="63" name="Google Shape;63;p14"/>
          <p:cNvSpPr txBox="1"/>
          <p:nvPr/>
        </p:nvSpPr>
        <p:spPr>
          <a:xfrm>
            <a:off x="446393" y="955400"/>
            <a:ext cx="3107700" cy="3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History Social Science Standards CA</a:t>
            </a:r>
            <a:endParaRPr/>
          </a:p>
        </p:txBody>
      </p:sp>
      <p:sp>
        <p:nvSpPr>
          <p:cNvPr id="64" name="Google Shape;64;p14"/>
          <p:cNvSpPr txBox="1"/>
          <p:nvPr/>
        </p:nvSpPr>
        <p:spPr>
          <a:xfrm>
            <a:off x="454063" y="2743250"/>
            <a:ext cx="3421800" cy="364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7"/>
              </a:rPr>
              <a:t>Teaching Hard History Standards</a:t>
            </a:r>
            <a:endParaRPr u="sng"/>
          </a:p>
        </p:txBody>
      </p:sp>
      <p:pic>
        <p:nvPicPr>
          <p:cNvPr id="65" name="Google Shape;65;p14"/>
          <p:cNvPicPr preferRelativeResize="0"/>
          <p:nvPr/>
        </p:nvPicPr>
        <p:blipFill rotWithShape="1">
          <a:blip r:embed="rId8">
            <a:alphaModFix/>
          </a:blip>
          <a:srcRect b="0" l="0" r="35191" t="0"/>
          <a:stretch/>
        </p:blipFill>
        <p:spPr>
          <a:xfrm>
            <a:off x="422274" y="3161800"/>
            <a:ext cx="3485400" cy="629700"/>
          </a:xfrm>
          <a:prstGeom prst="rect">
            <a:avLst/>
          </a:prstGeom>
          <a:noFill/>
          <a:ln cap="flat" cmpd="sng" w="38100">
            <a:solidFill>
              <a:schemeClr val="dk2"/>
            </a:solidFill>
            <a:prstDash val="solid"/>
            <a:round/>
            <a:headEnd len="sm" w="sm" type="none"/>
            <a:tailEnd len="sm" w="sm" type="none"/>
          </a:ln>
        </p:spPr>
      </p:pic>
      <p:pic>
        <p:nvPicPr>
          <p:cNvPr id="66" name="Google Shape;66;p14"/>
          <p:cNvPicPr preferRelativeResize="0"/>
          <p:nvPr/>
        </p:nvPicPr>
        <p:blipFill rotWithShape="1">
          <a:blip r:embed="rId9">
            <a:alphaModFix/>
          </a:blip>
          <a:srcRect b="0" l="0" r="25334" t="0"/>
          <a:stretch/>
        </p:blipFill>
        <p:spPr>
          <a:xfrm>
            <a:off x="5176938" y="3911350"/>
            <a:ext cx="3421801" cy="703900"/>
          </a:xfrm>
          <a:prstGeom prst="rect">
            <a:avLst/>
          </a:prstGeom>
          <a:noFill/>
          <a:ln cap="flat" cmpd="sng" w="38100">
            <a:solidFill>
              <a:schemeClr val="dk2"/>
            </a:solidFill>
            <a:prstDash val="solid"/>
            <a:round/>
            <a:headEnd len="sm" w="sm" type="none"/>
            <a:tailEnd len="sm" w="sm" type="none"/>
          </a:ln>
        </p:spPr>
      </p:pic>
      <p:pic>
        <p:nvPicPr>
          <p:cNvPr id="67" name="Google Shape;67;p14"/>
          <p:cNvPicPr preferRelativeResize="0"/>
          <p:nvPr/>
        </p:nvPicPr>
        <p:blipFill rotWithShape="1">
          <a:blip r:embed="rId10">
            <a:alphaModFix/>
          </a:blip>
          <a:srcRect b="0" l="0" r="21154" t="0"/>
          <a:stretch/>
        </p:blipFill>
        <p:spPr>
          <a:xfrm>
            <a:off x="364149" y="3791500"/>
            <a:ext cx="3543525" cy="943600"/>
          </a:xfrm>
          <a:prstGeom prst="rect">
            <a:avLst/>
          </a:prstGeom>
          <a:noFill/>
          <a:ln cap="flat" cmpd="sng" w="38100">
            <a:solidFill>
              <a:schemeClr val="dk2"/>
            </a:solidFill>
            <a:prstDash val="solid"/>
            <a:round/>
            <a:headEnd len="sm" w="sm" type="none"/>
            <a:tailEnd len="sm" w="sm" type="none"/>
          </a:ln>
        </p:spPr>
      </p:pic>
      <p:pic>
        <p:nvPicPr>
          <p:cNvPr id="68" name="Google Shape;68;p14"/>
          <p:cNvPicPr preferRelativeResize="0"/>
          <p:nvPr/>
        </p:nvPicPr>
        <p:blipFill>
          <a:blip r:embed="rId11">
            <a:alphaModFix/>
          </a:blip>
          <a:stretch>
            <a:fillRect/>
          </a:stretch>
        </p:blipFill>
        <p:spPr>
          <a:xfrm>
            <a:off x="5192175" y="1696637"/>
            <a:ext cx="3391335" cy="214922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 name="Shape 72"/>
        <p:cNvGrpSpPr/>
        <p:nvPr/>
      </p:nvGrpSpPr>
      <p:grpSpPr>
        <a:xfrm>
          <a:off x="0" y="0"/>
          <a:ext cx="0" cy="0"/>
          <a:chOff x="0" y="0"/>
          <a:chExt cx="0" cy="0"/>
        </a:xfrm>
      </p:grpSpPr>
      <p:pic>
        <p:nvPicPr>
          <p:cNvPr descr="13News Now documentary '20 and Odd: Africans' Arrival in 1619' looks at the extraordinary story of the first Africans who arrived in English North America." id="73" name="Google Shape;73;p15" title="20 and Odd: Africans' Arrival in 1619">
            <a:hlinkClick r:id="rId3"/>
          </p:cNvPr>
          <p:cNvPicPr preferRelativeResize="0"/>
          <p:nvPr/>
        </p:nvPicPr>
        <p:blipFill>
          <a:blip r:embed="rId4">
            <a:alphaModFix/>
          </a:blip>
          <a:stretch>
            <a:fillRect/>
          </a:stretch>
        </p:blipFill>
        <p:spPr>
          <a:xfrm>
            <a:off x="1898800" y="1206200"/>
            <a:ext cx="5346400" cy="3007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idx="1" type="subTitle"/>
          </p:nvPr>
        </p:nvSpPr>
        <p:spPr>
          <a:xfrm>
            <a:off x="311700" y="442650"/>
            <a:ext cx="87159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00000"/>
                </a:solidFill>
              </a:rPr>
              <a:t>A,E,I,O,U,1,2 </a:t>
            </a:r>
            <a:r>
              <a:rPr lang="en" sz="1133">
                <a:solidFill>
                  <a:srgbClr val="000000"/>
                </a:solidFill>
              </a:rPr>
              <a:t>Use this approach to help read words with multiple syllables.</a:t>
            </a:r>
            <a:endParaRPr sz="1133">
              <a:solidFill>
                <a:srgbClr val="000000"/>
              </a:solidFill>
            </a:endParaRPr>
          </a:p>
          <a:p>
            <a:pPr indent="-254000" lvl="0" marL="457200" rtl="0" algn="l">
              <a:spcBef>
                <a:spcPts val="0"/>
              </a:spcBef>
              <a:spcAft>
                <a:spcPts val="0"/>
              </a:spcAft>
              <a:buClr>
                <a:srgbClr val="000000"/>
              </a:buClr>
              <a:buSzPts val="400"/>
              <a:buAutoNum type="arabicPeriod"/>
            </a:pPr>
            <a:r>
              <a:t/>
            </a:r>
            <a:endParaRPr sz="1800"/>
          </a:p>
          <a:p>
            <a:pPr indent="-254000" lvl="0" marL="457200" rtl="0" algn="l">
              <a:spcBef>
                <a:spcPts val="0"/>
              </a:spcBef>
              <a:spcAft>
                <a:spcPts val="0"/>
              </a:spcAft>
              <a:buClr>
                <a:srgbClr val="000000"/>
              </a:buClr>
              <a:buSzPts val="400"/>
              <a:buAutoNum type="arabicPeriod"/>
            </a:pPr>
            <a:r>
              <a:rPr lang="en" sz="1800"/>
              <a:t>Place an X under each A, E, I, O, U</a:t>
            </a:r>
            <a:endParaRPr sz="1800"/>
          </a:p>
          <a:p>
            <a:pPr indent="-254000" lvl="0" marL="457200" rtl="0" algn="l">
              <a:spcBef>
                <a:spcPts val="0"/>
              </a:spcBef>
              <a:spcAft>
                <a:spcPts val="0"/>
              </a:spcAft>
              <a:buClr>
                <a:srgbClr val="000000"/>
              </a:buClr>
              <a:buSzPts val="400"/>
              <a:buAutoNum type="arabicPeriod"/>
            </a:pPr>
            <a:r>
              <a:rPr lang="en" sz="1800"/>
              <a:t>Count the letters between the X’s</a:t>
            </a:r>
            <a:endParaRPr sz="1800"/>
          </a:p>
          <a:p>
            <a:pPr indent="-254000" lvl="0" marL="457200" rtl="0" algn="l">
              <a:spcBef>
                <a:spcPts val="0"/>
              </a:spcBef>
              <a:spcAft>
                <a:spcPts val="0"/>
              </a:spcAft>
              <a:buClr>
                <a:srgbClr val="000000"/>
              </a:buClr>
              <a:buSzPts val="400"/>
              <a:buAutoNum type="arabicPeriod"/>
            </a:pPr>
            <a:r>
              <a:rPr lang="en" sz="1800"/>
              <a:t>Split between: </a:t>
            </a:r>
            <a:endParaRPr sz="1800"/>
          </a:p>
          <a:p>
            <a:pPr indent="0" lvl="0" marL="457200" rtl="0" algn="l">
              <a:spcBef>
                <a:spcPts val="0"/>
              </a:spcBef>
              <a:spcAft>
                <a:spcPts val="0"/>
              </a:spcAft>
              <a:buNone/>
            </a:pPr>
            <a:r>
              <a:rPr lang="en" sz="1800"/>
              <a:t>(X and X) example: jo/vi/al</a:t>
            </a:r>
            <a:endParaRPr sz="1800"/>
          </a:p>
          <a:p>
            <a:pPr indent="0" lvl="0" marL="457200" rtl="0" algn="l">
              <a:spcBef>
                <a:spcPts val="0"/>
              </a:spcBef>
              <a:spcAft>
                <a:spcPts val="0"/>
              </a:spcAft>
              <a:buNone/>
            </a:pPr>
            <a:r>
              <a:rPr lang="en" sz="1800"/>
              <a:t>(X and 1) example: te/na/cious</a:t>
            </a:r>
            <a:endParaRPr sz="1800"/>
          </a:p>
          <a:p>
            <a:pPr indent="0" lvl="0" marL="457200" rtl="0" algn="l">
              <a:spcBef>
                <a:spcPts val="0"/>
              </a:spcBef>
              <a:spcAft>
                <a:spcPts val="0"/>
              </a:spcAft>
              <a:buNone/>
            </a:pPr>
            <a:r>
              <a:rPr lang="en" sz="1800"/>
              <a:t>(1 and 2) example: bal/lad</a:t>
            </a:r>
            <a:endParaRPr sz="1800"/>
          </a:p>
          <a:p>
            <a:pPr indent="0" lvl="0" marL="457200" rtl="0" algn="l">
              <a:spcBef>
                <a:spcPts val="0"/>
              </a:spcBef>
              <a:spcAft>
                <a:spcPts val="0"/>
              </a:spcAft>
              <a:buNone/>
            </a:pPr>
            <a:r>
              <a:t/>
            </a:r>
            <a:endParaRPr/>
          </a:p>
          <a:p>
            <a:pPr indent="0" lvl="0" marL="457200" rtl="0" algn="l">
              <a:spcBef>
                <a:spcPts val="0"/>
              </a:spcBef>
              <a:spcAft>
                <a:spcPts val="0"/>
              </a:spcAft>
              <a:buNone/>
            </a:pPr>
            <a:r>
              <a:rPr lang="en" sz="1200">
                <a:solidFill>
                  <a:srgbClr val="000000"/>
                </a:solidFill>
              </a:rPr>
              <a:t>Do not separate blends or word groupings that need each other. </a:t>
            </a:r>
            <a:endParaRPr sz="1200">
              <a:solidFill>
                <a:srgbClr val="000000"/>
              </a:solidFill>
            </a:endParaRPr>
          </a:p>
          <a:p>
            <a:pPr indent="0" lvl="0" marL="457200" rtl="0" algn="l">
              <a:spcBef>
                <a:spcPts val="0"/>
              </a:spcBef>
              <a:spcAft>
                <a:spcPts val="0"/>
              </a:spcAft>
              <a:buNone/>
            </a:pPr>
            <a:r>
              <a:rPr lang="en" sz="1200">
                <a:solidFill>
                  <a:srgbClr val="000000"/>
                </a:solidFill>
              </a:rPr>
              <a:t>ous, qu, bi, cl, dr, pr, cial, tion</a:t>
            </a:r>
            <a:endParaRPr sz="1200">
              <a:solidFill>
                <a:srgbClr val="000000"/>
              </a:solidFill>
            </a:endParaRPr>
          </a:p>
          <a:p>
            <a:pPr indent="0" lvl="0" marL="457200" rtl="0" algn="l">
              <a:spcBef>
                <a:spcPts val="0"/>
              </a:spcBef>
              <a:spcAft>
                <a:spcPts val="0"/>
              </a:spcAft>
              <a:buNone/>
            </a:pPr>
            <a:r>
              <a:t/>
            </a:r>
            <a:endParaRPr sz="1400">
              <a:solidFill>
                <a:srgbClr val="000000"/>
              </a:solidFill>
            </a:endParaRPr>
          </a:p>
          <a:p>
            <a:pPr indent="0" lvl="0" marL="0" rtl="0" algn="ctr">
              <a:spcBef>
                <a:spcPts val="0"/>
              </a:spcBef>
              <a:spcAft>
                <a:spcPts val="0"/>
              </a:spcAft>
              <a:buNone/>
            </a:pPr>
            <a:r>
              <a:t/>
            </a:r>
            <a:endParaRPr/>
          </a:p>
        </p:txBody>
      </p:sp>
      <p:sp>
        <p:nvSpPr>
          <p:cNvPr id="79" name="Google Shape;79;p16"/>
          <p:cNvSpPr txBox="1"/>
          <p:nvPr/>
        </p:nvSpPr>
        <p:spPr>
          <a:xfrm>
            <a:off x="5268000" y="1258025"/>
            <a:ext cx="3564300" cy="2770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Abandoned</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en">
                <a:solidFill>
                  <a:srgbClr val="FF0000"/>
                </a:solidFill>
              </a:rPr>
              <a:t>Generations</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en">
                <a:solidFill>
                  <a:srgbClr val="FF0000"/>
                </a:solidFill>
              </a:rPr>
              <a:t>Uprisings</a:t>
            </a:r>
            <a:endParaRPr>
              <a:solidFill>
                <a:srgbClr val="FF0000"/>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en">
                <a:solidFill>
                  <a:srgbClr val="FF0000"/>
                </a:solidFill>
              </a:rPr>
              <a:t>Ventilated</a:t>
            </a:r>
            <a:endParaRPr>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a:blip r:embed="rId3">
            <a:alphaModFix/>
          </a:blip>
          <a:stretch>
            <a:fillRect/>
          </a:stretch>
        </p:blipFill>
        <p:spPr>
          <a:xfrm>
            <a:off x="152400" y="152400"/>
            <a:ext cx="8839204" cy="47389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152400" y="152400"/>
            <a:ext cx="8791320" cy="4838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The Little George Ship Revolt</a:t>
            </a:r>
            <a:endParaRPr/>
          </a:p>
        </p:txBody>
      </p:sp>
      <p:pic>
        <p:nvPicPr>
          <p:cNvPr descr="The story of the Little George Ship Revolt&#10;&#10;The setting was the Little George slave ship sailing from the coast of Guinea West Africa. Six days prior, 96 Africans were kidnapped and forced upon the Little George en route to the United States to be sold in Rhode Island. The Little Gorge sailed from the coast of Guinea on June 1, 1730, five days later while still at sea on June 6, 1730, the enslaved Africans began their revolt against the ship's crew. The Little George Ship Revolt is a little-known story, but a powerful story of African resistance. &#10;&#10;On the Shoulders of Giants book series  http://ontheshoulders1.com/store/&#10;&#10;Click the link to join the OTSOG family and get a free copy of On the Shoulders of Giants Vol: 1 North America https://www.ontheshoulders1.com/#/&#10;&#10;Click the link to join our email list https://lp.constantcontactpages.com/s​... &#10;&#10;Support us on Patreon: https://www.patreon.com/OTSOG​" id="95" name="Google Shape;95;p19" title="The Little George Ship Revolt Story">
            <a:hlinkClick r:id="rId3"/>
          </p:cNvPr>
          <p:cNvPicPr preferRelativeResize="0"/>
          <p:nvPr/>
        </p:nvPicPr>
        <p:blipFill>
          <a:blip r:embed="rId4">
            <a:alphaModFix/>
          </a:blip>
          <a:stretch>
            <a:fillRect/>
          </a:stretch>
        </p:blipFill>
        <p:spPr>
          <a:xfrm>
            <a:off x="1608200" y="1338425"/>
            <a:ext cx="5766150" cy="3152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idx="1" type="subTitle"/>
          </p:nvPr>
        </p:nvSpPr>
        <p:spPr>
          <a:xfrm>
            <a:off x="265550" y="3661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The Little George Slave Ship Revolt</a:t>
            </a:r>
            <a:endParaRPr/>
          </a:p>
        </p:txBody>
      </p:sp>
      <p:pic>
        <p:nvPicPr>
          <p:cNvPr descr="This was Perhaps the greatest seabourne  rebellion in the history of the transatlantic slave trade. When 96 Africans escaped.  Captured the ship on which they had been imprisoned and returned to Africa." id="101" name="Google Shape;101;p20" title="The Little George Slave Ship Revolt">
            <a:hlinkClick r:id="rId3"/>
          </p:cNvPr>
          <p:cNvPicPr preferRelativeResize="0"/>
          <p:nvPr/>
        </p:nvPicPr>
        <p:blipFill>
          <a:blip r:embed="rId4">
            <a:alphaModFix/>
          </a:blip>
          <a:stretch>
            <a:fillRect/>
          </a:stretch>
        </p:blipFill>
        <p:spPr>
          <a:xfrm>
            <a:off x="1474613" y="1333950"/>
            <a:ext cx="6102475" cy="3432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1"/>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1350">
                <a:solidFill>
                  <a:schemeClr val="dk1"/>
                </a:solidFill>
                <a:highlight>
                  <a:srgbClr val="FFFFFF"/>
                </a:highlight>
                <a:latin typeface="Georgia"/>
                <a:ea typeface="Georgia"/>
                <a:cs typeface="Georgia"/>
                <a:sym typeface="Georgia"/>
              </a:rPr>
              <a:t>The </a:t>
            </a:r>
            <a:r>
              <a:rPr i="1" lang="en" sz="1350">
                <a:solidFill>
                  <a:schemeClr val="dk1"/>
                </a:solidFill>
                <a:highlight>
                  <a:srgbClr val="FFFFFF"/>
                </a:highlight>
                <a:latin typeface="Georgia"/>
                <a:ea typeface="Georgia"/>
                <a:cs typeface="Georgia"/>
                <a:sym typeface="Georgia"/>
              </a:rPr>
              <a:t>Little George</a:t>
            </a:r>
            <a:r>
              <a:rPr lang="en" sz="1350">
                <a:solidFill>
                  <a:schemeClr val="dk1"/>
                </a:solidFill>
                <a:highlight>
                  <a:srgbClr val="FFFFFF"/>
                </a:highlight>
                <a:latin typeface="Georgia"/>
                <a:ea typeface="Georgia"/>
                <a:cs typeface="Georgia"/>
                <a:sym typeface="Georgia"/>
              </a:rPr>
              <a:t> Ship Revolt took place on the British ship </a:t>
            </a:r>
            <a:r>
              <a:rPr i="1" lang="en" sz="1350">
                <a:solidFill>
                  <a:schemeClr val="dk1"/>
                </a:solidFill>
                <a:highlight>
                  <a:srgbClr val="FFFFFF"/>
                </a:highlight>
                <a:latin typeface="Georgia"/>
                <a:ea typeface="Georgia"/>
                <a:cs typeface="Georgia"/>
                <a:sym typeface="Georgia"/>
              </a:rPr>
              <a:t>Little George</a:t>
            </a:r>
            <a:r>
              <a:rPr lang="en" sz="1350">
                <a:solidFill>
                  <a:schemeClr val="dk1"/>
                </a:solidFill>
                <a:highlight>
                  <a:srgbClr val="FFFFFF"/>
                </a:highlight>
                <a:latin typeface="Georgia"/>
                <a:ea typeface="Georgia"/>
                <a:cs typeface="Georgia"/>
                <a:sym typeface="Georgia"/>
              </a:rPr>
              <a:t> in June 1730. The little-known revolt was one of the most successful uprisings of captured Africans on the high seas in history. The revolt occurred five days after the </a:t>
            </a:r>
            <a:r>
              <a:rPr i="1" lang="en" sz="1350">
                <a:solidFill>
                  <a:schemeClr val="dk1"/>
                </a:solidFill>
                <a:highlight>
                  <a:srgbClr val="FFFFFF"/>
                </a:highlight>
                <a:latin typeface="Georgia"/>
                <a:ea typeface="Georgia"/>
                <a:cs typeface="Georgia"/>
                <a:sym typeface="Georgia"/>
              </a:rPr>
              <a:t>Little George</a:t>
            </a:r>
            <a:r>
              <a:rPr lang="en" sz="1350">
                <a:solidFill>
                  <a:schemeClr val="dk1"/>
                </a:solidFill>
                <a:highlight>
                  <a:srgbClr val="FFFFFF"/>
                </a:highlight>
                <a:latin typeface="Georgia"/>
                <a:ea typeface="Georgia"/>
                <a:cs typeface="Georgia"/>
                <a:sym typeface="Georgia"/>
              </a:rPr>
              <a:t> had sailed from the Coast of Guinea to bring captured Africans to the British North American colony of Rhode Island. The revolt began as several Africans were able to slip out of their iron chains, overpower the crew, and sail the ship back to the continent of Africa and specifically to the Sierra Leone River where they abandoned the ship.</a:t>
            </a:r>
            <a:endParaRPr sz="1350">
              <a:solidFill>
                <a:schemeClr val="dk1"/>
              </a:solidFill>
              <a:highlight>
                <a:srgbClr val="FFFFFF"/>
              </a:highlight>
              <a:latin typeface="Georgia"/>
              <a:ea typeface="Georgia"/>
              <a:cs typeface="Georgia"/>
              <a:sym typeface="Georgia"/>
            </a:endParaRPr>
          </a:p>
          <a:p>
            <a:pPr indent="0" lvl="0" marL="0" rtl="0" algn="l">
              <a:lnSpc>
                <a:spcPct val="115000"/>
              </a:lnSpc>
              <a:spcBef>
                <a:spcPts val="2100"/>
              </a:spcBef>
              <a:spcAft>
                <a:spcPts val="0"/>
              </a:spcAft>
              <a:buClr>
                <a:schemeClr val="dk1"/>
              </a:buClr>
              <a:buSzPts val="1100"/>
              <a:buFont typeface="Arial"/>
              <a:buNone/>
            </a:pPr>
            <a:r>
              <a:rPr lang="en" sz="1350">
                <a:solidFill>
                  <a:schemeClr val="dk1"/>
                </a:solidFill>
                <a:highlight>
                  <a:srgbClr val="FFFFFF"/>
                </a:highlight>
                <a:latin typeface="Georgia"/>
                <a:ea typeface="Georgia"/>
                <a:cs typeface="Georgia"/>
                <a:sym typeface="Georgia"/>
              </a:rPr>
              <a:t>On June 1, 1730, Captain George Scott sailed his ship, the </a:t>
            </a:r>
            <a:r>
              <a:rPr i="1" lang="en" sz="1350">
                <a:solidFill>
                  <a:schemeClr val="dk1"/>
                </a:solidFill>
                <a:highlight>
                  <a:srgbClr val="FFFFFF"/>
                </a:highlight>
                <a:latin typeface="Georgia"/>
                <a:ea typeface="Georgia"/>
                <a:cs typeface="Georgia"/>
                <a:sym typeface="Georgia"/>
              </a:rPr>
              <a:t>Little George</a:t>
            </a:r>
            <a:r>
              <a:rPr lang="en" sz="1350">
                <a:solidFill>
                  <a:schemeClr val="dk1"/>
                </a:solidFill>
                <a:highlight>
                  <a:srgbClr val="FFFFFF"/>
                </a:highlight>
                <a:latin typeface="Georgia"/>
                <a:ea typeface="Georgia"/>
                <a:cs typeface="Georgia"/>
                <a:sym typeface="Georgia"/>
              </a:rPr>
              <a:t>, carrying ninety-six captured Africans from the Bonnana Islands off the Coast of Guinea (West Africa) to Rhode Island. There the captured Africans were to be sold as slaves. Five days into the Atlantic crossing, the captives, already mistreated by the ship’s crew and packed and chained down in heavy shackles in the dark and poorly ventilated lower deck of the ship, rose in revolt. On June 6, 1730, around 4:00 a.m. several captives freed themselves from their iron shackles and broke through the bulkhead of the ship. Getting on the ship’s deck, they seized weapons and killed three of the crew’s watchmen who were attempting to alert other crew members and Captain Scott.</a:t>
            </a:r>
            <a:endParaRPr sz="1350">
              <a:solidFill>
                <a:schemeClr val="dk1"/>
              </a:solidFill>
              <a:highlight>
                <a:srgbClr val="FFFFFF"/>
              </a:highlight>
              <a:latin typeface="Georgia"/>
              <a:ea typeface="Georgia"/>
              <a:cs typeface="Georgia"/>
              <a:sym typeface="Georgia"/>
            </a:endParaRPr>
          </a:p>
          <a:p>
            <a:pPr indent="0" lvl="0" marL="0" rtl="0" algn="ctr">
              <a:spcBef>
                <a:spcPts val="2100"/>
              </a:spcBef>
              <a:spcAft>
                <a:spcPts val="0"/>
              </a:spcAft>
              <a:buNone/>
            </a:pPr>
            <a:r>
              <a:rPr lang="en" sz="1050">
                <a:solidFill>
                  <a:schemeClr val="dk1"/>
                </a:solidFill>
                <a:latin typeface="Montserrat"/>
                <a:ea typeface="Montserrat"/>
                <a:cs typeface="Montserrat"/>
                <a:sym typeface="Montserrat"/>
              </a:rPr>
              <a:t>Momodu, S. (2020, August 23). </a:t>
            </a:r>
            <a:r>
              <a:rPr i="1" lang="en" sz="1050">
                <a:solidFill>
                  <a:schemeClr val="dk1"/>
                </a:solidFill>
                <a:latin typeface="Montserrat"/>
                <a:ea typeface="Montserrat"/>
                <a:cs typeface="Montserrat"/>
                <a:sym typeface="Montserrat"/>
              </a:rPr>
              <a:t>Little George Ship Revolt (1730)</a:t>
            </a:r>
            <a:r>
              <a:rPr lang="en" sz="1050">
                <a:solidFill>
                  <a:schemeClr val="dk1"/>
                </a:solidFill>
                <a:latin typeface="Montserrat"/>
                <a:ea typeface="Montserrat"/>
                <a:cs typeface="Montserrat"/>
                <a:sym typeface="Montserrat"/>
              </a:rPr>
              <a:t>. BlackPast.org. </a:t>
            </a:r>
            <a:r>
              <a:rPr lang="en" sz="1050" u="sng">
                <a:solidFill>
                  <a:schemeClr val="hlink"/>
                </a:solidFill>
                <a:latin typeface="Montserrat"/>
                <a:ea typeface="Montserrat"/>
                <a:cs typeface="Montserrat"/>
                <a:sym typeface="Montserrat"/>
                <a:hlinkClick r:id="rId3"/>
              </a:rPr>
              <a:t>https://www.blackpast.org/global-african-history/little-george-ship-revolt-1730/</a:t>
            </a:r>
            <a:endParaRPr sz="105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sz="1050">
              <a:solidFill>
                <a:schemeClr val="dk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