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ampton.gov/3580/The-1619-Landing-Report-FAQs#:~:text=In%20late%20August%2C%201619%2C%2020,traded%20in%20exchange%20for%20supplie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lliamtucker1624society.or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2019/08/23/podcasts/1619-slavery-anniversary.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adingrockets.org/topics/fluency/articles/developing-fluent-reader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gs_ssp=eJzj4tVP1zc0zEuryqmsMjYwYPTiz8hMz1DIz1MoyUhVyMhPBwCjxAo1&amp;q=High+on+the+Hog:+How+African+American+Cuisine+Transformed+America+Season+1&amp;oq=high+on+the+ho&amp;gs_lcrp=EgZjaHJvbWUqBwgBEC4YgAQyDAgAECMYJxiABBiKBTIHCAEQLhiABDIGCAIQRRhAMgYIAxBFGDkyBwgEEAAYgAQyBggFEEUYPDIGCAYQRRg9MgYIBxBFGDzSAQg0MzQ3ajBqN6gCALACAA&amp;sourceid=chrome&amp;ie=UTF-8&amp;si=ALGXSlbOnYv1c7xuMyR9hE81sCUbgpTOkJ-PI6NErpJhBfQ2nml1Xwjm3rAlA6ZtRjNamfoO4pyxOEneuhz1LWF6fgz3OOVNCoXWkmfB0XjNuokDaTIi5DHU2BwX6I26I1FeUvt_S7jR5o1hDoINEZqixm7SIr1bZ8S4Y3fAyNInETktM9Yv0D_6alk260OTokoSmBX134auWuMJl2KAo6SflKav3AArC-eeI70L2Z2CvQNzo1Tlx0QCF06h2jWqY8ySjBoAlGyr&amp;ictx=1&amp;ved=2ahUKEwjOpv34tdCCAxUbIEQIHcVOBxUQv-YBKAF6BAgiEAc&amp;uds=H4sIAAAAAAAA_zPiz8hMz1DIz1MoyUhVyMhPBwB3TZnpEQAAAA&amp;safe=active&amp;ssui=on"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books/edition/High_on_the_Hog/oH_R9-wvZc4C?hl=en&amp;gbpv=1&amp;printsec=frontcove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rg/africarenewal/web-features/slave-trade-how-african-foods-influenced-modern-american-cuisine#:~:text=Jambalaya%20(mixed%20rice%2C%20meat%20and,America%20and%20the%20Caribbean%20reg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1s70B_IFUqY" TargetMode="External"/><Relationship Id="rId3" Type="http://schemas.openxmlformats.org/officeDocument/2006/relationships/hyperlink" Target="https://readenespanol.com/2018/cognitive-content-dictionar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vevoyages.org/voyage/ship#3dmodel/0/e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5bSPUl2N6o&amp;t=7s" TargetMode="External"/><Relationship Id="rId3" Type="http://schemas.openxmlformats.org/officeDocument/2006/relationships/hyperlink" Target="https://docs.google.com/document/d/1kqqO0WGN1jYv7esQRcDTBCB5A2xa67g4bgbKRGnvHzo/edit"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a78c330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a78c330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Introduction:</a:t>
            </a:r>
            <a:endParaRPr b="1"/>
          </a:p>
          <a:p>
            <a:pPr indent="0" lvl="0" marL="0" rtl="0" algn="l">
              <a:spcBef>
                <a:spcPts val="0"/>
              </a:spcBef>
              <a:spcAft>
                <a:spcPts val="0"/>
              </a:spcAft>
              <a:buNone/>
            </a:pPr>
            <a:r>
              <a:rPr lang="en"/>
              <a:t>In this slide deck, we are building upon the information presented in the introduction slides.  Students will first learn about the White Lion, a Dutch ship whose passengers kidnapped the families from from a Portuguese ship who had stolen families from Ndongo from their homes.  The White Lion aimed for the United States with now enslaved Africans and landed in Port Comfort, an event that is recorded to have started enslavement in the colonies.  The students will first view a 3-dimensional video of what a slave ship might have looked like to give context for when they listen to the poem, the White Lion, ready by author Claudia Rankine on the following slide. The slides after take the students through experiences of viewing images, watching videos and reading text in order to build background knowledge about the roots of enslavement in the history of the United States. They will also build foundational skills throughout the slides.  </a:t>
            </a:r>
            <a:endParaRPr/>
          </a:p>
          <a:p>
            <a:pPr indent="0" lvl="0" marL="0" rtl="0" algn="l">
              <a:spcBef>
                <a:spcPts val="0"/>
              </a:spcBef>
              <a:spcAft>
                <a:spcPts val="0"/>
              </a:spcAft>
              <a:buNone/>
            </a:pPr>
            <a:r>
              <a:rPr lang="en"/>
              <a:t>Joy is included at the end of every slide deck to celebrate the foundation of food, song, dance, etc, brought to the United States by Africans forced from their homes.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https://hampton.gov/3580/The-1619-Landing-Report-FAQs#:~:text=In%20late%20August%2C%201619%2C%2020,traded%20in%20exchange%20for%20supplies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FFFF00"/>
                </a:highlight>
              </a:rPr>
              <a:t>To prepare for this study, the students should be provided with a blank journal or journal pages in a folder, as they will be writing a full page at the end of each slide deck, possibly more. Also, the slide decks were originally designed to be completed in one class period, but I have found that it usually takes two to three class periods.  If that is the same for you, you might have the students at least write a sentence or two at the end of each period so they remember what they learned throughout the study. </a:t>
            </a:r>
            <a:endParaRPr>
              <a:highlight>
                <a:srgbClr val="FFFF00"/>
              </a:highlight>
            </a:endParaRPr>
          </a:p>
          <a:p>
            <a:pPr indent="0" lvl="0" marL="0" rtl="0" algn="l">
              <a:spcBef>
                <a:spcPts val="0"/>
              </a:spcBef>
              <a:spcAft>
                <a:spcPts val="0"/>
              </a:spcAft>
              <a:buNone/>
            </a:pPr>
            <a:r>
              <a:t/>
            </a:r>
            <a:endParaRPr>
              <a:highlight>
                <a:srgbClr val="FFFF00"/>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5a78c330d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5a78c330d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section, show up to minute 10:55 of the video. </a:t>
            </a:r>
            <a:endParaRPr/>
          </a:p>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documentary, created by the </a:t>
            </a:r>
            <a:r>
              <a:rPr lang="en" u="sng">
                <a:solidFill>
                  <a:schemeClr val="hlink"/>
                </a:solidFill>
                <a:hlinkClick r:id="rId2"/>
              </a:rPr>
              <a:t>William Tucker Foundation</a:t>
            </a:r>
            <a:r>
              <a:rPr lang="en"/>
              <a:t>,</a:t>
            </a:r>
            <a:r>
              <a:rPr lang="en"/>
              <a:t> there is a connection to Rankine’s poem: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sz="1200">
                <a:solidFill>
                  <a:schemeClr val="dk1"/>
                </a:solidFill>
              </a:rPr>
              <a:t>Filing its first property</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Ledger with </a:t>
            </a:r>
            <a:r>
              <a:rPr i="1" lang="en" sz="1200">
                <a:solidFill>
                  <a:schemeClr val="dk1"/>
                </a:solidFill>
              </a:rPr>
              <a:t>twenty and odd</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Of the uprooted twelve million,</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Including Anthony and Isabella,</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Who, out of the </a:t>
            </a:r>
            <a:r>
              <a:rPr i="1" lang="en" sz="1200">
                <a:solidFill>
                  <a:schemeClr val="dk1"/>
                </a:solidFill>
              </a:rPr>
              <a:t>White Lion’s </a:t>
            </a:r>
            <a:r>
              <a:rPr lang="en" sz="1200">
                <a:solidFill>
                  <a:schemeClr val="dk1"/>
                </a:solidFill>
              </a:rPr>
              <a:t>hold,</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Step into the whole of history</a:t>
            </a:r>
            <a:endParaRPr sz="1200">
              <a:solidFill>
                <a:schemeClr val="dk1"/>
              </a:solidFill>
            </a:endParaRPr>
          </a:p>
          <a:p>
            <a:pPr indent="0" lvl="0" marL="0" rtl="0" algn="l">
              <a:spcBef>
                <a:spcPts val="0"/>
              </a:spcBef>
              <a:spcAft>
                <a:spcPts val="0"/>
              </a:spcAft>
              <a:buNone/>
            </a:pPr>
            <a:r>
              <a:rPr lang="en" sz="1200">
                <a:solidFill>
                  <a:schemeClr val="dk1"/>
                </a:solidFill>
              </a:rPr>
              <a:t>To give birth to the first child”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This video connects this history to today through ancestry and the importance of learning about and knowing our past.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5a78c330d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5a78c330d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for this background media:</a:t>
            </a:r>
            <a:endParaRPr b="1">
              <a:solidFill>
                <a:schemeClr val="dk1"/>
              </a:solidFill>
            </a:endParaRPr>
          </a:p>
          <a:p>
            <a:pPr indent="0" lvl="0" marL="0" rtl="0" algn="l">
              <a:spcBef>
                <a:spcPts val="0"/>
              </a:spcBef>
              <a:spcAft>
                <a:spcPts val="0"/>
              </a:spcAft>
              <a:buNone/>
            </a:pPr>
            <a:r>
              <a:rPr lang="en"/>
              <a:t>This is a short video that follows up to the previous documentary of a family retracing the steps of their ancestors from Angola.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0302ba09d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0302ba09d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Connecting back to the anchor text, Born on the Water, Nikole Hannah-Jones tells the story of Anthony and Isabella, names students will have heard multiple times in this slide deck.  It is important to share names of people to bring this history to life and to build understanding that the people stolen from their land had names, had lives, had dreams before being forced onto the ships.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80302ba09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80302ba09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moved to the intro deck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7d8ad5e5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37d8ad5e5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next two slides,  the students will listen to and read a section from the first podcast from the 1619 Project: The Fight for a True Democracy.  Prior to reading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FFFF00"/>
                </a:highlight>
              </a:rPr>
              <a:t>Wondering if this slide is necessary since what we read is so short, or if it should maybe be moved to the beginning of the slide deck?</a:t>
            </a:r>
            <a:endParaRPr>
              <a:highlight>
                <a:srgbClr val="FFFF00"/>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a78c330d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5a78c330d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on the picture of 1619 to link to the podcast- listen to the first 5 minutes.</a:t>
            </a:r>
            <a:endParaRPr/>
          </a:p>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None/>
            </a:pPr>
            <a:r>
              <a:rPr b="1" lang="en">
                <a:solidFill>
                  <a:schemeClr val="dk1"/>
                </a:solidFill>
              </a:rPr>
              <a:t>Key understandings of this text:</a:t>
            </a:r>
            <a:endParaRPr/>
          </a:p>
          <a:p>
            <a:pPr indent="0" lvl="0" marL="0" rtl="0" algn="l">
              <a:spcBef>
                <a:spcPts val="0"/>
              </a:spcBef>
              <a:spcAft>
                <a:spcPts val="0"/>
              </a:spcAft>
              <a:buNone/>
            </a:pPr>
            <a:r>
              <a:rPr lang="en" u="sng">
                <a:solidFill>
                  <a:schemeClr val="hlink"/>
                </a:solidFill>
                <a:hlinkClick r:id="rId2"/>
              </a:rPr>
              <a:t>Transcript</a:t>
            </a:r>
            <a:r>
              <a:rPr lang="en"/>
              <a:t> is linked.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section, the students can read and listen to the author, Nikole Hannah-Jones, share about what happened in 1619.  They can listen longer or read more, but for this section, I’ve only included the first five minutes.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a78c330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a78c330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None/>
            </a:pPr>
            <a:r>
              <a:rPr b="1" lang="en">
                <a:solidFill>
                  <a:schemeClr val="dk1"/>
                </a:solidFill>
              </a:rPr>
              <a:t>Key understandings of this text:</a:t>
            </a:r>
            <a:endParaRPr/>
          </a:p>
          <a:p>
            <a:pPr indent="0" lvl="0" marL="0" rtl="0" algn="l">
              <a:spcBef>
                <a:spcPts val="0"/>
              </a:spcBef>
              <a:spcAft>
                <a:spcPts val="0"/>
              </a:spcAft>
              <a:buNone/>
            </a:pPr>
            <a:r>
              <a:rPr lang="en"/>
              <a:t>This is the next part of the text for students to listen to/read.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5a78c330d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5a78c330d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Cloze Passage: </a:t>
            </a:r>
            <a:r>
              <a:rPr lang="en"/>
              <a:t>In this section, students read a text from the previous slide deck- in this case it is from the poem, Still I Rise.  I have not taken out many words to create the cloze passage, but since this is their first experience with it in this unit, they can use this as an introduction to the idea.  This can be done with the whole class or small group, up to you, but the idea will be that the students identify the missing word, in this case it is Rise.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identifying the word, discussing the importance of the words, Still I Rise, will be the next step.  It could be a reminder for them from the previous text, but multiple exposures will support their understanding.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Here</a:t>
            </a:r>
            <a:r>
              <a:rPr lang="en"/>
              <a:t> is an article about using cloze passages and about fluency, which is the work on slide 19, if you’d like to read more.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a78c330d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5a78c330d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Class Discussion: </a:t>
            </a:r>
            <a:endParaRPr/>
          </a:p>
          <a:p>
            <a:pPr indent="0" lvl="0" marL="0" rtl="0" algn="l">
              <a:spcBef>
                <a:spcPts val="0"/>
              </a:spcBef>
              <a:spcAft>
                <a:spcPts val="0"/>
              </a:spcAft>
              <a:buNone/>
            </a:pPr>
            <a:r>
              <a:rPr lang="en"/>
              <a:t>In this section, students discuss what they have learned in a whole group discussion.  Use these questions as a guideline to the discussion, but also feel free to follow what the students have gleaned from the learning so far in this slide deck.  This discussion will support them in the writing section, where each student will be expected to write a page about what they learned. This will be very helpful for them to make connections, ask questions and build an understanding of the content.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a78c330d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a78c330d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Fluency Practice: </a:t>
            </a:r>
            <a:endParaRPr b="1"/>
          </a:p>
          <a:p>
            <a:pPr indent="0" lvl="0" marL="0" rtl="0" algn="l">
              <a:spcBef>
                <a:spcPts val="0"/>
              </a:spcBef>
              <a:spcAft>
                <a:spcPts val="0"/>
              </a:spcAft>
              <a:buNone/>
            </a:pPr>
            <a:r>
              <a:rPr lang="en"/>
              <a:t>Each day, students should be working on fluency.  They can either pair up with a partner, or practice by themselves in this first reading.  The ultimate goal would be that they have a fluency partner, each reading to the other for one minute.  I have the first reader identify themself and place their finger on the first word, and the listener do the same, but be ready to listen.  After one minute, I tell them to stop and switch roles.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print this text for them, the only change would be that the listener has a pencil ready to make the text with words missed from the reader.  That is not to highlight mistakes, but to support one another in building towards fluency.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61c7fbb270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61c7fbb270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Standards:</a:t>
            </a:r>
            <a:endParaRPr b="1"/>
          </a:p>
          <a:p>
            <a:pPr indent="0" lvl="0" marL="0" rtl="0" algn="l">
              <a:spcBef>
                <a:spcPts val="0"/>
              </a:spcBef>
              <a:spcAft>
                <a:spcPts val="0"/>
              </a:spcAft>
              <a:buNone/>
            </a:pPr>
            <a:r>
              <a:rPr lang="en"/>
              <a:t>Included here are the standards addressed throughout this study.  They all in one place so as to keep the study focused on the goals written in the standards. We introduce one standard at a time, starting with the Teaching Hard History Standard, “In every place and time, enslaved people sought freedom”, as this is the main focus of the entire study.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a78c330d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a78c330d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Writing:</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student should be prepared to write an entire page about what they learned today.  You can either provide a blank journal or print and copy journal pages for them.  The expectation is that they fill a page, and though they might struggle initially, they will get used to the format.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Possible scaffold for writing-</a:t>
            </a:r>
            <a:r>
              <a:rPr lang="en">
                <a:solidFill>
                  <a:schemeClr val="dk1"/>
                </a:solidFill>
              </a:rPr>
              <a:t>To help emergent bilingual students you may pull a small group and give a paragraph frame or complete a guided writing.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students who need more support, some sentence starters could be: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Today I learned about…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thing I connected with was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helped me understand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5a78c330da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5a78c330da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b="1" lang="en"/>
              <a:t>Key Understandings: </a:t>
            </a:r>
            <a:endParaRPr b="1"/>
          </a:p>
          <a:p>
            <a:pPr indent="0" lvl="0" marL="0" rtl="0" algn="l">
              <a:spcBef>
                <a:spcPts val="0"/>
              </a:spcBef>
              <a:spcAft>
                <a:spcPts val="0"/>
              </a:spcAft>
              <a:buNone/>
            </a:pPr>
            <a:r>
              <a:rPr lang="en"/>
              <a:t>So many of the foods we eat today came to us from Africans who were forced to come to the United States.  </a:t>
            </a:r>
            <a:r>
              <a:rPr lang="en" u="sng">
                <a:solidFill>
                  <a:schemeClr val="hlink"/>
                </a:solidFill>
                <a:hlinkClick r:id="rId2"/>
              </a:rPr>
              <a:t>High on the Hog</a:t>
            </a:r>
            <a:r>
              <a:rPr lang="en"/>
              <a:t> is a documentary/show on Netflix that celebrates the roots of this food.  The trailer gives an idea of the series, as Stephen Satterfield travels first to Benin to talk with people about the food they make and the ingredients they use. It is a fantastic series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the first episode:</a:t>
            </a:r>
            <a:endParaRPr/>
          </a:p>
          <a:p>
            <a:pPr indent="0" lvl="0" marL="0" rtl="0" algn="l">
              <a:spcBef>
                <a:spcPts val="0"/>
              </a:spcBef>
              <a:spcAft>
                <a:spcPts val="0"/>
              </a:spcAft>
              <a:buNone/>
            </a:pPr>
            <a:r>
              <a:rPr lang="en"/>
              <a:t>“</a:t>
            </a:r>
            <a:r>
              <a:rPr lang="en" sz="1050">
                <a:solidFill>
                  <a:srgbClr val="4D5156"/>
                </a:solidFill>
                <a:highlight>
                  <a:srgbClr val="FFFFFF"/>
                </a:highlight>
              </a:rPr>
              <a:t>The hunt for African American food's roots goes to Benin, where okra and yam rule the market and pre-enslavement fish and corn plates reign at the table.”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61c7fbb2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61c7fbb2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a:t>
            </a:r>
            <a:endParaRPr/>
          </a:p>
          <a:p>
            <a:pPr indent="0" lvl="0" marL="0" rtl="0" algn="l">
              <a:spcBef>
                <a:spcPts val="0"/>
              </a:spcBef>
              <a:spcAft>
                <a:spcPts val="0"/>
              </a:spcAft>
              <a:buNone/>
            </a:pPr>
            <a:r>
              <a:rPr lang="en"/>
              <a:t>This is an excerpt from the book </a:t>
            </a:r>
            <a:r>
              <a:rPr lang="en" u="sng">
                <a:solidFill>
                  <a:schemeClr val="hlink"/>
                </a:solidFill>
                <a:hlinkClick r:id="rId2"/>
              </a:rPr>
              <a:t>High on the Hog</a:t>
            </a:r>
            <a:r>
              <a:rPr lang="en"/>
              <a:t> (linked here) by Jessica B. Harris. On this link, you can access a preview of the text.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7d8ad5e5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37d8ad5e5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Joy: </a:t>
            </a:r>
            <a:r>
              <a:rPr lang="en">
                <a:solidFill>
                  <a:schemeClr val="dk1"/>
                </a:solidFill>
              </a:rPr>
              <a:t>How will my instruction advance students’ happiness through the use of beautiful and truthful images, representations, and narratives about themselves and/or others? This portion can be included during the lesson or at a separate time depending on time availability.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a:t>
            </a:r>
            <a:endParaRPr/>
          </a:p>
          <a:p>
            <a:pPr indent="0" lvl="0" marL="0" rtl="0" algn="l">
              <a:spcBef>
                <a:spcPts val="0"/>
              </a:spcBef>
              <a:spcAft>
                <a:spcPts val="0"/>
              </a:spcAft>
              <a:buNone/>
            </a:pPr>
            <a:r>
              <a:rPr lang="en"/>
              <a:t>This is another book where the author’s intention is to share the joy in learning about where so much of our food in the United States comes from.  The title has a link to a preview of the text again and the introduction is worth a read.  The students can either access it individually or you could read it as a group. </a:t>
            </a:r>
            <a:endParaRPr/>
          </a:p>
          <a:p>
            <a:pPr indent="0" lvl="0" marL="0" rtl="0" algn="l">
              <a:spcBef>
                <a:spcPts val="0"/>
              </a:spcBef>
              <a:spcAft>
                <a:spcPts val="0"/>
              </a:spcAft>
              <a:buNone/>
            </a:pPr>
            <a:r>
              <a:t/>
            </a:r>
            <a:endParaRPr sz="200"/>
          </a:p>
          <a:p>
            <a:pPr indent="0" lvl="0" marL="0" rtl="0" algn="ctr">
              <a:lnSpc>
                <a:spcPct val="110000"/>
              </a:lnSpc>
              <a:spcBef>
                <a:spcPts val="0"/>
              </a:spcBef>
              <a:spcAft>
                <a:spcPts val="0"/>
              </a:spcAft>
              <a:buClr>
                <a:schemeClr val="dk1"/>
              </a:buClr>
              <a:buSzPts val="1100"/>
              <a:buFont typeface="Arial"/>
              <a:buNone/>
            </a:pPr>
            <a:r>
              <a:rPr lang="en" sz="1600">
                <a:solidFill>
                  <a:schemeClr val="dk1"/>
                </a:solidFill>
              </a:rPr>
              <a:t>Interview with the Author: Pierre Thiam</a:t>
            </a:r>
            <a:endParaRPr sz="1600">
              <a:solidFill>
                <a:schemeClr val="dk1"/>
              </a:solidFill>
            </a:endParaRPr>
          </a:p>
          <a:p>
            <a:pPr indent="0" lvl="0" marL="0" rtl="0" algn="ctr">
              <a:lnSpc>
                <a:spcPct val="110000"/>
              </a:lnSpc>
              <a:spcBef>
                <a:spcPts val="400"/>
              </a:spcBef>
              <a:spcAft>
                <a:spcPts val="400"/>
              </a:spcAft>
              <a:buClr>
                <a:schemeClr val="dk1"/>
              </a:buClr>
              <a:buSzPts val="1100"/>
              <a:buFont typeface="Arial"/>
              <a:buNone/>
            </a:pPr>
            <a:r>
              <a:rPr b="1" lang="en" sz="1500" u="sng">
                <a:solidFill>
                  <a:schemeClr val="dk1"/>
                </a:solidFill>
                <a:highlight>
                  <a:schemeClr val="lt1"/>
                </a:highlight>
                <a:latin typeface="Roboto"/>
                <a:ea typeface="Roboto"/>
                <a:cs typeface="Roboto"/>
                <a:sym typeface="Roboto"/>
                <a:hlinkClick r:id="rId2">
                  <a:extLst>
                    <a:ext uri="{A12FA001-AC4F-418D-AE19-62706E023703}">
                      <ahyp:hlinkClr val="tx"/>
                    </a:ext>
                  </a:extLst>
                </a:hlinkClick>
              </a:rPr>
              <a:t>Slave trade: How African foods influenced modern American cuisine</a:t>
            </a:r>
            <a:endParaRPr sz="1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5a78c330d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5a78c330d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Word Work:</a:t>
            </a:r>
            <a:r>
              <a:rPr lang="en"/>
              <a:t> On this slide, students are introduced to four multisyllabic words that they will encounter in the texts below.  The strategy is to first place an X under each vowel.  Then the students will split the word into syllables and then they blend the syllables to put the word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your students are familiar with </a:t>
            </a:r>
            <a:r>
              <a:rPr lang="en"/>
              <a:t>syllable</a:t>
            </a:r>
            <a:r>
              <a:rPr lang="en"/>
              <a:t> types, here is another </a:t>
            </a:r>
            <a:r>
              <a:rPr lang="en" u="sng">
                <a:solidFill>
                  <a:schemeClr val="hlink"/>
                </a:solidFill>
                <a:hlinkClick r:id="rId2"/>
              </a:rPr>
              <a:t>strategy</a:t>
            </a:r>
            <a:r>
              <a:rPr lang="en"/>
              <a:t> you can teach your students to decode multisyllabic words.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decoding the words, you can use the GLAD strategy of </a:t>
            </a:r>
            <a:r>
              <a:rPr lang="en" u="sng">
                <a:solidFill>
                  <a:schemeClr val="hlink"/>
                </a:solidFill>
                <a:hlinkClick r:id="rId3"/>
              </a:rPr>
              <a:t>Cognitive Content Dictionary</a:t>
            </a:r>
            <a:r>
              <a:rPr lang="en"/>
              <a:t> (background information linked). These words are key to understanding the text on these slides.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2cd152d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2cd152d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media</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Students will build background knowledge, vocabulary, and build towards a deep understanding of the concept through images and/or multi/media presentations and discussion.Students engage in discussion/turn and talks/ and/or whole class discussion.  An optional scaffold to add to the class discussion after viewing is writing important discussion points on a white board or chart paper in order to assist students in their journal writing later. </a:t>
            </a:r>
            <a:endParaRPr>
              <a:solidFill>
                <a:schemeClr val="dk1"/>
              </a:solidFill>
            </a:endParaRPr>
          </a:p>
          <a:p>
            <a:pPr indent="0" lvl="0" marL="0" rtl="0" algn="l">
              <a:spcBef>
                <a:spcPts val="0"/>
              </a:spcBef>
              <a:spcAft>
                <a:spcPts val="0"/>
              </a:spcAft>
              <a:buNone/>
            </a:pPr>
            <a:r>
              <a:rPr b="1" lang="en">
                <a:solidFill>
                  <a:schemeClr val="dk1"/>
                </a:solidFill>
              </a:rPr>
              <a:t>Key understandings for this background media:</a:t>
            </a:r>
            <a:endParaRPr/>
          </a:p>
          <a:p>
            <a:pPr indent="0" lvl="0" marL="0" rtl="0" algn="l">
              <a:spcBef>
                <a:spcPts val="0"/>
              </a:spcBef>
              <a:spcAft>
                <a:spcPts val="0"/>
              </a:spcAft>
              <a:buNone/>
            </a:pPr>
            <a:r>
              <a:rPr lang="en"/>
              <a:t>Although this is not a video of the White Lion, it will give students context the inside of a slave ship and a deeper understanding about what it was like to have been forced to go across the Atlantic Ocean on the ship. The intention will be to show the students prior to listening to the White Lion.  The video is not directly linked on the slides because it is not on youtube, but can be accessed from the title or the link below.  It will help to have that preloaded prior to showing students.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https://www.slavevoyages.org/voyage/ship#3dmodel/0/en/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37d8ad5e5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37d8ad5e5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On this slide, the students listen to the White Lion read by Claudia Rankine, the author of the poem. Depending on how much time you’d like to spend on the poem, there is an optional, additional piece added below that is specific support for English Language Learners, but can help any student understand the text. Also, if you’d like the students to have a copy of the text, I have that linked as well. The two slides following this one are images that connect to the text to give more background knowledge.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decide to do a </a:t>
            </a:r>
            <a:r>
              <a:rPr lang="en" u="sng">
                <a:solidFill>
                  <a:schemeClr val="hlink"/>
                </a:solidFill>
                <a:hlinkClick r:id="rId2"/>
              </a:rPr>
              <a:t>narrative input chart</a:t>
            </a:r>
            <a:r>
              <a:rPr lang="en"/>
              <a:t>, I have linked a video to watch as an example of how it works.  Feel free to modify to fit the needs of your students.  Linked here is the</a:t>
            </a:r>
            <a:r>
              <a:rPr lang="en" u="sng">
                <a:solidFill>
                  <a:schemeClr val="hlink"/>
                </a:solidFill>
                <a:hlinkClick r:id="rId3"/>
              </a:rPr>
              <a:t> text</a:t>
            </a:r>
            <a:r>
              <a:rPr lang="en"/>
              <a:t> along with images you can include in your chart for the students.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80302ba09d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80302ba09d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This is an image that is still in Virginia, marking the first documented enslaved Africans to reach the colonies.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80302ba09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80302ba09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is to provide a connection to Ndongo…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F0000"/>
                </a:solidFill>
              </a:rPr>
              <a:t>Rankine does not mention the queen in her poem….should I take this slide out? I liked this and so did my </a:t>
            </a:r>
            <a:r>
              <a:rPr lang="en">
                <a:solidFill>
                  <a:srgbClr val="FF0000"/>
                </a:solidFill>
              </a:rPr>
              <a:t>students</a:t>
            </a:r>
            <a:r>
              <a:rPr lang="en">
                <a:solidFill>
                  <a:srgbClr val="FF0000"/>
                </a:solidFill>
              </a:rPr>
              <a:t> it was a great example of a woman and </a:t>
            </a:r>
            <a:r>
              <a:rPr lang="en">
                <a:solidFill>
                  <a:srgbClr val="FF0000"/>
                </a:solidFill>
              </a:rPr>
              <a:t>resistance</a:t>
            </a:r>
            <a:r>
              <a:rPr lang="en">
                <a:solidFill>
                  <a:srgbClr val="FF0000"/>
                </a:solidFill>
              </a:rPr>
              <a:t>!!</a:t>
            </a:r>
            <a:endParaRPr>
              <a:solidFill>
                <a:srgbClr val="FF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80302ba09d_3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80302ba09d_3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To connect back to the anchor text for this section, Born on the Water, the students can either listen or read the section of the White Lion from the book.  It will be important in this section to have </a:t>
            </a:r>
            <a:r>
              <a:rPr lang="en"/>
              <a:t>students</a:t>
            </a:r>
            <a:r>
              <a:rPr lang="en"/>
              <a:t> discuss the emotions represented through the text as well as making connections to Claudia Rankine’s poem.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80302ba09d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80302ba09d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Building Background through text</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be building more background/knowledge using text to build on the slidedeck topic. Students will have printed copies of these slides. Complete a close read of the information spending time for students to highlight their copies and annotate. Another option is having students complete a close read in small groups or partners first and then bringing class together to read through discussing important information. This is also a good time to have students ask any questions about the text.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Key understandings of this text:</a:t>
            </a:r>
            <a:endParaRPr b="1">
              <a:solidFill>
                <a:schemeClr val="dk1"/>
              </a:solidFill>
            </a:endParaRPr>
          </a:p>
          <a:p>
            <a:pPr indent="0" lvl="0" marL="0" rtl="0" algn="l">
              <a:spcBef>
                <a:spcPts val="0"/>
              </a:spcBef>
              <a:spcAft>
                <a:spcPts val="0"/>
              </a:spcAft>
              <a:buNone/>
            </a:pPr>
            <a:r>
              <a:rPr lang="en"/>
              <a:t>It will be important in this section to highlight how resistance to enslavement was immediate for some/many Africans.   These examples are ways that some Africans resisted on the ships.  Some refused to eat, others jumped into the ocean and for some it was the work it took to stay alive.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s://lasentinel.net/african-slave-castles.html" TargetMode="External"/><Relationship Id="rId4" Type="http://schemas.openxmlformats.org/officeDocument/2006/relationships/image" Target="../media/image15.png"/><Relationship Id="rId5" Type="http://schemas.openxmlformats.org/officeDocument/2006/relationships/hyperlink" Target="http://www.youtube.com/watch?v=Pmabgk-BDXI" TargetMode="External"/><Relationship Id="rId6"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PI4XmtU8aog" TargetMode="Externa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youtube.com/watch?v=JV96CxxDFtw" TargetMode="Externa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nytimes.com/2020/01/23/podcasts/1619-podcast.html" TargetMode="Externa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learningforjustice.org/sites/default/files/2020-09/TT-Social-Justice-Standards-Anti-bias-framework-2020.pdf" TargetMode="External"/><Relationship Id="rId4" Type="http://schemas.openxmlformats.org/officeDocument/2006/relationships/image" Target="../media/image4.png"/><Relationship Id="rId11" Type="http://schemas.openxmlformats.org/officeDocument/2006/relationships/image" Target="../media/image7.png"/><Relationship Id="rId10" Type="http://schemas.openxmlformats.org/officeDocument/2006/relationships/image" Target="../media/image2.png"/><Relationship Id="rId9"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hyperlink" Target="https://www.cde.ca.gov/be/st/ss/documents/histsocscistnd.pdf" TargetMode="External"/><Relationship Id="rId7" Type="http://schemas.openxmlformats.org/officeDocument/2006/relationships/hyperlink" Target="https://www.learningforjustice.org/frameworks/teaching-hard-history/american-slavery/k-5-framework" TargetMode="External"/><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thewritingrevolution.org/wp-content/uploads/2017/07/Sentence-Summary.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7wsEdxt1Ico" TargetMode="External"/><Relationship Id="rId4" Type="http://schemas.openxmlformats.org/officeDocument/2006/relationships/image" Target="../media/image10.jp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google.com/books/edition/Simply_West_African/fTOzEAAAQBAJ?hl=en&amp;gbpv=1&amp;printsec=frontcover" TargetMode="External"/><Relationship Id="rId4" Type="http://schemas.openxmlformats.org/officeDocument/2006/relationships/image" Target="../media/image19.png"/><Relationship Id="rId5"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www.slavevoyages.org/voyage/ship#3dmodel/0/en/" TargetMode="External"/><Relationship Id="rId4" Type="http://schemas.openxmlformats.org/officeDocument/2006/relationships/hyperlink" Target="https://www.slavevoyages.org/voyage/ship#3dmodel/0/en/" TargetMode="External"/><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youtube.com/watch?v=TdfJJbhBsE8"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542925"/>
            <a:ext cx="8520600" cy="2254200"/>
          </a:xfrm>
          <a:prstGeom prst="rect">
            <a:avLst/>
          </a:prstGeom>
          <a:ln cap="flat" cmpd="sng" w="9525">
            <a:solidFill>
              <a:srgbClr val="000000"/>
            </a:solidFill>
            <a:prstDash val="solid"/>
            <a:round/>
            <a:headEnd len="sm" w="sm" type="none"/>
            <a:tailEnd len="sm" w="sm" type="none"/>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African American History 400+ years of Resistance, Resilience, Power, and Pride </a:t>
            </a:r>
            <a:endParaRPr/>
          </a:p>
        </p:txBody>
      </p:sp>
      <p:sp>
        <p:nvSpPr>
          <p:cNvPr id="55" name="Google Shape;55;p13"/>
          <p:cNvSpPr txBox="1"/>
          <p:nvPr>
            <p:ph idx="1" type="subTitle"/>
          </p:nvPr>
        </p:nvSpPr>
        <p:spPr>
          <a:xfrm>
            <a:off x="311700" y="28341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62500"/>
          </a:bodyPr>
          <a:lstStyle/>
          <a:p>
            <a:pPr indent="0" lvl="0" marL="0" rtl="0" algn="ctr">
              <a:spcBef>
                <a:spcPts val="0"/>
              </a:spcBef>
              <a:spcAft>
                <a:spcPts val="0"/>
              </a:spcAft>
              <a:buNone/>
            </a:pPr>
            <a:r>
              <a:rPr lang="en"/>
              <a:t>Today you will become smarter in learning how African American Ancestors were stolen by European enslavers and brought to what is now the United States.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idx="1" type="subTitle"/>
          </p:nvPr>
        </p:nvSpPr>
        <p:spPr>
          <a:xfrm>
            <a:off x="311700" y="617375"/>
            <a:ext cx="8520600" cy="40812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20 and Odd: Africans’ Arrival in 1619</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19" name="Google Shape;119;p22">
            <a:hlinkClick r:id="rId3"/>
          </p:cNvPr>
          <p:cNvPicPr preferRelativeResize="0"/>
          <p:nvPr/>
        </p:nvPicPr>
        <p:blipFill>
          <a:blip r:embed="rId4">
            <a:alphaModFix/>
          </a:blip>
          <a:stretch>
            <a:fillRect/>
          </a:stretch>
        </p:blipFill>
        <p:spPr>
          <a:xfrm>
            <a:off x="6285550" y="1153713"/>
            <a:ext cx="2359875" cy="3393776"/>
          </a:xfrm>
          <a:prstGeom prst="rect">
            <a:avLst/>
          </a:prstGeom>
          <a:noFill/>
          <a:ln>
            <a:noFill/>
          </a:ln>
        </p:spPr>
      </p:pic>
      <p:pic>
        <p:nvPicPr>
          <p:cNvPr descr="13News Now documentary '20 and Odd: Africans' Arrival in 1619' looks at the extraordinary story of the first Africans who arrived in English North America.&#10;&#10;Subscribe: https://www.youtube.com/user/WVECTV/?sub_confirmation=1&#10;Download the 13News Now App: http://bit.ly/13NewsNowApp &#10;Check out our website: https://www.13newsnow.com/ &#10;Like us on Facebook: https://www.facebook.com/13NewsNow/ &#10;Follow us on Twitter: https://twitter.com/13newsnow &#10;Follow us on Instagram: https://www.instagram.com/13newsnow/" id="120" name="Google Shape;120;p22" title="20 and Odd: Africans' Arrival in 1619">
            <a:hlinkClick r:id="rId5"/>
          </p:cNvPr>
          <p:cNvPicPr preferRelativeResize="0"/>
          <p:nvPr/>
        </p:nvPicPr>
        <p:blipFill>
          <a:blip r:embed="rId6">
            <a:alphaModFix/>
          </a:blip>
          <a:stretch>
            <a:fillRect/>
          </a:stretch>
        </p:blipFill>
        <p:spPr>
          <a:xfrm>
            <a:off x="435350" y="1251313"/>
            <a:ext cx="5686430" cy="3198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Beauty and Sorrow: Virginia family retraces steps of enslaved Angolan Ancestors</a:t>
            </a:r>
            <a:endParaRPr/>
          </a:p>
        </p:txBody>
      </p:sp>
      <p:pic>
        <p:nvPicPr>
          <p:cNvPr descr="In a voyage of remembrance and natural beauty, Euronews joins a family from Virginia on their historic journey to retrace the path of their ancestors who were taken as slaves in 1619.&#10;&#10;READ MORE : https://www.euronews.com/2022/11/11/beauty-and-sorrow-virginia-family-retraces-steps-of-enslaved-angolan-ancestors&#10;&#10;Subscribe to our channel: https://www.youtube.com/c/euronews?sub_confirmation=1&#10;Watch our LIVE here: https://www.youtube.com/c/euronews/live&#10;&#10;Subscribe to our thematic channels:&#10;NoComment: https://www.youtube.com/c/nocommenttv?sub_confirmation=1&#10;Euronews Green: http://bit.ly/2sMsaDB&#10;Euronews Next: https://www.youtube.com/c/EuronewsNext?sub_confirmation=1&#10;Euronews Travel: https://www.youtube.com/c/EuronewsTravel?sub_confirmation=1&#10;&#10;Euronews is available on YouTube in 12 languages: https://www.youtube.com/user/euronewsnetwork/channels&#10;&#10;#Explore" id="126" name="Google Shape;126;p23" title="Beauty and sorrow: Virginia family retraces steps of enslaved Angolan ancestors">
            <a:hlinkClick r:id="rId3"/>
          </p:cNvPr>
          <p:cNvPicPr preferRelativeResize="0"/>
          <p:nvPr/>
        </p:nvPicPr>
        <p:blipFill>
          <a:blip r:embed="rId4">
            <a:alphaModFix/>
          </a:blip>
          <a:stretch>
            <a:fillRect/>
          </a:stretch>
        </p:blipFill>
        <p:spPr>
          <a:xfrm>
            <a:off x="1827675" y="1572450"/>
            <a:ext cx="5361400" cy="3015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0" y="30675"/>
            <a:ext cx="9144003" cy="5082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 name="Shape 135"/>
        <p:cNvGrpSpPr/>
        <p:nvPr/>
      </p:nvGrpSpPr>
      <p:grpSpPr>
        <a:xfrm>
          <a:off x="0" y="0"/>
          <a:ext cx="0" cy="0"/>
          <a:chOff x="0" y="0"/>
          <a:chExt cx="0" cy="0"/>
        </a:xfrm>
      </p:grpSpPr>
      <p:pic>
        <p:nvPicPr>
          <p:cNvPr descr="From Pulitzer Prize winning journalist Nikole Hannah-Jones comes the greatest story never told. The 1619 Project premieres January 26th only on Hulu. #1619hulu&#10;&#10;The 1619 Project is a Lionsgate Production in association with One Story Up Productions, Harpo Films and The New York Times. It was executive produced by Nikole Hannah-Jones; Academy Award®-winning director Roger Ross Williams; Caitlin Roper, an editor of “The 1619 Project” and The New York Times’ executive producer for film and television; Kathleen Lingo, The New York Times’ editorial director for film and television; and Oprah Winfrey. Peabody Award-winning executive producer Shoshana Guy served as the showrunner. Watch The 1619 Project on Hulu!&#10;&#10;ABOUT THE 1619 PROJECT&#10;Hulu’s six-part 1619 Docuseries is an expansion of “The 1619 Project” created by Pulitzer Prize-winning journalist Nikole Hannah-Jones and the New York Times Magazine. The series seeks to reframe the country’s history by placing the consequences of slavery and the contributions of Black Americans at the very center of our national narrative&#10;&#10;SUBSCRIBE TO HULU’S YOUTUBE CHANNEL&#10;Click the link to subscribe to our channel for the latest shows &amp; updates: http://www.youtube.com/hulu?sub_confi&#10;&#10;START YOUR FREE TRIAL &#10;http://hulu.com/start &#10;&#10;FOLLOW ONYX COLLECTIVE ON SOCIAL:&#10;Like Onyx Collective on Facebook: https://www.facebook.com/onyxcollective&#10;Follow Onyx Collective on Twitter: https://twitter.com/OnyxCollective&#10;Follow Onyx Collective on Instagram: https://www.instagram.com/onyxcollective&#10;&#10;FOLLOW US ON SOCIAL&#10;Instagram: https://www.instagram.com/hulu/ &#10;Hulu on Twitter: https://twitter.com/hulu&#10;Facebook: https://www.facebook.com/hulu&#10;&#10;ABOUT HULU&#10;Hulu is the leading all-in-one premium streaming service that offers an expansive slate of live and on-demand entertainment, both in and outside the home. Hulu is the only on-demand platform that provides access to a library of both hit TV Series/Films and award-winning Hulu Originals like Only Murders In The Building, The Handmaid’s Tale, The Kardashians, and more! Visit Hulu.com to subscribe now.&#10;&#10;#hulu #disney #onyxcollective &#10;&#10;The 1619 Project | Official Trailer | Hulu&#10;https://youtu.be/JV96CxxDFtw" id="136" name="Google Shape;136;p25" title="The 1619 Project | Official Trailer | Hulu">
            <a:hlinkClick r:id="rId3"/>
          </p:cNvPr>
          <p:cNvPicPr preferRelativeResize="0"/>
          <p:nvPr/>
        </p:nvPicPr>
        <p:blipFill>
          <a:blip r:embed="rId4">
            <a:alphaModFix/>
          </a:blip>
          <a:stretch>
            <a:fillRect/>
          </a:stretch>
        </p:blipFill>
        <p:spPr>
          <a:xfrm>
            <a:off x="412475" y="174675"/>
            <a:ext cx="8522950" cy="4794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0" name="Shape 140"/>
        <p:cNvGrpSpPr/>
        <p:nvPr/>
      </p:nvGrpSpPr>
      <p:grpSpPr>
        <a:xfrm>
          <a:off x="0" y="0"/>
          <a:ext cx="0" cy="0"/>
          <a:chOff x="0" y="0"/>
          <a:chExt cx="0" cy="0"/>
        </a:xfrm>
      </p:grpSpPr>
      <p:pic>
        <p:nvPicPr>
          <p:cNvPr id="141" name="Google Shape;141;p26"/>
          <p:cNvPicPr preferRelativeResize="0"/>
          <p:nvPr/>
        </p:nvPicPr>
        <p:blipFill>
          <a:blip r:embed="rId3">
            <a:alphaModFix/>
          </a:blip>
          <a:stretch>
            <a:fillRect/>
          </a:stretch>
        </p:blipFill>
        <p:spPr>
          <a:xfrm>
            <a:off x="1706650" y="152400"/>
            <a:ext cx="5497950" cy="4338400"/>
          </a:xfrm>
          <a:prstGeom prst="rect">
            <a:avLst/>
          </a:prstGeom>
          <a:noFill/>
          <a:ln>
            <a:noFill/>
          </a:ln>
        </p:spPr>
      </p:pic>
      <p:sp>
        <p:nvSpPr>
          <p:cNvPr id="142" name="Google Shape;142;p26"/>
          <p:cNvSpPr txBox="1"/>
          <p:nvPr/>
        </p:nvSpPr>
        <p:spPr>
          <a:xfrm>
            <a:off x="1732225" y="4594800"/>
            <a:ext cx="5446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1619 Podcast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7"/>
          <p:cNvSpPr txBox="1"/>
          <p:nvPr/>
        </p:nvSpPr>
        <p:spPr>
          <a:xfrm>
            <a:off x="213300" y="125175"/>
            <a:ext cx="8849700" cy="46128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Clr>
                <a:schemeClr val="dk1"/>
              </a:buClr>
              <a:buSzPts val="1100"/>
              <a:buFont typeface="Arial"/>
              <a:buNone/>
            </a:pPr>
            <a:r>
              <a:rPr b="1" lang="en" sz="1800">
                <a:solidFill>
                  <a:srgbClr val="333333"/>
                </a:solidFill>
                <a:highlight>
                  <a:srgbClr val="FFFFFF"/>
                </a:highlight>
                <a:latin typeface="Georgia"/>
                <a:ea typeface="Georgia"/>
                <a:cs typeface="Georgia"/>
                <a:sym typeface="Georgia"/>
              </a:rPr>
              <a:t>                  1. 1619 Podcast: The Fight for a True Democracy</a:t>
            </a:r>
            <a:endParaRPr b="1" sz="1800">
              <a:solidFill>
                <a:srgbClr val="333333"/>
              </a:solidFill>
              <a:highlight>
                <a:srgbClr val="FFFFFF"/>
              </a:highlight>
              <a:latin typeface="Georgia"/>
              <a:ea typeface="Georgia"/>
              <a:cs typeface="Georgia"/>
              <a:sym typeface="Georgia"/>
            </a:endParaRPr>
          </a:p>
          <a:p>
            <a:pPr indent="0" lvl="0" marL="0" rtl="0" algn="l">
              <a:lnSpc>
                <a:spcPct val="143478"/>
              </a:lnSpc>
              <a:spcBef>
                <a:spcPts val="1100"/>
              </a:spcBef>
              <a:spcAft>
                <a:spcPts val="0"/>
              </a:spcAft>
              <a:buClr>
                <a:schemeClr val="dk1"/>
              </a:buClr>
              <a:buSzPts val="1100"/>
              <a:buFont typeface="Arial"/>
              <a:buNone/>
            </a:pPr>
            <a:r>
              <a:t/>
            </a:r>
            <a:endParaRPr b="1" sz="1150">
              <a:solidFill>
                <a:srgbClr val="333333"/>
              </a:solidFill>
              <a:highlight>
                <a:srgbClr val="FFFFFF"/>
              </a:highlight>
            </a:endParaRPr>
          </a:p>
          <a:p>
            <a:pPr indent="0" lvl="0" marL="0" rtl="0" algn="l">
              <a:lnSpc>
                <a:spcPct val="143478"/>
              </a:lnSpc>
              <a:spcBef>
                <a:spcPts val="800"/>
              </a:spcBef>
              <a:spcAft>
                <a:spcPts val="0"/>
              </a:spcAft>
              <a:buClr>
                <a:schemeClr val="dk1"/>
              </a:buClr>
              <a:buSzPts val="1100"/>
              <a:buFont typeface="Arial"/>
              <a:buNone/>
            </a:pPr>
            <a:r>
              <a:t/>
            </a:r>
            <a:endParaRPr b="1" sz="1150">
              <a:solidFill>
                <a:srgbClr val="333333"/>
              </a:solidFill>
              <a:highlight>
                <a:srgbClr val="FFFFFF"/>
              </a:highlight>
            </a:endParaRPr>
          </a:p>
          <a:p>
            <a:pPr indent="0" lvl="0" marL="0" rtl="0" algn="l">
              <a:lnSpc>
                <a:spcPct val="143478"/>
              </a:lnSpc>
              <a:spcBef>
                <a:spcPts val="800"/>
              </a:spcBef>
              <a:spcAft>
                <a:spcPts val="0"/>
              </a:spcAft>
              <a:buClr>
                <a:schemeClr val="dk1"/>
              </a:buClr>
              <a:buSzPts val="1100"/>
              <a:buFont typeface="Arial"/>
              <a:buNone/>
            </a:pPr>
            <a:r>
              <a:rPr b="1" lang="en" sz="1150">
                <a:solidFill>
                  <a:srgbClr val="333333"/>
                </a:solidFill>
                <a:highlight>
                  <a:srgbClr val="FFFFFF"/>
                </a:highlight>
              </a:rPr>
              <a:t>In 1776, the nation was founded on the ideal of democracy. In 1619, when enslaved Africans first arrived in what would become the United States, black people began the fight to make that ideal a reality. Released on Aug. 23, 2019.</a:t>
            </a:r>
            <a:endParaRPr b="1" sz="1150">
              <a:solidFill>
                <a:srgbClr val="333333"/>
              </a:solidFill>
              <a:highlight>
                <a:srgbClr val="FFFFFF"/>
              </a:highlight>
            </a:endParaRPr>
          </a:p>
          <a:p>
            <a:pPr indent="0" lvl="0" marL="0" rtl="0" algn="l">
              <a:lnSpc>
                <a:spcPct val="115000"/>
              </a:lnSpc>
              <a:spcBef>
                <a:spcPts val="800"/>
              </a:spcBef>
              <a:spcAft>
                <a:spcPts val="0"/>
              </a:spcAft>
              <a:buNone/>
            </a:pPr>
            <a:r>
              <a:rPr lang="en" sz="1050">
                <a:solidFill>
                  <a:srgbClr val="999999"/>
                </a:solidFill>
                <a:highlight>
                  <a:srgbClr val="FFFFFF"/>
                </a:highlight>
              </a:rPr>
              <a:t>Nikole Hannah-Jones</a:t>
            </a:r>
            <a:endParaRPr sz="135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1100"/>
              <a:buFont typeface="Arial"/>
              <a:buNone/>
            </a:pPr>
            <a:r>
              <a:rPr lang="en" sz="1350">
                <a:solidFill>
                  <a:srgbClr val="363636"/>
                </a:solidFill>
                <a:highlight>
                  <a:srgbClr val="FFFFFF"/>
                </a:highlight>
                <a:latin typeface="Georgia"/>
                <a:ea typeface="Georgia"/>
                <a:cs typeface="Georgia"/>
                <a:sym typeface="Georgia"/>
              </a:rPr>
              <a:t>They say our people were born on the water.</a:t>
            </a:r>
            <a:endParaRPr sz="135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1100"/>
              <a:buFont typeface="Arial"/>
              <a:buNone/>
            </a:pPr>
            <a:r>
              <a:rPr lang="en" sz="1350">
                <a:solidFill>
                  <a:srgbClr val="363636"/>
                </a:solidFill>
                <a:highlight>
                  <a:srgbClr val="FFFFFF"/>
                </a:highlight>
                <a:latin typeface="Georgia"/>
                <a:ea typeface="Georgia"/>
                <a:cs typeface="Georgia"/>
                <a:sym typeface="Georgia"/>
              </a:rPr>
              <a:t>When it occurred, no one can say for certain. Perhaps it was in the second week, or the third, but surely by the fourth, when they had not seen their land or any land for so many days that they lost count. It was after the fear had turned to despair and the despair to resignation and the resignation gave way, finally, to resolve.</a:t>
            </a:r>
            <a:endParaRPr sz="135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1100"/>
              <a:buFont typeface="Arial"/>
              <a:buNone/>
            </a:pPr>
            <a:r>
              <a:rPr lang="en" sz="1350">
                <a:solidFill>
                  <a:srgbClr val="363636"/>
                </a:solidFill>
                <a:highlight>
                  <a:srgbClr val="FFFFFF"/>
                </a:highlight>
                <a:latin typeface="Georgia"/>
                <a:ea typeface="Georgia"/>
                <a:cs typeface="Georgia"/>
                <a:sym typeface="Georgia"/>
              </a:rPr>
              <a:t>They knew then that they would not hug their grandmothers again, or share a laugh with a cousin during his nuptials, or sing their baby softly to sleep with the same lullabies that their mothers had once sung to them.</a:t>
            </a:r>
            <a:endParaRPr sz="135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1100"/>
              </a:spcAft>
              <a:buClr>
                <a:schemeClr val="dk1"/>
              </a:buClr>
              <a:buSzPts val="1100"/>
              <a:buFont typeface="Arial"/>
              <a:buNone/>
            </a:pPr>
            <a:r>
              <a:rPr lang="en" sz="1350">
                <a:solidFill>
                  <a:srgbClr val="363636"/>
                </a:solidFill>
                <a:highlight>
                  <a:srgbClr val="FFFFFF"/>
                </a:highlight>
                <a:latin typeface="Georgia"/>
                <a:ea typeface="Georgia"/>
                <a:cs typeface="Georgia"/>
                <a:sym typeface="Georgia"/>
              </a:rPr>
              <a:t>The teal eternity of the Atlantic Ocean had severed them so completely that it was as if nothing had ever existed before, that everything they ever knew had simply vanished from the earth.</a:t>
            </a:r>
            <a:endParaRPr/>
          </a:p>
        </p:txBody>
      </p:sp>
      <p:pic>
        <p:nvPicPr>
          <p:cNvPr id="148" name="Google Shape;148;p27">
            <a:hlinkClick r:id="rId3"/>
          </p:cNvPr>
          <p:cNvPicPr preferRelativeResize="0"/>
          <p:nvPr/>
        </p:nvPicPr>
        <p:blipFill>
          <a:blip r:embed="rId4">
            <a:alphaModFix/>
          </a:blip>
          <a:stretch>
            <a:fillRect/>
          </a:stretch>
        </p:blipFill>
        <p:spPr>
          <a:xfrm>
            <a:off x="459150" y="125175"/>
            <a:ext cx="1634574" cy="1040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25000" lnSpcReduction="20000"/>
          </a:bodyPr>
          <a:lstStyle/>
          <a:p>
            <a:pPr indent="0" lvl="0" marL="0" rtl="0" algn="l">
              <a:lnSpc>
                <a:spcPct val="115000"/>
              </a:lnSpc>
              <a:spcBef>
                <a:spcPts val="0"/>
              </a:spcBef>
              <a:spcAft>
                <a:spcPts val="0"/>
              </a:spcAft>
              <a:buClr>
                <a:schemeClr val="dk1"/>
              </a:buClr>
              <a:buSzPts val="275"/>
              <a:buFont typeface="Arial"/>
              <a:buNone/>
            </a:pPr>
            <a:r>
              <a:t/>
            </a:r>
            <a:endParaRPr sz="480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275"/>
              <a:buFont typeface="Arial"/>
              <a:buNone/>
            </a:pPr>
            <a:r>
              <a:rPr lang="en" sz="4800">
                <a:solidFill>
                  <a:srgbClr val="363636"/>
                </a:solidFill>
                <a:highlight>
                  <a:schemeClr val="lt1"/>
                </a:highlight>
                <a:latin typeface="Georgia"/>
                <a:ea typeface="Georgia"/>
                <a:cs typeface="Georgia"/>
                <a:sym typeface="Georgia"/>
              </a:rPr>
              <a:t>Some could not bear the realization. They heaved themselves over the walls of wooden ships to swim one last time with their ancestors.</a:t>
            </a:r>
            <a:endParaRPr sz="4800">
              <a:solidFill>
                <a:srgbClr val="363636"/>
              </a:solidFill>
              <a:highlight>
                <a:schemeClr val="lt1"/>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275"/>
              <a:buFont typeface="Arial"/>
              <a:buNone/>
            </a:pPr>
            <a:r>
              <a:rPr lang="en" sz="4800">
                <a:solidFill>
                  <a:srgbClr val="363636"/>
                </a:solidFill>
                <a:highlight>
                  <a:schemeClr val="lt1"/>
                </a:highlight>
                <a:latin typeface="Georgia"/>
                <a:ea typeface="Georgia"/>
                <a:cs typeface="Georgia"/>
                <a:sym typeface="Georgia"/>
              </a:rPr>
              <a:t>Others refused to eat, mouths clamped shut until their hearts gave out.</a:t>
            </a:r>
            <a:endParaRPr sz="480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275"/>
              <a:buFont typeface="Arial"/>
              <a:buNone/>
            </a:pPr>
            <a:r>
              <a:rPr lang="en" sz="4800">
                <a:solidFill>
                  <a:srgbClr val="363636"/>
                </a:solidFill>
                <a:highlight>
                  <a:srgbClr val="FFFFFF"/>
                </a:highlight>
                <a:latin typeface="Georgia"/>
                <a:ea typeface="Georgia"/>
                <a:cs typeface="Georgia"/>
                <a:sym typeface="Georgia"/>
              </a:rPr>
              <a:t>But in the suffocating hull of a ship called the White Lion, bound for where they did not know, those who refused to die understood that the men and women chained next to them in the dark were no longer strangers. They had been forged in trauma. They had been made black by those who believed themselves to be white.</a:t>
            </a:r>
            <a:endParaRPr sz="4800">
              <a:solidFill>
                <a:srgbClr val="363636"/>
              </a:solidFill>
              <a:highlight>
                <a:srgbClr val="FFFFFF"/>
              </a:highlight>
              <a:latin typeface="Georgia"/>
              <a:ea typeface="Georgia"/>
              <a:cs typeface="Georgia"/>
              <a:sym typeface="Georgia"/>
            </a:endParaRPr>
          </a:p>
          <a:p>
            <a:pPr indent="0" lvl="0" marL="0" rtl="0" algn="l">
              <a:lnSpc>
                <a:spcPct val="115000"/>
              </a:lnSpc>
              <a:spcBef>
                <a:spcPts val="1100"/>
              </a:spcBef>
              <a:spcAft>
                <a:spcPts val="0"/>
              </a:spcAft>
              <a:buClr>
                <a:schemeClr val="dk1"/>
              </a:buClr>
              <a:buSzPts val="275"/>
              <a:buFont typeface="Arial"/>
              <a:buNone/>
            </a:pPr>
            <a:r>
              <a:rPr lang="en" sz="4800">
                <a:solidFill>
                  <a:srgbClr val="363636"/>
                </a:solidFill>
                <a:highlight>
                  <a:srgbClr val="FFFFFF"/>
                </a:highlight>
                <a:latin typeface="Georgia"/>
                <a:ea typeface="Georgia"/>
                <a:cs typeface="Georgia"/>
                <a:sym typeface="Georgia"/>
              </a:rPr>
              <a:t>And where they were headed, black equaled ‘slave.’ So these were their people now.</a:t>
            </a:r>
            <a:endParaRPr sz="4800">
              <a:solidFill>
                <a:srgbClr val="363636"/>
              </a:solidFill>
              <a:highlight>
                <a:srgbClr val="FFFFFF"/>
              </a:highlight>
              <a:latin typeface="Georgia"/>
              <a:ea typeface="Georgia"/>
              <a:cs typeface="Georgia"/>
              <a:sym typeface="Georgia"/>
            </a:endParaRPr>
          </a:p>
          <a:p>
            <a:pPr indent="0" lvl="0" marL="0" rtl="0" algn="l">
              <a:lnSpc>
                <a:spcPct val="114285"/>
              </a:lnSpc>
              <a:spcBef>
                <a:spcPts val="1100"/>
              </a:spcBef>
              <a:spcAft>
                <a:spcPts val="0"/>
              </a:spcAft>
              <a:buClr>
                <a:schemeClr val="dk1"/>
              </a:buClr>
              <a:buSzPts val="275"/>
              <a:buFont typeface="Arial"/>
              <a:buNone/>
            </a:pPr>
            <a:r>
              <a:rPr lang="en" sz="4800">
                <a:solidFill>
                  <a:srgbClr val="999999"/>
                </a:solidFill>
                <a:highlight>
                  <a:srgbClr val="FFFFFF"/>
                </a:highlight>
              </a:rPr>
              <a:t>Adizah Eghan</a:t>
            </a:r>
            <a:endParaRPr sz="4800">
              <a:solidFill>
                <a:srgbClr val="999999"/>
              </a:solidFill>
              <a:highlight>
                <a:srgbClr val="FFFFFF"/>
              </a:highlight>
            </a:endParaRPr>
          </a:p>
          <a:p>
            <a:pPr indent="0" lvl="0" marL="0" rtl="0" algn="l">
              <a:lnSpc>
                <a:spcPct val="155555"/>
              </a:lnSpc>
              <a:spcBef>
                <a:spcPts val="0"/>
              </a:spcBef>
              <a:spcAft>
                <a:spcPts val="0"/>
              </a:spcAft>
              <a:buClr>
                <a:schemeClr val="dk1"/>
              </a:buClr>
              <a:buSzPts val="275"/>
              <a:buFont typeface="Arial"/>
              <a:buNone/>
            </a:pPr>
            <a:r>
              <a:rPr lang="en" sz="4800">
                <a:solidFill>
                  <a:schemeClr val="dk1"/>
                </a:solidFill>
                <a:highlight>
                  <a:srgbClr val="FFFFFF"/>
                </a:highlight>
                <a:latin typeface="Georgia"/>
                <a:ea typeface="Georgia"/>
                <a:cs typeface="Georgia"/>
                <a:sym typeface="Georgia"/>
              </a:rPr>
              <a:t>What happened here?</a:t>
            </a:r>
            <a:endParaRPr sz="4800">
              <a:solidFill>
                <a:schemeClr val="dk1"/>
              </a:solidFill>
              <a:highlight>
                <a:srgbClr val="FFFFFF"/>
              </a:highlight>
              <a:latin typeface="Georgia"/>
              <a:ea typeface="Georgia"/>
              <a:cs typeface="Georgia"/>
              <a:sym typeface="Georgia"/>
            </a:endParaRPr>
          </a:p>
          <a:p>
            <a:pPr indent="0" lvl="0" marL="0" rtl="0" algn="l">
              <a:lnSpc>
                <a:spcPct val="114285"/>
              </a:lnSpc>
              <a:spcBef>
                <a:spcPts val="3600"/>
              </a:spcBef>
              <a:spcAft>
                <a:spcPts val="0"/>
              </a:spcAft>
              <a:buClr>
                <a:schemeClr val="dk1"/>
              </a:buClr>
              <a:buSzPts val="275"/>
              <a:buFont typeface="Arial"/>
              <a:buNone/>
            </a:pPr>
            <a:r>
              <a:rPr lang="en" sz="4800">
                <a:solidFill>
                  <a:srgbClr val="999999"/>
                </a:solidFill>
                <a:highlight>
                  <a:srgbClr val="FFFFFF"/>
                </a:highlight>
              </a:rPr>
              <a:t>Nikole Hannah-Jones</a:t>
            </a:r>
            <a:endParaRPr sz="4800">
              <a:solidFill>
                <a:srgbClr val="999999"/>
              </a:solidFill>
              <a:highlight>
                <a:srgbClr val="FFFFFF"/>
              </a:highlight>
            </a:endParaRPr>
          </a:p>
          <a:p>
            <a:pPr indent="0" lvl="0" marL="0" rtl="0" algn="l">
              <a:lnSpc>
                <a:spcPct val="155555"/>
              </a:lnSpc>
              <a:spcBef>
                <a:spcPts val="0"/>
              </a:spcBef>
              <a:spcAft>
                <a:spcPts val="0"/>
              </a:spcAft>
              <a:buClr>
                <a:schemeClr val="dk1"/>
              </a:buClr>
              <a:buSzPts val="275"/>
              <a:buFont typeface="Arial"/>
              <a:buNone/>
            </a:pPr>
            <a:r>
              <a:rPr lang="en" sz="4800">
                <a:solidFill>
                  <a:schemeClr val="dk1"/>
                </a:solidFill>
                <a:highlight>
                  <a:srgbClr val="FFFFFF"/>
                </a:highlight>
                <a:latin typeface="Georgia"/>
                <a:ea typeface="Georgia"/>
                <a:cs typeface="Georgia"/>
                <a:sym typeface="Georgia"/>
              </a:rPr>
              <a:t>I mean, we really don’t know a lot. A pirate ship by the name of White Lion sails into the bay here, and they needed to trade something of value so that they could get supplies to make the rest of their journey. And what they traded were 20 to 30 Africans, and this would be at this place kind of ironically called Point Comfort, where slavery in the British North American colonies that would go on to become the United States begins.</a:t>
            </a:r>
            <a:endParaRPr sz="4800">
              <a:solidFill>
                <a:schemeClr val="dk1"/>
              </a:solidFill>
              <a:highlight>
                <a:srgbClr val="FFFFFF"/>
              </a:highlight>
              <a:latin typeface="Georgia"/>
              <a:ea typeface="Georgia"/>
              <a:cs typeface="Georgia"/>
              <a:sym typeface="Georgia"/>
            </a:endParaRPr>
          </a:p>
          <a:p>
            <a:pPr indent="0" lvl="0" marL="0" rtl="0" algn="l">
              <a:lnSpc>
                <a:spcPct val="155555"/>
              </a:lnSpc>
              <a:spcBef>
                <a:spcPts val="3600"/>
              </a:spcBef>
              <a:spcAft>
                <a:spcPts val="0"/>
              </a:spcAft>
              <a:buClr>
                <a:schemeClr val="dk1"/>
              </a:buClr>
              <a:buSzPct val="81481"/>
              <a:buFont typeface="Arial"/>
              <a:buNone/>
            </a:pPr>
            <a:r>
              <a:t/>
            </a:r>
            <a:endParaRPr sz="1350">
              <a:solidFill>
                <a:schemeClr val="dk1"/>
              </a:solidFill>
              <a:highlight>
                <a:srgbClr val="FFFFFF"/>
              </a:highlight>
              <a:latin typeface="Georgia"/>
              <a:ea typeface="Georgia"/>
              <a:cs typeface="Georgia"/>
              <a:sym typeface="Georgia"/>
            </a:endParaRPr>
          </a:p>
          <a:p>
            <a:pPr indent="0" lvl="0" marL="0" rtl="0" algn="ctr">
              <a:spcBef>
                <a:spcPts val="2500"/>
              </a:spcBef>
              <a:spcAft>
                <a:spcPts val="0"/>
              </a:spcAft>
              <a:buClr>
                <a:schemeClr val="dk1"/>
              </a:buClr>
              <a:buSzPct val="39285"/>
              <a:buFont typeface="Arial"/>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subTitle"/>
          </p:nvPr>
        </p:nvSpPr>
        <p:spPr>
          <a:xfrm>
            <a:off x="567825" y="1121975"/>
            <a:ext cx="3253500" cy="38589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25000" lnSpcReduction="20000"/>
          </a:bodyPr>
          <a:lstStyle/>
          <a:p>
            <a:pPr indent="0" lvl="0" marL="0" rtl="0" algn="l">
              <a:lnSpc>
                <a:spcPct val="150000"/>
              </a:lnSpc>
              <a:spcBef>
                <a:spcPts val="0"/>
              </a:spcBef>
              <a:spcAft>
                <a:spcPts val="0"/>
              </a:spcAft>
              <a:buClr>
                <a:schemeClr val="dk1"/>
              </a:buClr>
              <a:buSzPts val="275"/>
              <a:buFont typeface="Arial"/>
              <a:buNone/>
            </a:pPr>
            <a:r>
              <a:rPr lang="en" sz="5757">
                <a:solidFill>
                  <a:srgbClr val="343434"/>
                </a:solidFill>
                <a:latin typeface="Georgia"/>
                <a:ea typeface="Georgia"/>
                <a:cs typeface="Georgia"/>
                <a:sym typeface="Georgia"/>
              </a:rPr>
              <a:t>You may write me down in _______</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With your bitter, twisted lies,</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You may trod me in the very dirt</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But still, like dust, I’ll _______.</a:t>
            </a:r>
            <a:endParaRPr sz="5757">
              <a:solidFill>
                <a:srgbClr val="343434"/>
              </a:solidFill>
              <a:latin typeface="Georgia"/>
              <a:ea typeface="Georgia"/>
              <a:cs typeface="Georgia"/>
              <a:sym typeface="Georgia"/>
            </a:endParaRPr>
          </a:p>
          <a:p>
            <a:pPr indent="0" lvl="0" marL="0" rtl="0" algn="l">
              <a:lnSpc>
                <a:spcPct val="150000"/>
              </a:lnSpc>
              <a:spcBef>
                <a:spcPts val="1200"/>
              </a:spcBef>
              <a:spcAft>
                <a:spcPts val="0"/>
              </a:spcAft>
              <a:buClr>
                <a:schemeClr val="dk1"/>
              </a:buClr>
              <a:buSzPts val="275"/>
              <a:buFont typeface="Arial"/>
              <a:buNone/>
            </a:pPr>
            <a:r>
              <a:rPr lang="en" sz="5757">
                <a:solidFill>
                  <a:srgbClr val="343434"/>
                </a:solidFill>
                <a:latin typeface="Georgia"/>
                <a:ea typeface="Georgia"/>
                <a:cs typeface="Georgia"/>
                <a:sym typeface="Georgia"/>
              </a:rPr>
              <a:t>Does my sassiness upset you?</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Why are you beset with gloom?</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’Cause I walk like I’ve got oil wells</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Pumping in my living room.</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Just like moons and like suns,</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With the certainty of tides,</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Just like hopes springing high,</a:t>
            </a:r>
            <a:br>
              <a:rPr lang="en" sz="5757">
                <a:solidFill>
                  <a:srgbClr val="343434"/>
                </a:solidFill>
                <a:latin typeface="Georgia"/>
                <a:ea typeface="Georgia"/>
                <a:cs typeface="Georgia"/>
                <a:sym typeface="Georgia"/>
              </a:rPr>
            </a:br>
            <a:r>
              <a:rPr lang="en" sz="5757">
                <a:solidFill>
                  <a:srgbClr val="343434"/>
                </a:solidFill>
                <a:latin typeface="Georgia"/>
                <a:ea typeface="Georgia"/>
                <a:cs typeface="Georgia"/>
                <a:sym typeface="Georgia"/>
              </a:rPr>
              <a:t>Still I’ll rise.</a:t>
            </a:r>
            <a:endParaRPr sz="5757">
              <a:solidFill>
                <a:srgbClr val="343434"/>
              </a:solidFill>
              <a:latin typeface="Georgia"/>
              <a:ea typeface="Georgia"/>
              <a:cs typeface="Georgia"/>
              <a:sym typeface="Georgia"/>
            </a:endParaRPr>
          </a:p>
          <a:p>
            <a:pPr indent="0" lvl="0" marL="0" rtl="0" algn="ctr">
              <a:spcBef>
                <a:spcPts val="1200"/>
              </a:spcBef>
              <a:spcAft>
                <a:spcPts val="0"/>
              </a:spcAft>
              <a:buNone/>
            </a:pPr>
            <a:r>
              <a:t/>
            </a:r>
            <a:endParaRPr/>
          </a:p>
        </p:txBody>
      </p:sp>
      <p:sp>
        <p:nvSpPr>
          <p:cNvPr id="159" name="Google Shape;159;p29"/>
          <p:cNvSpPr txBox="1"/>
          <p:nvPr/>
        </p:nvSpPr>
        <p:spPr>
          <a:xfrm>
            <a:off x="4957400" y="1121975"/>
            <a:ext cx="3444300" cy="3363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lang="en" sz="1457">
                <a:solidFill>
                  <a:srgbClr val="343434"/>
                </a:solidFill>
                <a:latin typeface="Georgia"/>
                <a:ea typeface="Georgia"/>
                <a:cs typeface="Georgia"/>
                <a:sym typeface="Georgia"/>
              </a:rPr>
              <a:t>Did you want to see me _________?</a:t>
            </a:r>
            <a:br>
              <a:rPr lang="en" sz="1457">
                <a:solidFill>
                  <a:srgbClr val="343434"/>
                </a:solidFill>
                <a:latin typeface="Georgia"/>
                <a:ea typeface="Georgia"/>
                <a:cs typeface="Georgia"/>
                <a:sym typeface="Georgia"/>
              </a:rPr>
            </a:br>
            <a:r>
              <a:rPr lang="en" sz="1457">
                <a:solidFill>
                  <a:srgbClr val="343434"/>
                </a:solidFill>
                <a:latin typeface="Georgia"/>
                <a:ea typeface="Georgia"/>
                <a:cs typeface="Georgia"/>
                <a:sym typeface="Georgia"/>
              </a:rPr>
              <a:t>Bowed head and lowered eyes?</a:t>
            </a:r>
            <a:br>
              <a:rPr lang="en" sz="1457">
                <a:solidFill>
                  <a:srgbClr val="343434"/>
                </a:solidFill>
                <a:latin typeface="Georgia"/>
                <a:ea typeface="Georgia"/>
                <a:cs typeface="Georgia"/>
                <a:sym typeface="Georgia"/>
              </a:rPr>
            </a:br>
            <a:r>
              <a:rPr lang="en" sz="1457">
                <a:solidFill>
                  <a:srgbClr val="343434"/>
                </a:solidFill>
                <a:latin typeface="Georgia"/>
                <a:ea typeface="Georgia"/>
                <a:cs typeface="Georgia"/>
                <a:sym typeface="Georgia"/>
              </a:rPr>
              <a:t>Shoulders falling down like teardrops,</a:t>
            </a:r>
            <a:br>
              <a:rPr lang="en" sz="1457">
                <a:solidFill>
                  <a:srgbClr val="343434"/>
                </a:solidFill>
                <a:latin typeface="Georgia"/>
                <a:ea typeface="Georgia"/>
                <a:cs typeface="Georgia"/>
                <a:sym typeface="Georgia"/>
              </a:rPr>
            </a:br>
            <a:r>
              <a:rPr lang="en" sz="1457">
                <a:solidFill>
                  <a:srgbClr val="343434"/>
                </a:solidFill>
                <a:latin typeface="Georgia"/>
                <a:ea typeface="Georgia"/>
                <a:cs typeface="Georgia"/>
                <a:sym typeface="Georgia"/>
              </a:rPr>
              <a:t>__________ by my soulful cries?</a:t>
            </a:r>
            <a:endParaRPr sz="1457">
              <a:solidFill>
                <a:srgbClr val="343434"/>
              </a:solidFill>
              <a:latin typeface="Georgia"/>
              <a:ea typeface="Georgia"/>
              <a:cs typeface="Georgia"/>
              <a:sym typeface="Georgia"/>
            </a:endParaRPr>
          </a:p>
          <a:p>
            <a:pPr indent="0" lvl="0" marL="0" rtl="0" algn="l">
              <a:lnSpc>
                <a:spcPct val="150000"/>
              </a:lnSpc>
              <a:spcBef>
                <a:spcPts val="1200"/>
              </a:spcBef>
              <a:spcAft>
                <a:spcPts val="1200"/>
              </a:spcAft>
              <a:buClr>
                <a:schemeClr val="dk1"/>
              </a:buClr>
              <a:buSzPts val="1100"/>
              <a:buFont typeface="Arial"/>
              <a:buNone/>
            </a:pPr>
            <a:r>
              <a:rPr lang="en" sz="1557">
                <a:solidFill>
                  <a:srgbClr val="343434"/>
                </a:solidFill>
                <a:latin typeface="Georgia"/>
                <a:ea typeface="Georgia"/>
                <a:cs typeface="Georgia"/>
                <a:sym typeface="Georgia"/>
              </a:rPr>
              <a:t>Does my haughtiness offend you?</a:t>
            </a:r>
            <a:br>
              <a:rPr lang="en" sz="1557">
                <a:solidFill>
                  <a:srgbClr val="343434"/>
                </a:solidFill>
                <a:latin typeface="Georgia"/>
                <a:ea typeface="Georgia"/>
                <a:cs typeface="Georgia"/>
                <a:sym typeface="Georgia"/>
              </a:rPr>
            </a:br>
            <a:r>
              <a:rPr lang="en" sz="1557">
                <a:solidFill>
                  <a:srgbClr val="343434"/>
                </a:solidFill>
                <a:latin typeface="Georgia"/>
                <a:ea typeface="Georgia"/>
                <a:cs typeface="Georgia"/>
                <a:sym typeface="Georgia"/>
              </a:rPr>
              <a:t>Don’t you take it awful hard</a:t>
            </a:r>
            <a:br>
              <a:rPr lang="en" sz="1557">
                <a:solidFill>
                  <a:srgbClr val="343434"/>
                </a:solidFill>
                <a:latin typeface="Georgia"/>
                <a:ea typeface="Georgia"/>
                <a:cs typeface="Georgia"/>
                <a:sym typeface="Georgia"/>
              </a:rPr>
            </a:br>
            <a:r>
              <a:rPr lang="en" sz="1557">
                <a:solidFill>
                  <a:srgbClr val="343434"/>
                </a:solidFill>
                <a:latin typeface="Georgia"/>
                <a:ea typeface="Georgia"/>
                <a:cs typeface="Georgia"/>
                <a:sym typeface="Georgia"/>
              </a:rPr>
              <a:t>’Cause I laugh like I’ve got gold mines</a:t>
            </a:r>
            <a:br>
              <a:rPr lang="en" sz="1557">
                <a:solidFill>
                  <a:srgbClr val="343434"/>
                </a:solidFill>
                <a:latin typeface="Georgia"/>
                <a:ea typeface="Georgia"/>
                <a:cs typeface="Georgia"/>
                <a:sym typeface="Georgia"/>
              </a:rPr>
            </a:br>
            <a:r>
              <a:rPr lang="en" sz="1557">
                <a:solidFill>
                  <a:srgbClr val="343434"/>
                </a:solidFill>
                <a:latin typeface="Georgia"/>
                <a:ea typeface="Georgia"/>
                <a:cs typeface="Georgia"/>
                <a:sym typeface="Georgia"/>
              </a:rPr>
              <a:t>Diggin’ in my own backyard.</a:t>
            </a:r>
            <a:endParaRPr/>
          </a:p>
        </p:txBody>
      </p:sp>
      <p:sp>
        <p:nvSpPr>
          <p:cNvPr id="160" name="Google Shape;160;p29"/>
          <p:cNvSpPr txBox="1"/>
          <p:nvPr/>
        </p:nvSpPr>
        <p:spPr>
          <a:xfrm>
            <a:off x="813975" y="159250"/>
            <a:ext cx="7635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Cloze Passage for Comprehension</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lang="en">
                <a:solidFill>
                  <a:srgbClr val="FF0000"/>
                </a:solidFill>
              </a:rPr>
              <a:t>weakened, broken, rise, history</a:t>
            </a:r>
            <a:endParaRPr>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0"/>
          <p:cNvSpPr txBox="1"/>
          <p:nvPr>
            <p:ph idx="1" type="subTitle"/>
          </p:nvPr>
        </p:nvSpPr>
        <p:spPr>
          <a:xfrm>
            <a:off x="311700" y="442650"/>
            <a:ext cx="85206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457200" rtl="0" algn="ctr">
              <a:spcBef>
                <a:spcPts val="0"/>
              </a:spcBef>
              <a:spcAft>
                <a:spcPts val="0"/>
              </a:spcAft>
              <a:buNone/>
            </a:pPr>
            <a:r>
              <a:rPr lang="en" sz="2200"/>
              <a:t>Discussion Questions</a:t>
            </a:r>
            <a:endParaRPr sz="2200"/>
          </a:p>
          <a:p>
            <a:pPr indent="0" lvl="0" marL="457200" rtl="0" algn="ctr">
              <a:spcBef>
                <a:spcPts val="0"/>
              </a:spcBef>
              <a:spcAft>
                <a:spcPts val="0"/>
              </a:spcAft>
              <a:buNone/>
            </a:pPr>
            <a:r>
              <a:t/>
            </a:r>
            <a:endParaRPr sz="2200"/>
          </a:p>
          <a:p>
            <a:pPr indent="-368300" lvl="0" marL="457200" rtl="0" algn="ctr">
              <a:spcBef>
                <a:spcPts val="0"/>
              </a:spcBef>
              <a:spcAft>
                <a:spcPts val="0"/>
              </a:spcAft>
              <a:buSzPts val="2200"/>
              <a:buAutoNum type="arabicPeriod"/>
            </a:pPr>
            <a:r>
              <a:rPr lang="en" sz="2200"/>
              <a:t>What is ironic about the name Point Comfort? Does the irony remind you of any other historical names or landmarks?</a:t>
            </a:r>
            <a:endParaRPr sz="2200"/>
          </a:p>
          <a:p>
            <a:pPr indent="0" lvl="0" marL="457200" rtl="0" algn="l">
              <a:spcBef>
                <a:spcPts val="0"/>
              </a:spcBef>
              <a:spcAft>
                <a:spcPts val="0"/>
              </a:spcAft>
              <a:buNone/>
            </a:pPr>
            <a:r>
              <a:t/>
            </a:r>
            <a:endParaRPr sz="2200"/>
          </a:p>
          <a:p>
            <a:pPr indent="-368300" lvl="0" marL="457200" rtl="0" algn="l">
              <a:spcBef>
                <a:spcPts val="0"/>
              </a:spcBef>
              <a:spcAft>
                <a:spcPts val="0"/>
              </a:spcAft>
              <a:buSzPts val="2200"/>
              <a:buAutoNum type="arabicPeriod"/>
            </a:pPr>
            <a:r>
              <a:rPr lang="en" sz="2200"/>
              <a:t>What is the significance of the title, Born on the Water?</a:t>
            </a:r>
            <a:endParaRPr sz="2200"/>
          </a:p>
          <a:p>
            <a:pPr indent="0" lvl="0" marL="0" rtl="0" algn="l">
              <a:spcBef>
                <a:spcPts val="0"/>
              </a:spcBef>
              <a:spcAft>
                <a:spcPts val="0"/>
              </a:spcAft>
              <a:buNone/>
            </a:pPr>
            <a:r>
              <a:t/>
            </a:r>
            <a:endParaRPr sz="2200"/>
          </a:p>
          <a:p>
            <a:pPr indent="-368300" lvl="0" marL="457200" rtl="0" algn="l">
              <a:spcBef>
                <a:spcPts val="0"/>
              </a:spcBef>
              <a:spcAft>
                <a:spcPts val="0"/>
              </a:spcAft>
              <a:buSzPts val="2200"/>
              <a:buAutoNum type="arabicPeriod"/>
            </a:pPr>
            <a:r>
              <a:rPr lang="en" sz="2200"/>
              <a:t>How did Africans resist enslavement from their kidnappers from the </a:t>
            </a:r>
            <a:r>
              <a:rPr lang="en" sz="2200">
                <a:highlight>
                  <a:srgbClr val="FFFF00"/>
                </a:highlight>
              </a:rPr>
              <a:t>beginning? (want to reword this question)</a:t>
            </a:r>
            <a:endParaRPr sz="2200">
              <a:highlight>
                <a:srgbClr val="FFFF00"/>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idx="1" type="subTitle"/>
          </p:nvPr>
        </p:nvSpPr>
        <p:spPr>
          <a:xfrm>
            <a:off x="311700" y="1025050"/>
            <a:ext cx="4733100" cy="42792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Legacy from Born on the Water</a:t>
            </a:r>
            <a:endParaRPr/>
          </a:p>
          <a:p>
            <a:pPr indent="0" lvl="0" marL="0" rtl="0" algn="ctr">
              <a:spcBef>
                <a:spcPts val="0"/>
              </a:spcBef>
              <a:spcAft>
                <a:spcPts val="0"/>
              </a:spcAft>
              <a:buNone/>
            </a:pPr>
            <a:r>
              <a:rPr lang="en" sz="1608"/>
              <a:t>And the people who were born on the water survived.</a:t>
            </a:r>
            <a:endParaRPr sz="1608"/>
          </a:p>
          <a:p>
            <a:pPr indent="0" lvl="0" marL="0" rtl="0" algn="ctr">
              <a:spcBef>
                <a:spcPts val="0"/>
              </a:spcBef>
              <a:spcAft>
                <a:spcPts val="0"/>
              </a:spcAft>
              <a:buNone/>
            </a:pPr>
            <a:r>
              <a:rPr lang="en" sz="1608"/>
              <a:t>Kept living and living.</a:t>
            </a:r>
            <a:endParaRPr sz="1608"/>
          </a:p>
          <a:p>
            <a:pPr indent="0" lvl="0" marL="0" rtl="0" algn="ctr">
              <a:spcBef>
                <a:spcPts val="0"/>
              </a:spcBef>
              <a:spcAft>
                <a:spcPts val="0"/>
              </a:spcAft>
              <a:buNone/>
            </a:pPr>
            <a:r>
              <a:t/>
            </a:r>
            <a:endParaRPr sz="1608"/>
          </a:p>
          <a:p>
            <a:pPr indent="0" lvl="0" marL="0" rtl="0" algn="ctr">
              <a:spcBef>
                <a:spcPts val="0"/>
              </a:spcBef>
              <a:spcAft>
                <a:spcPts val="0"/>
              </a:spcAft>
              <a:buNone/>
            </a:pPr>
            <a:r>
              <a:rPr lang="en" sz="1608"/>
              <a:t>It was illegal to teach enslaved people how to read,</a:t>
            </a:r>
            <a:endParaRPr sz="1608"/>
          </a:p>
          <a:p>
            <a:pPr indent="0" lvl="0" marL="0" rtl="0" algn="ctr">
              <a:spcBef>
                <a:spcPts val="0"/>
              </a:spcBef>
              <a:spcAft>
                <a:spcPts val="0"/>
              </a:spcAft>
              <a:buNone/>
            </a:pPr>
            <a:r>
              <a:rPr lang="en" sz="1608"/>
              <a:t>But they birthed</a:t>
            </a:r>
            <a:r>
              <a:rPr lang="en" sz="1608">
                <a:solidFill>
                  <a:srgbClr val="FF0000"/>
                </a:solidFill>
              </a:rPr>
              <a:t> generations</a:t>
            </a:r>
            <a:r>
              <a:rPr lang="en" sz="1608"/>
              <a:t> of</a:t>
            </a:r>
            <a:endParaRPr sz="1608"/>
          </a:p>
          <a:p>
            <a:pPr indent="0" lvl="0" marL="0" rtl="0" algn="ctr">
              <a:spcBef>
                <a:spcPts val="0"/>
              </a:spcBef>
              <a:spcAft>
                <a:spcPts val="0"/>
              </a:spcAft>
              <a:buNone/>
            </a:pPr>
            <a:r>
              <a:rPr lang="en" sz="1608"/>
              <a:t>Teachers and librarians,</a:t>
            </a:r>
            <a:endParaRPr sz="1608"/>
          </a:p>
          <a:p>
            <a:pPr indent="0" lvl="0" marL="0" rtl="0" algn="ctr">
              <a:spcBef>
                <a:spcPts val="0"/>
              </a:spcBef>
              <a:spcAft>
                <a:spcPts val="0"/>
              </a:spcAft>
              <a:buNone/>
            </a:pPr>
            <a:r>
              <a:rPr lang="en" sz="1608"/>
              <a:t>Scholars and authors.</a:t>
            </a:r>
            <a:endParaRPr sz="1608"/>
          </a:p>
          <a:p>
            <a:pPr indent="0" lvl="0" marL="0" rtl="0" algn="ctr">
              <a:spcBef>
                <a:spcPts val="0"/>
              </a:spcBef>
              <a:spcAft>
                <a:spcPts val="0"/>
              </a:spcAft>
              <a:buNone/>
            </a:pPr>
            <a:r>
              <a:t/>
            </a:r>
            <a:endParaRPr sz="1608"/>
          </a:p>
          <a:p>
            <a:pPr indent="0" lvl="0" marL="0" rtl="0" algn="ctr">
              <a:spcBef>
                <a:spcPts val="0"/>
              </a:spcBef>
              <a:spcAft>
                <a:spcPts val="0"/>
              </a:spcAft>
              <a:buNone/>
            </a:pPr>
            <a:r>
              <a:rPr lang="en" sz="1608"/>
              <a:t>They were brokenhearted, beaten and bruised,</a:t>
            </a:r>
            <a:endParaRPr sz="1608"/>
          </a:p>
          <a:p>
            <a:pPr indent="0" lvl="0" marL="0" rtl="0" algn="ctr">
              <a:spcBef>
                <a:spcPts val="0"/>
              </a:spcBef>
              <a:spcAft>
                <a:spcPts val="0"/>
              </a:spcAft>
              <a:buNone/>
            </a:pPr>
            <a:r>
              <a:rPr lang="en" sz="1608"/>
              <a:t>But they became healers,</a:t>
            </a:r>
            <a:endParaRPr sz="1608"/>
          </a:p>
          <a:p>
            <a:pPr indent="0" lvl="0" marL="0" rtl="0" algn="ctr">
              <a:spcBef>
                <a:spcPts val="0"/>
              </a:spcBef>
              <a:spcAft>
                <a:spcPts val="0"/>
              </a:spcAft>
              <a:buNone/>
            </a:pPr>
            <a:r>
              <a:rPr lang="en" sz="1608"/>
              <a:t>Pastors and activists,</a:t>
            </a:r>
            <a:endParaRPr sz="1608"/>
          </a:p>
          <a:p>
            <a:pPr indent="0" lvl="0" marL="0" rtl="0" algn="ctr">
              <a:spcBef>
                <a:spcPts val="0"/>
              </a:spcBef>
              <a:spcAft>
                <a:spcPts val="0"/>
              </a:spcAft>
              <a:buNone/>
            </a:pPr>
            <a:r>
              <a:rPr lang="en" sz="1608"/>
              <a:t>Doctors and counselors.</a:t>
            </a:r>
            <a:endParaRPr sz="1608"/>
          </a:p>
          <a:p>
            <a:pPr indent="0" lvl="0" marL="0" rtl="0" algn="ctr">
              <a:spcBef>
                <a:spcPts val="0"/>
              </a:spcBef>
              <a:spcAft>
                <a:spcPts val="0"/>
              </a:spcAft>
              <a:buNone/>
            </a:pPr>
            <a:r>
              <a:t/>
            </a:r>
            <a:endParaRPr sz="1608"/>
          </a:p>
          <a:p>
            <a:pPr indent="0" lvl="0" marL="0" rtl="0" algn="ctr">
              <a:spcBef>
                <a:spcPts val="0"/>
              </a:spcBef>
              <a:spcAft>
                <a:spcPts val="0"/>
              </a:spcAft>
              <a:buNone/>
            </a:pPr>
            <a:r>
              <a:rPr lang="en" sz="1608"/>
              <a:t>No one could steal the people’s joy.</a:t>
            </a:r>
            <a:endParaRPr sz="1608"/>
          </a:p>
          <a:p>
            <a:pPr indent="0" lvl="0" marL="0" rtl="0" algn="ctr">
              <a:spcBef>
                <a:spcPts val="0"/>
              </a:spcBef>
              <a:spcAft>
                <a:spcPts val="0"/>
              </a:spcAft>
              <a:buNone/>
            </a:pPr>
            <a:r>
              <a:rPr lang="en" sz="1608"/>
              <a:t>They wrote songs,</a:t>
            </a:r>
            <a:endParaRPr sz="1608"/>
          </a:p>
          <a:p>
            <a:pPr indent="0" lvl="0" marL="0" rtl="0" algn="ctr">
              <a:spcBef>
                <a:spcPts val="0"/>
              </a:spcBef>
              <a:spcAft>
                <a:spcPts val="0"/>
              </a:spcAft>
              <a:buNone/>
            </a:pPr>
            <a:r>
              <a:rPr lang="en" sz="1608"/>
              <a:t>Created jazz hip-hop,</a:t>
            </a:r>
            <a:endParaRPr sz="1608"/>
          </a:p>
          <a:p>
            <a:pPr indent="0" lvl="0" marL="0" rtl="0" algn="ctr">
              <a:spcBef>
                <a:spcPts val="0"/>
              </a:spcBef>
              <a:spcAft>
                <a:spcPts val="0"/>
              </a:spcAft>
              <a:buNone/>
            </a:pPr>
            <a:r>
              <a:rPr lang="en" sz="1608"/>
              <a:t>Rhythm</a:t>
            </a:r>
            <a:r>
              <a:rPr lang="en" sz="1608"/>
              <a:t> and blues.</a:t>
            </a:r>
            <a:endParaRPr sz="1608"/>
          </a:p>
          <a:p>
            <a:pPr indent="0" lvl="0" marL="0" rtl="0" algn="ctr">
              <a:spcBef>
                <a:spcPts val="0"/>
              </a:spcBef>
              <a:spcAft>
                <a:spcPts val="0"/>
              </a:spcAft>
              <a:buNone/>
            </a:pPr>
            <a:r>
              <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t/>
            </a:r>
            <a:endParaRPr sz="1500"/>
          </a:p>
          <a:p>
            <a:pPr indent="0" lvl="0" marL="0" rtl="0" algn="ctr">
              <a:spcBef>
                <a:spcPts val="0"/>
              </a:spcBef>
              <a:spcAft>
                <a:spcPts val="0"/>
              </a:spcAft>
              <a:buNone/>
            </a:pPr>
            <a:r>
              <a:t/>
            </a:r>
            <a:endParaRPr sz="1500"/>
          </a:p>
        </p:txBody>
      </p:sp>
      <p:sp>
        <p:nvSpPr>
          <p:cNvPr id="171" name="Google Shape;171;p31"/>
          <p:cNvSpPr txBox="1"/>
          <p:nvPr/>
        </p:nvSpPr>
        <p:spPr>
          <a:xfrm>
            <a:off x="311700" y="165475"/>
            <a:ext cx="8520600" cy="572700"/>
          </a:xfrm>
          <a:prstGeom prst="rect">
            <a:avLst/>
          </a:prstGeom>
          <a:noFill/>
          <a:ln>
            <a:noFill/>
          </a:ln>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rPr lang="en" sz="2800">
                <a:solidFill>
                  <a:srgbClr val="000000"/>
                </a:solidFill>
              </a:rPr>
              <a:t>Fluency Practice </a:t>
            </a:r>
            <a:r>
              <a:rPr lang="en" sz="1577">
                <a:solidFill>
                  <a:srgbClr val="000000"/>
                </a:solidFill>
              </a:rPr>
              <a:t>Practice reading the text below with a partner.  The goal is to read the text with 100% accuracy.  The words in </a:t>
            </a:r>
            <a:r>
              <a:rPr lang="en" sz="1577">
                <a:solidFill>
                  <a:srgbClr val="FF0000"/>
                </a:solidFill>
              </a:rPr>
              <a:t>red</a:t>
            </a:r>
            <a:r>
              <a:rPr lang="en" sz="1577">
                <a:solidFill>
                  <a:srgbClr val="000000"/>
                </a:solidFill>
              </a:rPr>
              <a:t> are from the </a:t>
            </a:r>
            <a:r>
              <a:rPr lang="en" sz="1577">
                <a:solidFill>
                  <a:srgbClr val="FF0000"/>
                </a:solidFill>
              </a:rPr>
              <a:t>A, E, I, O, U, 1, 2 List. </a:t>
            </a:r>
            <a:endParaRPr sz="1577">
              <a:solidFill>
                <a:srgbClr val="FF0000"/>
              </a:solidFill>
            </a:endParaRPr>
          </a:p>
        </p:txBody>
      </p:sp>
      <p:sp>
        <p:nvSpPr>
          <p:cNvPr id="172" name="Google Shape;172;p31"/>
          <p:cNvSpPr txBox="1"/>
          <p:nvPr/>
        </p:nvSpPr>
        <p:spPr>
          <a:xfrm>
            <a:off x="5218050" y="1362875"/>
            <a:ext cx="37743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They became</a:t>
            </a:r>
            <a:endParaRPr/>
          </a:p>
          <a:p>
            <a:pPr indent="0" lvl="0" marL="0" rtl="0" algn="l">
              <a:spcBef>
                <a:spcPts val="0"/>
              </a:spcBef>
              <a:spcAft>
                <a:spcPts val="0"/>
              </a:spcAft>
              <a:buNone/>
            </a:pPr>
            <a:r>
              <a:rPr lang="en"/>
              <a:t>Inventors and athletes,</a:t>
            </a:r>
            <a:endParaRPr/>
          </a:p>
          <a:p>
            <a:pPr indent="0" lvl="0" marL="0" rtl="0" algn="l">
              <a:spcBef>
                <a:spcPts val="0"/>
              </a:spcBef>
              <a:spcAft>
                <a:spcPts val="0"/>
              </a:spcAft>
              <a:buNone/>
            </a:pPr>
            <a:r>
              <a:rPr lang="en"/>
              <a:t>Nurses and cooks,</a:t>
            </a:r>
            <a:endParaRPr/>
          </a:p>
          <a:p>
            <a:pPr indent="0" lvl="0" marL="0" rtl="0" algn="l">
              <a:spcBef>
                <a:spcPts val="0"/>
              </a:spcBef>
              <a:spcAft>
                <a:spcPts val="0"/>
              </a:spcAft>
              <a:buNone/>
            </a:pPr>
            <a:r>
              <a:rPr lang="en"/>
              <a:t>Pilots and architects,</a:t>
            </a:r>
            <a:endParaRPr/>
          </a:p>
          <a:p>
            <a:pPr indent="0" lvl="0" marL="0" rtl="0" algn="l">
              <a:spcBef>
                <a:spcPts val="0"/>
              </a:spcBef>
              <a:spcAft>
                <a:spcPts val="0"/>
              </a:spcAft>
              <a:buNone/>
            </a:pPr>
            <a:r>
              <a:rPr lang="en"/>
              <a:t>Farmers and housekeepers,</a:t>
            </a:r>
            <a:endParaRPr/>
          </a:p>
          <a:p>
            <a:pPr indent="0" lvl="0" marL="0" rtl="0" algn="l">
              <a:spcBef>
                <a:spcPts val="0"/>
              </a:spcBef>
              <a:spcAft>
                <a:spcPts val="0"/>
              </a:spcAft>
              <a:buNone/>
            </a:pPr>
            <a:r>
              <a:rPr lang="en"/>
              <a:t>Singers and artists,</a:t>
            </a:r>
            <a:endParaRPr/>
          </a:p>
          <a:p>
            <a:pPr indent="0" lvl="0" marL="0" rtl="0" algn="l">
              <a:spcBef>
                <a:spcPts val="0"/>
              </a:spcBef>
              <a:spcAft>
                <a:spcPts val="0"/>
              </a:spcAft>
              <a:buNone/>
            </a:pPr>
            <a:r>
              <a:rPr lang="en"/>
              <a:t>Dancers and poets,</a:t>
            </a:r>
            <a:endParaRPr/>
          </a:p>
          <a:p>
            <a:pPr indent="0" lvl="0" marL="0" rtl="0" algn="l">
              <a:spcBef>
                <a:spcPts val="0"/>
              </a:spcBef>
              <a:spcAft>
                <a:spcPts val="0"/>
              </a:spcAft>
              <a:buNone/>
            </a:pPr>
            <a:r>
              <a:rPr lang="en"/>
              <a:t>Mathematicians and scientists.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passed on their stories</a:t>
            </a:r>
            <a:endParaRPr/>
          </a:p>
          <a:p>
            <a:pPr indent="0" lvl="0" marL="0" rtl="0" algn="l">
              <a:spcBef>
                <a:spcPts val="0"/>
              </a:spcBef>
              <a:spcAft>
                <a:spcPts val="0"/>
              </a:spcAft>
              <a:buNone/>
            </a:pPr>
            <a:r>
              <a:rPr lang="en"/>
              <a:t>Through the stitch of a quilt,</a:t>
            </a:r>
            <a:endParaRPr/>
          </a:p>
          <a:p>
            <a:pPr indent="0" lvl="0" marL="0" rtl="0" algn="l">
              <a:spcBef>
                <a:spcPts val="0"/>
              </a:spcBef>
              <a:spcAft>
                <a:spcPts val="0"/>
              </a:spcAft>
              <a:buNone/>
            </a:pPr>
            <a:r>
              <a:rPr lang="en"/>
              <a:t>Shared secret messages through songs.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people survived.</a:t>
            </a:r>
            <a:endParaRPr/>
          </a:p>
          <a:p>
            <a:pPr indent="0" lvl="0" marL="0" rtl="0" algn="l">
              <a:spcBef>
                <a:spcPts val="0"/>
              </a:spcBef>
              <a:spcAft>
                <a:spcPts val="0"/>
              </a:spcAft>
              <a:buNone/>
            </a:pPr>
            <a:r>
              <a:rPr lang="en"/>
              <a:t>The people fought.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311700" y="570775"/>
            <a:ext cx="8520600" cy="4251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Standards/SJ Standards</a:t>
            </a:r>
            <a:endParaRPr/>
          </a:p>
          <a:p>
            <a:pPr indent="0" lvl="0" marL="0" rtl="0" algn="ctr">
              <a:spcBef>
                <a:spcPts val="0"/>
              </a:spcBef>
              <a:spcAft>
                <a:spcPts val="0"/>
              </a:spcAft>
              <a:buNone/>
            </a:pPr>
            <a:r>
              <a:rPr lang="en"/>
              <a:t>                                         </a:t>
            </a:r>
            <a:r>
              <a:rPr lang="en" sz="1400" u="sng">
                <a:solidFill>
                  <a:schemeClr val="hlink"/>
                </a:solidFill>
                <a:hlinkClick r:id="rId3"/>
              </a:rPr>
              <a:t>Social Justice Standards</a:t>
            </a:r>
            <a:endParaRPr sz="1400"/>
          </a:p>
        </p:txBody>
      </p:sp>
      <p:pic>
        <p:nvPicPr>
          <p:cNvPr id="61" name="Google Shape;61;p14"/>
          <p:cNvPicPr preferRelativeResize="0"/>
          <p:nvPr/>
        </p:nvPicPr>
        <p:blipFill rotWithShape="1">
          <a:blip r:embed="rId4">
            <a:alphaModFix/>
          </a:blip>
          <a:srcRect b="0" l="0" r="12495" t="0"/>
          <a:stretch/>
        </p:blipFill>
        <p:spPr>
          <a:xfrm>
            <a:off x="393200" y="2071325"/>
            <a:ext cx="3543526" cy="563225"/>
          </a:xfrm>
          <a:prstGeom prst="rect">
            <a:avLst/>
          </a:prstGeom>
          <a:noFill/>
          <a:ln cap="flat" cmpd="sng" w="38100">
            <a:solidFill>
              <a:schemeClr val="dk2"/>
            </a:solidFill>
            <a:prstDash val="solid"/>
            <a:round/>
            <a:headEnd len="sm" w="sm" type="none"/>
            <a:tailEnd len="sm" w="sm" type="none"/>
          </a:ln>
        </p:spPr>
      </p:pic>
      <p:pic>
        <p:nvPicPr>
          <p:cNvPr id="62" name="Google Shape;62;p14"/>
          <p:cNvPicPr preferRelativeResize="0"/>
          <p:nvPr/>
        </p:nvPicPr>
        <p:blipFill>
          <a:blip r:embed="rId5">
            <a:alphaModFix/>
          </a:blip>
          <a:stretch>
            <a:fillRect/>
          </a:stretch>
        </p:blipFill>
        <p:spPr>
          <a:xfrm>
            <a:off x="393200" y="1489625"/>
            <a:ext cx="3543525" cy="464825"/>
          </a:xfrm>
          <a:prstGeom prst="rect">
            <a:avLst/>
          </a:prstGeom>
          <a:noFill/>
          <a:ln cap="flat" cmpd="sng" w="38100">
            <a:solidFill>
              <a:schemeClr val="dk2"/>
            </a:solidFill>
            <a:prstDash val="solid"/>
            <a:round/>
            <a:headEnd len="sm" w="sm" type="none"/>
            <a:tailEnd len="sm" w="sm" type="none"/>
          </a:ln>
        </p:spPr>
      </p:pic>
      <p:sp>
        <p:nvSpPr>
          <p:cNvPr id="63" name="Google Shape;63;p14"/>
          <p:cNvSpPr txBox="1"/>
          <p:nvPr/>
        </p:nvSpPr>
        <p:spPr>
          <a:xfrm>
            <a:off x="446393" y="955400"/>
            <a:ext cx="31077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History Social Science Standards CA</a:t>
            </a:r>
            <a:endParaRPr/>
          </a:p>
        </p:txBody>
      </p:sp>
      <p:sp>
        <p:nvSpPr>
          <p:cNvPr id="64" name="Google Shape;64;p14"/>
          <p:cNvSpPr txBox="1"/>
          <p:nvPr/>
        </p:nvSpPr>
        <p:spPr>
          <a:xfrm>
            <a:off x="454063" y="2743250"/>
            <a:ext cx="3421800" cy="3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Teaching Hard History Standards</a:t>
            </a:r>
            <a:endParaRPr u="sng"/>
          </a:p>
        </p:txBody>
      </p:sp>
      <p:pic>
        <p:nvPicPr>
          <p:cNvPr id="65" name="Google Shape;65;p14"/>
          <p:cNvPicPr preferRelativeResize="0"/>
          <p:nvPr/>
        </p:nvPicPr>
        <p:blipFill rotWithShape="1">
          <a:blip r:embed="rId8">
            <a:alphaModFix/>
          </a:blip>
          <a:srcRect b="0" l="0" r="35191" t="0"/>
          <a:stretch/>
        </p:blipFill>
        <p:spPr>
          <a:xfrm>
            <a:off x="422274" y="3161800"/>
            <a:ext cx="3485400" cy="629700"/>
          </a:xfrm>
          <a:prstGeom prst="rect">
            <a:avLst/>
          </a:prstGeom>
          <a:noFill/>
          <a:ln cap="flat" cmpd="sng" w="38100">
            <a:solidFill>
              <a:schemeClr val="dk2"/>
            </a:solidFill>
            <a:prstDash val="solid"/>
            <a:round/>
            <a:headEnd len="sm" w="sm" type="none"/>
            <a:tailEnd len="sm" w="sm" type="none"/>
          </a:ln>
        </p:spPr>
      </p:pic>
      <p:pic>
        <p:nvPicPr>
          <p:cNvPr id="66" name="Google Shape;66;p14"/>
          <p:cNvPicPr preferRelativeResize="0"/>
          <p:nvPr/>
        </p:nvPicPr>
        <p:blipFill rotWithShape="1">
          <a:blip r:embed="rId9">
            <a:alphaModFix/>
          </a:blip>
          <a:srcRect b="0" l="0" r="25334" t="0"/>
          <a:stretch/>
        </p:blipFill>
        <p:spPr>
          <a:xfrm>
            <a:off x="5176938" y="3911350"/>
            <a:ext cx="3421801" cy="703900"/>
          </a:xfrm>
          <a:prstGeom prst="rect">
            <a:avLst/>
          </a:prstGeom>
          <a:noFill/>
          <a:ln cap="flat" cmpd="sng" w="38100">
            <a:solidFill>
              <a:schemeClr val="dk2"/>
            </a:solidFill>
            <a:prstDash val="solid"/>
            <a:round/>
            <a:headEnd len="sm" w="sm" type="none"/>
            <a:tailEnd len="sm" w="sm" type="none"/>
          </a:ln>
        </p:spPr>
      </p:pic>
      <p:pic>
        <p:nvPicPr>
          <p:cNvPr id="67" name="Google Shape;67;p14"/>
          <p:cNvPicPr preferRelativeResize="0"/>
          <p:nvPr/>
        </p:nvPicPr>
        <p:blipFill rotWithShape="1">
          <a:blip r:embed="rId10">
            <a:alphaModFix/>
          </a:blip>
          <a:srcRect b="0" l="0" r="21154" t="0"/>
          <a:stretch/>
        </p:blipFill>
        <p:spPr>
          <a:xfrm>
            <a:off x="364149" y="3791500"/>
            <a:ext cx="3543525" cy="943600"/>
          </a:xfrm>
          <a:prstGeom prst="rect">
            <a:avLst/>
          </a:prstGeom>
          <a:noFill/>
          <a:ln cap="flat" cmpd="sng" w="38100">
            <a:solidFill>
              <a:schemeClr val="dk2"/>
            </a:solidFill>
            <a:prstDash val="solid"/>
            <a:round/>
            <a:headEnd len="sm" w="sm" type="none"/>
            <a:tailEnd len="sm" w="sm" type="none"/>
          </a:ln>
        </p:spPr>
      </p:pic>
      <p:pic>
        <p:nvPicPr>
          <p:cNvPr id="68" name="Google Shape;68;p14"/>
          <p:cNvPicPr preferRelativeResize="0"/>
          <p:nvPr/>
        </p:nvPicPr>
        <p:blipFill>
          <a:blip r:embed="rId11">
            <a:alphaModFix/>
          </a:blip>
          <a:stretch>
            <a:fillRect/>
          </a:stretch>
        </p:blipFill>
        <p:spPr>
          <a:xfrm>
            <a:off x="5192175" y="1696637"/>
            <a:ext cx="3391335" cy="21492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2"/>
          <p:cNvSpPr txBox="1"/>
          <p:nvPr/>
        </p:nvSpPr>
        <p:spPr>
          <a:xfrm>
            <a:off x="311700" y="129275"/>
            <a:ext cx="8520600" cy="10233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2800">
                <a:solidFill>
                  <a:srgbClr val="000000"/>
                </a:solidFill>
              </a:rPr>
              <a:t>Writing Tips</a:t>
            </a:r>
            <a:r>
              <a:rPr lang="en" sz="1688">
                <a:solidFill>
                  <a:srgbClr val="000000"/>
                </a:solidFill>
              </a:rPr>
              <a:t> Use the following tips to complete your writing using the texts and the videos. Remember to </a:t>
            </a:r>
            <a:r>
              <a:rPr lang="en" sz="1688">
                <a:solidFill>
                  <a:srgbClr val="6AA84F"/>
                </a:solidFill>
              </a:rPr>
              <a:t>include what you learned</a:t>
            </a:r>
            <a:r>
              <a:rPr lang="en" sz="1688">
                <a:solidFill>
                  <a:srgbClr val="000000"/>
                </a:solidFill>
              </a:rPr>
              <a:t> about the topic.  Also, </a:t>
            </a:r>
            <a:r>
              <a:rPr lang="en" sz="1688">
                <a:solidFill>
                  <a:srgbClr val="93C47D"/>
                </a:solidFill>
              </a:rPr>
              <a:t>share your thinking about what you learned. </a:t>
            </a:r>
            <a:endParaRPr sz="1688">
              <a:solidFill>
                <a:srgbClr val="93C47D"/>
              </a:solidFill>
            </a:endParaRPr>
          </a:p>
        </p:txBody>
      </p:sp>
      <p:sp>
        <p:nvSpPr>
          <p:cNvPr id="178" name="Google Shape;178;p32"/>
          <p:cNvSpPr txBox="1"/>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None/>
            </a:pPr>
            <a:r>
              <a:rPr lang="en" sz="1800">
                <a:solidFill>
                  <a:srgbClr val="000000"/>
                </a:solidFill>
              </a:rPr>
              <a:t>Using the texts and videos, write </a:t>
            </a:r>
            <a:r>
              <a:rPr lang="en" sz="1800"/>
              <a:t>what you learned about the experiences of the first enslaved people who were stolen from their homes and forced to board ships from European enslavers. </a:t>
            </a:r>
            <a:endParaRPr sz="1800">
              <a:solidFill>
                <a:srgbClr val="000000"/>
              </a:solidFill>
            </a:endParaRPr>
          </a:p>
          <a:p>
            <a:pPr indent="-342900" lvl="0" marL="457200" rtl="0" algn="l">
              <a:lnSpc>
                <a:spcPct val="115000"/>
              </a:lnSpc>
              <a:spcBef>
                <a:spcPts val="1200"/>
              </a:spcBef>
              <a:spcAft>
                <a:spcPts val="0"/>
              </a:spcAft>
              <a:buClr>
                <a:srgbClr val="595959"/>
              </a:buClr>
              <a:buSzPts val="1800"/>
              <a:buChar char="●"/>
            </a:pPr>
            <a:r>
              <a:rPr lang="en" sz="1800">
                <a:solidFill>
                  <a:srgbClr val="000000"/>
                </a:solidFill>
              </a:rPr>
              <a:t>Write what you learned about</a:t>
            </a:r>
            <a:r>
              <a:rPr lang="en" sz="1800">
                <a:solidFill>
                  <a:srgbClr val="595959"/>
                </a:solidFill>
              </a:rPr>
              <a:t> (topic)</a:t>
            </a:r>
            <a:r>
              <a:rPr lang="en" sz="1800">
                <a:solidFill>
                  <a:srgbClr val="93C47D"/>
                </a:solidFill>
              </a:rPr>
              <a:t> </a:t>
            </a:r>
            <a:r>
              <a:rPr lang="en" sz="1800"/>
              <a:t>from the examples, the reading and the videos. </a:t>
            </a:r>
            <a:endParaRPr sz="1800"/>
          </a:p>
          <a:p>
            <a:pPr indent="-342900" lvl="0" marL="457200" rtl="0" algn="l">
              <a:lnSpc>
                <a:spcPct val="115000"/>
              </a:lnSpc>
              <a:spcBef>
                <a:spcPts val="0"/>
              </a:spcBef>
              <a:spcAft>
                <a:spcPts val="0"/>
              </a:spcAft>
              <a:buClr>
                <a:srgbClr val="000000"/>
              </a:buClr>
              <a:buSzPts val="1800"/>
              <a:buChar char="●"/>
            </a:pPr>
            <a:r>
              <a:rPr lang="en" sz="1800"/>
              <a:t>Write what you will do with what you have learned.</a:t>
            </a:r>
            <a:endParaRPr sz="1800"/>
          </a:p>
          <a:p>
            <a:pPr indent="-342900" lvl="0" marL="457200" rtl="0" algn="l">
              <a:lnSpc>
                <a:spcPct val="115000"/>
              </a:lnSpc>
              <a:spcBef>
                <a:spcPts val="0"/>
              </a:spcBef>
              <a:spcAft>
                <a:spcPts val="0"/>
              </a:spcAft>
              <a:buClr>
                <a:srgbClr val="000000"/>
              </a:buClr>
              <a:buSzPts val="1800"/>
              <a:buChar char="●"/>
            </a:pPr>
            <a:r>
              <a:rPr lang="en" sz="1800"/>
              <a:t>What thoughts or questions do you have after today’s lesson?</a:t>
            </a:r>
            <a:endParaRPr sz="1800"/>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1200"/>
              </a:spcAft>
              <a:buNone/>
            </a:pPr>
            <a:r>
              <a:rPr lang="en" sz="1800" u="sng">
                <a:solidFill>
                  <a:srgbClr val="0097A7"/>
                </a:solidFill>
                <a:hlinkClick r:id="rId3">
                  <a:extLst>
                    <a:ext uri="{A12FA001-AC4F-418D-AE19-62706E023703}">
                      <ahyp:hlinkClr val="tx"/>
                    </a:ext>
                  </a:extLst>
                </a:hlinkClick>
              </a:rPr>
              <a:t>Writing Structure- summary sentences</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3"/>
          <p:cNvSpPr txBox="1"/>
          <p:nvPr>
            <p:ph idx="1" type="subTitle"/>
          </p:nvPr>
        </p:nvSpPr>
        <p:spPr>
          <a:xfrm>
            <a:off x="311700" y="597625"/>
            <a:ext cx="8520600" cy="7926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0"/>
              </a:spcAft>
              <a:buNone/>
            </a:pPr>
            <a:r>
              <a:rPr lang="en"/>
              <a:t>JOY! African Cuisine  </a:t>
            </a:r>
            <a:endParaRPr/>
          </a:p>
        </p:txBody>
      </p:sp>
      <p:pic>
        <p:nvPicPr>
          <p:cNvPr descr="Food, community, culture, resiliency. Based on Jessica B. Harris’ award-winning book, High On The Hog traces the moving story of a people's survival and triumph via the food that has knit generations together and helped define the American kitchen. From Gumbo to fried chicken, our culinary journey stretches from Africa to enslavement, to the Harlem Renaissance, up to our present-day; we celebrate the courage, artistry, and resourcefulness of the African American people. This is not just an African American story; it’s an American story. A feast for all the senses. &#10;&#10;Watch High on The Hog, only on Netflix on May 26: https://www.netflix.com/highonthehog&#10;&#10;SUBSCRIBE: http://bit.ly/29qBUt7&#10;&#10;About Netflix:&#10;Netflix is the world's leading streaming entertainment service with 208 million paid memberships in over 190 countries enjoying TV series, documentaries and feature films across a wide variety of genres and languages. Members can watch as much as they want, anytime, anywhere, on any internet-connected screen. Members can play, pause and resume watching, all without commercials or commitments.&#10;&#10;High on the Hog: How African American Cuisine Transformed America | Official Trailer | Netflix&#10;https://youtube.com/Netflix&#10;&#10;Black food is American food. Chef and writer Stephen Satterfield traces the delicious, moving throughlines from Africa to Texas in this docuseries." id="184" name="Google Shape;184;p33" title="High on the Hog: How African American Cuisine Transformed America | Official Trailer | Netflix">
            <a:hlinkClick r:id="rId3"/>
          </p:cNvPr>
          <p:cNvPicPr preferRelativeResize="0"/>
          <p:nvPr/>
        </p:nvPicPr>
        <p:blipFill>
          <a:blip r:embed="rId4">
            <a:alphaModFix/>
          </a:blip>
          <a:stretch>
            <a:fillRect/>
          </a:stretch>
        </p:blipFill>
        <p:spPr>
          <a:xfrm>
            <a:off x="3048000" y="1569150"/>
            <a:ext cx="5649525" cy="3323200"/>
          </a:xfrm>
          <a:prstGeom prst="rect">
            <a:avLst/>
          </a:prstGeom>
          <a:noFill/>
          <a:ln>
            <a:noFill/>
          </a:ln>
        </p:spPr>
      </p:pic>
      <p:pic>
        <p:nvPicPr>
          <p:cNvPr id="185" name="Google Shape;185;p33"/>
          <p:cNvPicPr preferRelativeResize="0"/>
          <p:nvPr/>
        </p:nvPicPr>
        <p:blipFill>
          <a:blip r:embed="rId5">
            <a:alphaModFix/>
          </a:blip>
          <a:stretch>
            <a:fillRect/>
          </a:stretch>
        </p:blipFill>
        <p:spPr>
          <a:xfrm>
            <a:off x="461500" y="1517900"/>
            <a:ext cx="2271450" cy="3448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4"/>
          <p:cNvPicPr preferRelativeResize="0"/>
          <p:nvPr/>
        </p:nvPicPr>
        <p:blipFill>
          <a:blip r:embed="rId3">
            <a:alphaModFix/>
          </a:blip>
          <a:stretch>
            <a:fillRect/>
          </a:stretch>
        </p:blipFill>
        <p:spPr>
          <a:xfrm>
            <a:off x="4232385" y="0"/>
            <a:ext cx="4578079" cy="5143500"/>
          </a:xfrm>
          <a:prstGeom prst="rect">
            <a:avLst/>
          </a:prstGeom>
          <a:noFill/>
          <a:ln>
            <a:noFill/>
          </a:ln>
        </p:spPr>
      </p:pic>
      <p:pic>
        <p:nvPicPr>
          <p:cNvPr id="191" name="Google Shape;191;p34"/>
          <p:cNvPicPr preferRelativeResize="0"/>
          <p:nvPr/>
        </p:nvPicPr>
        <p:blipFill>
          <a:blip r:embed="rId4">
            <a:alphaModFix/>
          </a:blip>
          <a:stretch>
            <a:fillRect/>
          </a:stretch>
        </p:blipFill>
        <p:spPr>
          <a:xfrm>
            <a:off x="326724" y="0"/>
            <a:ext cx="3845501"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5"/>
          <p:cNvSpPr txBox="1"/>
          <p:nvPr/>
        </p:nvSpPr>
        <p:spPr>
          <a:xfrm>
            <a:off x="450600" y="-87850"/>
            <a:ext cx="78918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chemeClr val="hlink"/>
                </a:solidFill>
                <a:hlinkClick r:id="rId3"/>
              </a:rPr>
              <a:t>Simply West African </a:t>
            </a:r>
            <a:endParaRPr sz="3000"/>
          </a:p>
          <a:p>
            <a:pPr indent="0" lvl="0" marL="0" rtl="0" algn="ctr">
              <a:spcBef>
                <a:spcPts val="0"/>
              </a:spcBef>
              <a:spcAft>
                <a:spcPts val="0"/>
              </a:spcAft>
              <a:buNone/>
            </a:pPr>
            <a:r>
              <a:rPr lang="en" sz="2600"/>
              <a:t>by Pierre Thiam and Lisa Katayama</a:t>
            </a:r>
            <a:endParaRPr sz="2600"/>
          </a:p>
        </p:txBody>
      </p:sp>
      <p:pic>
        <p:nvPicPr>
          <p:cNvPr id="197" name="Google Shape;197;p35"/>
          <p:cNvPicPr preferRelativeResize="0"/>
          <p:nvPr/>
        </p:nvPicPr>
        <p:blipFill>
          <a:blip r:embed="rId4">
            <a:alphaModFix/>
          </a:blip>
          <a:stretch>
            <a:fillRect/>
          </a:stretch>
        </p:blipFill>
        <p:spPr>
          <a:xfrm>
            <a:off x="450600" y="1024750"/>
            <a:ext cx="3251775" cy="4022251"/>
          </a:xfrm>
          <a:prstGeom prst="rect">
            <a:avLst/>
          </a:prstGeom>
          <a:noFill/>
          <a:ln>
            <a:noFill/>
          </a:ln>
        </p:spPr>
      </p:pic>
      <p:pic>
        <p:nvPicPr>
          <p:cNvPr id="198" name="Google Shape;198;p35"/>
          <p:cNvPicPr preferRelativeResize="0"/>
          <p:nvPr/>
        </p:nvPicPr>
        <p:blipFill>
          <a:blip r:embed="rId5">
            <a:alphaModFix/>
          </a:blip>
          <a:stretch>
            <a:fillRect/>
          </a:stretch>
        </p:blipFill>
        <p:spPr>
          <a:xfrm>
            <a:off x="5877225" y="1024750"/>
            <a:ext cx="2989725" cy="38781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idx="1" type="subTitle"/>
          </p:nvPr>
        </p:nvSpPr>
        <p:spPr>
          <a:xfrm>
            <a:off x="311700" y="442650"/>
            <a:ext cx="8715900" cy="43914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000000"/>
                </a:solidFill>
              </a:rPr>
              <a:t>A,E,I,O,U,1,2 </a:t>
            </a:r>
            <a:r>
              <a:rPr lang="en" sz="1133">
                <a:solidFill>
                  <a:srgbClr val="000000"/>
                </a:solidFill>
              </a:rPr>
              <a:t>Use this approach to help read words with multiple syllables.</a:t>
            </a:r>
            <a:endParaRPr sz="1133">
              <a:solidFill>
                <a:srgbClr val="000000"/>
              </a:solidFill>
            </a:endParaRPr>
          </a:p>
          <a:p>
            <a:pPr indent="-254000" lvl="0" marL="457200" rtl="0" algn="l">
              <a:spcBef>
                <a:spcPts val="0"/>
              </a:spcBef>
              <a:spcAft>
                <a:spcPts val="0"/>
              </a:spcAft>
              <a:buClr>
                <a:srgbClr val="000000"/>
              </a:buClr>
              <a:buSzPts val="400"/>
              <a:buAutoNum type="arabicPeriod"/>
            </a:pPr>
            <a:r>
              <a:t/>
            </a:r>
            <a:endParaRPr sz="1800"/>
          </a:p>
          <a:p>
            <a:pPr indent="-254000" lvl="0" marL="457200" rtl="0" algn="l">
              <a:spcBef>
                <a:spcPts val="0"/>
              </a:spcBef>
              <a:spcAft>
                <a:spcPts val="0"/>
              </a:spcAft>
              <a:buClr>
                <a:srgbClr val="000000"/>
              </a:buClr>
              <a:buSzPts val="400"/>
              <a:buAutoNum type="arabicPeriod"/>
            </a:pPr>
            <a:r>
              <a:rPr lang="en" sz="1800"/>
              <a:t>Place an X under each A, E, I, O, U</a:t>
            </a:r>
            <a:endParaRPr sz="1800"/>
          </a:p>
          <a:p>
            <a:pPr indent="-254000" lvl="0" marL="457200" rtl="0" algn="l">
              <a:spcBef>
                <a:spcPts val="0"/>
              </a:spcBef>
              <a:spcAft>
                <a:spcPts val="0"/>
              </a:spcAft>
              <a:buClr>
                <a:srgbClr val="000000"/>
              </a:buClr>
              <a:buSzPts val="400"/>
              <a:buAutoNum type="arabicPeriod"/>
            </a:pPr>
            <a:r>
              <a:rPr lang="en" sz="1800"/>
              <a:t>Count the letters between the X’s</a:t>
            </a:r>
            <a:endParaRPr sz="1800"/>
          </a:p>
          <a:p>
            <a:pPr indent="-254000" lvl="0" marL="457200" rtl="0" algn="l">
              <a:spcBef>
                <a:spcPts val="0"/>
              </a:spcBef>
              <a:spcAft>
                <a:spcPts val="0"/>
              </a:spcAft>
              <a:buClr>
                <a:srgbClr val="000000"/>
              </a:buClr>
              <a:buSzPts val="400"/>
              <a:buAutoNum type="arabicPeriod"/>
            </a:pPr>
            <a:r>
              <a:rPr lang="en" sz="1800"/>
              <a:t>Split between: </a:t>
            </a:r>
            <a:endParaRPr sz="1800"/>
          </a:p>
          <a:p>
            <a:pPr indent="0" lvl="0" marL="457200" rtl="0" algn="l">
              <a:spcBef>
                <a:spcPts val="0"/>
              </a:spcBef>
              <a:spcAft>
                <a:spcPts val="0"/>
              </a:spcAft>
              <a:buNone/>
            </a:pPr>
            <a:r>
              <a:rPr lang="en" sz="1800"/>
              <a:t>(X and X) example: jo/vi/al</a:t>
            </a:r>
            <a:endParaRPr sz="1800"/>
          </a:p>
          <a:p>
            <a:pPr indent="0" lvl="0" marL="457200" rtl="0" algn="l">
              <a:spcBef>
                <a:spcPts val="0"/>
              </a:spcBef>
              <a:spcAft>
                <a:spcPts val="0"/>
              </a:spcAft>
              <a:buNone/>
            </a:pPr>
            <a:r>
              <a:rPr lang="en" sz="1800"/>
              <a:t>(X and 1) example: te/na/cious</a:t>
            </a:r>
            <a:endParaRPr sz="1800"/>
          </a:p>
          <a:p>
            <a:pPr indent="0" lvl="0" marL="457200" rtl="0" algn="l">
              <a:spcBef>
                <a:spcPts val="0"/>
              </a:spcBef>
              <a:spcAft>
                <a:spcPts val="0"/>
              </a:spcAft>
              <a:buNone/>
            </a:pPr>
            <a:r>
              <a:rPr lang="en" sz="1800"/>
              <a:t>(1 and 2) example: bal/lad</a:t>
            </a:r>
            <a:endParaRPr sz="1800"/>
          </a:p>
          <a:p>
            <a:pPr indent="0" lvl="0" marL="457200" rtl="0" algn="l">
              <a:spcBef>
                <a:spcPts val="0"/>
              </a:spcBef>
              <a:spcAft>
                <a:spcPts val="0"/>
              </a:spcAft>
              <a:buNone/>
            </a:pPr>
            <a:r>
              <a:t/>
            </a:r>
            <a:endParaRPr/>
          </a:p>
          <a:p>
            <a:pPr indent="0" lvl="0" marL="457200" rtl="0" algn="l">
              <a:spcBef>
                <a:spcPts val="0"/>
              </a:spcBef>
              <a:spcAft>
                <a:spcPts val="0"/>
              </a:spcAft>
              <a:buNone/>
            </a:pPr>
            <a:r>
              <a:rPr lang="en" sz="1200">
                <a:solidFill>
                  <a:srgbClr val="000000"/>
                </a:solidFill>
              </a:rPr>
              <a:t>Do not separate blends or word groupings that need each other. </a:t>
            </a:r>
            <a:endParaRPr sz="1200">
              <a:solidFill>
                <a:srgbClr val="000000"/>
              </a:solidFill>
            </a:endParaRPr>
          </a:p>
          <a:p>
            <a:pPr indent="0" lvl="0" marL="457200" rtl="0" algn="l">
              <a:spcBef>
                <a:spcPts val="0"/>
              </a:spcBef>
              <a:spcAft>
                <a:spcPts val="0"/>
              </a:spcAft>
              <a:buNone/>
            </a:pPr>
            <a:r>
              <a:rPr lang="en" sz="1200">
                <a:solidFill>
                  <a:srgbClr val="000000"/>
                </a:solidFill>
              </a:rPr>
              <a:t>ous, qu, bi, cl, dr, pr, cial, tion</a:t>
            </a:r>
            <a:endParaRPr sz="1200">
              <a:solidFill>
                <a:srgbClr val="000000"/>
              </a:solidFill>
            </a:endParaRPr>
          </a:p>
          <a:p>
            <a:pPr indent="0" lvl="0" marL="457200" rtl="0" algn="l">
              <a:spcBef>
                <a:spcPts val="0"/>
              </a:spcBef>
              <a:spcAft>
                <a:spcPts val="0"/>
              </a:spcAft>
              <a:buNone/>
            </a:pPr>
            <a:r>
              <a:t/>
            </a:r>
            <a:endParaRPr sz="1400">
              <a:solidFill>
                <a:srgbClr val="000000"/>
              </a:solidFill>
            </a:endParaRPr>
          </a:p>
          <a:p>
            <a:pPr indent="0" lvl="0" marL="0" rtl="0" algn="ctr">
              <a:spcBef>
                <a:spcPts val="0"/>
              </a:spcBef>
              <a:spcAft>
                <a:spcPts val="0"/>
              </a:spcAft>
              <a:buNone/>
            </a:pPr>
            <a:r>
              <a:t/>
            </a:r>
            <a:endParaRPr/>
          </a:p>
        </p:txBody>
      </p:sp>
      <p:sp>
        <p:nvSpPr>
          <p:cNvPr id="74" name="Google Shape;74;p15"/>
          <p:cNvSpPr txBox="1"/>
          <p:nvPr/>
        </p:nvSpPr>
        <p:spPr>
          <a:xfrm>
            <a:off x="5268000" y="1258025"/>
            <a:ext cx="3564300" cy="3201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Descendent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Resignation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Ancestors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Transatlantic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idx="1" type="subTitle"/>
          </p:nvPr>
        </p:nvSpPr>
        <p:spPr>
          <a:xfrm>
            <a:off x="208075" y="1681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hlink"/>
                </a:solidFill>
                <a:hlinkClick r:id="rId3"/>
              </a:rPr>
              <a:t>Trans-Atlantic Slave Trade</a:t>
            </a:r>
            <a:r>
              <a:rPr lang="en"/>
              <a:t> 3-D Video</a:t>
            </a:r>
            <a:endParaRPr/>
          </a:p>
        </p:txBody>
      </p:sp>
      <p:pic>
        <p:nvPicPr>
          <p:cNvPr id="80" name="Google Shape;80;p16">
            <a:hlinkClick r:id="rId4"/>
          </p:cNvPr>
          <p:cNvPicPr preferRelativeResize="0"/>
          <p:nvPr/>
        </p:nvPicPr>
        <p:blipFill>
          <a:blip r:embed="rId5">
            <a:alphaModFix/>
          </a:blip>
          <a:stretch>
            <a:fillRect/>
          </a:stretch>
        </p:blipFill>
        <p:spPr>
          <a:xfrm>
            <a:off x="1108514" y="734650"/>
            <a:ext cx="6926974" cy="42534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idx="1" type="subTitle"/>
          </p:nvPr>
        </p:nvSpPr>
        <p:spPr>
          <a:xfrm>
            <a:off x="44100" y="78150"/>
            <a:ext cx="3064200" cy="505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t>Even dawn begins before its beginning</a:t>
            </a:r>
            <a:endParaRPr sz="1200"/>
          </a:p>
          <a:p>
            <a:pPr indent="0" lvl="0" marL="0" rtl="0" algn="l">
              <a:spcBef>
                <a:spcPts val="0"/>
              </a:spcBef>
              <a:spcAft>
                <a:spcPts val="0"/>
              </a:spcAft>
              <a:buNone/>
            </a:pPr>
            <a:r>
              <a:rPr lang="en" sz="1200"/>
              <a:t>And still, in the tale of the beginning</a:t>
            </a:r>
            <a:endParaRPr sz="1200"/>
          </a:p>
          <a:p>
            <a:pPr indent="0" lvl="0" marL="0" rtl="0" algn="l">
              <a:spcBef>
                <a:spcPts val="0"/>
              </a:spcBef>
              <a:spcAft>
                <a:spcPts val="0"/>
              </a:spcAft>
              <a:buNone/>
            </a:pPr>
            <a:r>
              <a:rPr lang="en" sz="1200"/>
              <a:t>That forestalls an end, let’s agree-</a:t>
            </a:r>
            <a:endParaRPr sz="1200"/>
          </a:p>
          <a:p>
            <a:pPr indent="0" lvl="0" marL="0" rtl="0" algn="l">
              <a:spcBef>
                <a:spcPts val="0"/>
              </a:spcBef>
              <a:spcAft>
                <a:spcPts val="0"/>
              </a:spcAft>
              <a:buNone/>
            </a:pPr>
            <a:r>
              <a:rPr lang="en" sz="1200"/>
              <a:t>A long way from the Kingdom of Ndongo,</a:t>
            </a:r>
            <a:endParaRPr sz="1200"/>
          </a:p>
          <a:p>
            <a:pPr indent="0" lvl="0" marL="0" rtl="0" algn="l">
              <a:spcBef>
                <a:spcPts val="0"/>
              </a:spcBef>
              <a:spcAft>
                <a:spcPts val="0"/>
              </a:spcAft>
              <a:buNone/>
            </a:pPr>
            <a:r>
              <a:rPr lang="en" sz="1200"/>
              <a:t>Two English ships pirate a third,</a:t>
            </a:r>
            <a:endParaRPr sz="1200"/>
          </a:p>
          <a:p>
            <a:pPr indent="0" lvl="0" marL="0" rtl="0" algn="l">
              <a:spcBef>
                <a:spcPts val="0"/>
              </a:spcBef>
              <a:spcAft>
                <a:spcPts val="0"/>
              </a:spcAft>
              <a:buNone/>
            </a:pPr>
            <a:r>
              <a:rPr lang="en" sz="1200"/>
              <a:t>The Portuguese Sao Joao Bautista,</a:t>
            </a:r>
            <a:endParaRPr sz="1200"/>
          </a:p>
          <a:p>
            <a:pPr indent="0" lvl="0" marL="0" rtl="0" algn="l">
              <a:spcBef>
                <a:spcPts val="0"/>
              </a:spcBef>
              <a:spcAft>
                <a:spcPts val="0"/>
              </a:spcAft>
              <a:buNone/>
            </a:pPr>
            <a:r>
              <a:rPr lang="en" sz="1200"/>
              <a:t>And split up its human cargo. The first </a:t>
            </a:r>
            <a:endParaRPr sz="1200"/>
          </a:p>
          <a:p>
            <a:pPr indent="0" lvl="0" marL="0" rtl="0" algn="l">
              <a:spcBef>
                <a:spcPts val="0"/>
              </a:spcBef>
              <a:spcAft>
                <a:spcPts val="0"/>
              </a:spcAft>
              <a:buNone/>
            </a:pPr>
            <a:r>
              <a:rPr lang="en" sz="1200"/>
              <a:t>Vessel to land at Point Comfort</a:t>
            </a:r>
            <a:endParaRPr sz="1200"/>
          </a:p>
          <a:p>
            <a:pPr indent="0" lvl="0" marL="0" rtl="0" algn="l">
              <a:spcBef>
                <a:spcPts val="0"/>
              </a:spcBef>
              <a:spcAft>
                <a:spcPts val="0"/>
              </a:spcAft>
              <a:buNone/>
            </a:pPr>
            <a:r>
              <a:rPr lang="en" sz="1200"/>
              <a:t>On the James River enters history, </a:t>
            </a:r>
            <a:endParaRPr sz="1200"/>
          </a:p>
          <a:p>
            <a:pPr indent="0" lvl="0" marL="0" rtl="0" algn="l">
              <a:spcBef>
                <a:spcPts val="0"/>
              </a:spcBef>
              <a:spcAft>
                <a:spcPts val="0"/>
              </a:spcAft>
              <a:buNone/>
            </a:pPr>
            <a:r>
              <a:rPr lang="en" sz="1200"/>
              <a:t>And thus history enters Virginia</a:t>
            </a:r>
            <a:endParaRPr sz="1200"/>
          </a:p>
          <a:p>
            <a:pPr indent="0" lvl="0" marL="0" rtl="0" algn="l">
              <a:spcBef>
                <a:spcPts val="0"/>
              </a:spcBef>
              <a:spcAft>
                <a:spcPts val="0"/>
              </a:spcAft>
              <a:buNone/>
            </a:pPr>
            <a:r>
              <a:rPr lang="en" sz="1200"/>
              <a:t>As </a:t>
            </a:r>
            <a:r>
              <a:rPr i="1" lang="en" sz="1200"/>
              <a:t>twenty and odd</a:t>
            </a:r>
            <a:r>
              <a:rPr lang="en" sz="1200"/>
              <a:t> </a:t>
            </a:r>
            <a:r>
              <a:rPr i="1" lang="en" sz="1200"/>
              <a:t>Negros</a:t>
            </a:r>
            <a:endParaRPr i="1" sz="1200"/>
          </a:p>
          <a:p>
            <a:pPr indent="0" lvl="0" marL="0" rtl="0" algn="l">
              <a:spcBef>
                <a:spcPts val="0"/>
              </a:spcBef>
              <a:spcAft>
                <a:spcPts val="0"/>
              </a:spcAft>
              <a:buNone/>
            </a:pPr>
            <a:r>
              <a:rPr i="1" lang="en" sz="1200"/>
              <a:t>Are off loaded </a:t>
            </a:r>
            <a:r>
              <a:rPr lang="en" sz="1200"/>
              <a:t>from the </a:t>
            </a:r>
            <a:r>
              <a:rPr i="1" lang="en" sz="1200"/>
              <a:t>White Lion,</a:t>
            </a:r>
            <a:endParaRPr sz="1200"/>
          </a:p>
          <a:p>
            <a:pPr indent="0" lvl="0" marL="0" rtl="0" algn="l">
              <a:spcBef>
                <a:spcPts val="0"/>
              </a:spcBef>
              <a:spcAft>
                <a:spcPts val="0"/>
              </a:spcAft>
              <a:buNone/>
            </a:pPr>
            <a:r>
              <a:rPr lang="en" sz="1200"/>
              <a:t>The man-of war carrying movables,</a:t>
            </a:r>
            <a:endParaRPr sz="1200"/>
          </a:p>
          <a:p>
            <a:pPr indent="0" lvl="0" marL="0" rtl="0" algn="l">
              <a:spcBef>
                <a:spcPts val="0"/>
              </a:spcBef>
              <a:spcAft>
                <a:spcPts val="0"/>
              </a:spcAft>
              <a:buNone/>
            </a:pPr>
            <a:r>
              <a:rPr lang="en" sz="1200"/>
              <a:t>Blacks stripped to Christian names.</a:t>
            </a:r>
            <a:endParaRPr sz="1200"/>
          </a:p>
          <a:p>
            <a:pPr indent="0" lvl="0" marL="0" rtl="0" algn="l">
              <a:spcBef>
                <a:spcPts val="0"/>
              </a:spcBef>
              <a:spcAft>
                <a:spcPts val="0"/>
              </a:spcAft>
              <a:buNone/>
            </a:pPr>
            <a:r>
              <a:rPr lang="en" sz="1200"/>
              <a:t>The </a:t>
            </a:r>
            <a:r>
              <a:rPr i="1" lang="en" sz="1200"/>
              <a:t>White Lion, </a:t>
            </a:r>
            <a:r>
              <a:rPr lang="en" sz="1200"/>
              <a:t>carrying</a:t>
            </a:r>
            <a:endParaRPr sz="1200"/>
          </a:p>
          <a:p>
            <a:pPr indent="0" lvl="0" marL="0" rtl="0" algn="l">
              <a:spcBef>
                <a:spcPts val="0"/>
              </a:spcBef>
              <a:spcAft>
                <a:spcPts val="0"/>
              </a:spcAft>
              <a:buNone/>
            </a:pPr>
            <a:r>
              <a:rPr lang="en" sz="1200"/>
              <a:t>A man-made fate, makes landfall,</a:t>
            </a:r>
            <a:endParaRPr sz="1200"/>
          </a:p>
          <a:p>
            <a:pPr indent="0" lvl="0" marL="0" rtl="0" algn="l">
              <a:spcBef>
                <a:spcPts val="0"/>
              </a:spcBef>
              <a:spcAft>
                <a:spcPts val="0"/>
              </a:spcAft>
              <a:buNone/>
            </a:pPr>
            <a:r>
              <a:rPr lang="en" sz="1200"/>
              <a:t>While Virginia, beginning</a:t>
            </a:r>
            <a:endParaRPr sz="1200"/>
          </a:p>
          <a:p>
            <a:pPr indent="0" lvl="0" marL="0" rtl="0" algn="l">
              <a:spcBef>
                <a:spcPts val="0"/>
              </a:spcBef>
              <a:spcAft>
                <a:spcPts val="0"/>
              </a:spcAft>
              <a:buNone/>
            </a:pPr>
            <a:r>
              <a:rPr lang="en" sz="1200"/>
              <a:t>Its system of land grants, whitens</a:t>
            </a:r>
            <a:endParaRPr sz="1200"/>
          </a:p>
          <a:p>
            <a:pPr indent="0" lvl="0" marL="0" rtl="0" algn="l">
              <a:spcBef>
                <a:spcPts val="0"/>
              </a:spcBef>
              <a:spcAft>
                <a:spcPts val="0"/>
              </a:spcAft>
              <a:buNone/>
            </a:pPr>
            <a:r>
              <a:rPr lang="en" sz="1200"/>
              <a:t>White indentured servants</a:t>
            </a:r>
            <a:endParaRPr sz="1200"/>
          </a:p>
          <a:p>
            <a:pPr indent="0" lvl="0" marL="0" rtl="0" algn="l">
              <a:spcBef>
                <a:spcPts val="0"/>
              </a:spcBef>
              <a:spcAft>
                <a:spcPts val="0"/>
              </a:spcAft>
              <a:buNone/>
            </a:pPr>
            <a:r>
              <a:rPr lang="en" sz="1200"/>
              <a:t>By bestowing on them property,</a:t>
            </a:r>
            <a:endParaRPr sz="1200"/>
          </a:p>
          <a:p>
            <a:pPr indent="0" lvl="0" marL="0" rtl="0" algn="l">
              <a:spcBef>
                <a:spcPts val="0"/>
              </a:spcBef>
              <a:spcAft>
                <a:spcPts val="0"/>
              </a:spcAft>
              <a:buNone/>
            </a:pPr>
            <a:r>
              <a:rPr lang="en" sz="1200"/>
              <a:t>Whitens whites who, through</a:t>
            </a:r>
            <a:endParaRPr sz="1200"/>
          </a:p>
          <a:p>
            <a:pPr indent="0" lvl="0" marL="0" rtl="0" algn="l">
              <a:spcBef>
                <a:spcPts val="0"/>
              </a:spcBef>
              <a:spcAft>
                <a:spcPts val="0"/>
              </a:spcAft>
              <a:buNone/>
            </a:pPr>
            <a:r>
              <a:rPr lang="en" sz="1200"/>
              <a:t>The act of trading victuals </a:t>
            </a:r>
            <a:endParaRPr sz="1200"/>
          </a:p>
          <a:p>
            <a:pPr indent="0" lvl="0" marL="0" rtl="0" algn="l">
              <a:spcBef>
                <a:spcPts val="0"/>
              </a:spcBef>
              <a:spcAft>
                <a:spcPts val="0"/>
              </a:spcAft>
              <a:buNone/>
            </a:pPr>
            <a:r>
              <a:rPr lang="en" sz="1200"/>
              <a:t>For the stolen renamed unfree</a:t>
            </a:r>
            <a:endParaRPr sz="1200"/>
          </a:p>
          <a:p>
            <a:pPr indent="0" lvl="0" marL="0" rtl="0" algn="l">
              <a:spcBef>
                <a:spcPts val="0"/>
              </a:spcBef>
              <a:spcAft>
                <a:spcPts val="0"/>
              </a:spcAft>
              <a:buNone/>
            </a:pPr>
            <a:r>
              <a:rPr lang="en" sz="1200"/>
              <a:t>Transatlantic labor (</a:t>
            </a:r>
            <a:r>
              <a:rPr i="1" lang="en" sz="1200"/>
              <a:t>their griefs</a:t>
            </a:r>
            <a:endParaRPr i="1" sz="1200"/>
          </a:p>
          <a:p>
            <a:pPr indent="0" lvl="0" marL="0" rtl="0" algn="l">
              <a:spcBef>
                <a:spcPts val="0"/>
              </a:spcBef>
              <a:spcAft>
                <a:spcPts val="0"/>
              </a:spcAft>
              <a:buNone/>
            </a:pPr>
            <a:r>
              <a:rPr i="1" lang="en" sz="1200"/>
              <a:t>Transient, in reason much inferior),</a:t>
            </a:r>
            <a:endParaRPr i="1" sz="1200"/>
          </a:p>
          <a:p>
            <a:pPr indent="0" lvl="0" marL="0" rtl="0" algn="l">
              <a:spcBef>
                <a:spcPts val="0"/>
              </a:spcBef>
              <a:spcAft>
                <a:spcPts val="0"/>
              </a:spcAft>
              <a:buNone/>
            </a:pPr>
            <a:r>
              <a:rPr i="1" lang="en" sz="1200"/>
              <a:t>Are inaugurated master as if</a:t>
            </a:r>
            <a:endParaRPr i="1" sz="1200"/>
          </a:p>
        </p:txBody>
      </p:sp>
      <p:sp>
        <p:nvSpPr>
          <p:cNvPr id="86" name="Google Shape;86;p17"/>
          <p:cNvSpPr txBox="1"/>
          <p:nvPr/>
        </p:nvSpPr>
        <p:spPr>
          <a:xfrm>
            <a:off x="5899975" y="78150"/>
            <a:ext cx="30642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Any Black would, as if</a:t>
            </a:r>
            <a:endParaRPr sz="1200"/>
          </a:p>
          <a:p>
            <a:pPr indent="0" lvl="0" marL="0" rtl="0" algn="l">
              <a:spcBef>
                <a:spcPts val="0"/>
              </a:spcBef>
              <a:spcAft>
                <a:spcPts val="0"/>
              </a:spcAft>
              <a:buNone/>
            </a:pPr>
            <a:r>
              <a:rPr lang="en" sz="1200"/>
              <a:t>Anyone could, surrender </a:t>
            </a:r>
            <a:endParaRPr sz="1200"/>
          </a:p>
          <a:p>
            <a:pPr indent="0" lvl="0" marL="0" rtl="0" algn="l">
              <a:spcBef>
                <a:spcPts val="0"/>
              </a:spcBef>
              <a:spcAft>
                <a:spcPts val="0"/>
              </a:spcAft>
              <a:buNone/>
            </a:pPr>
            <a:r>
              <a:rPr lang="en" sz="1200"/>
              <a:t>Their value, human, </a:t>
            </a:r>
            <a:endParaRPr sz="1200"/>
          </a:p>
          <a:p>
            <a:pPr indent="0" lvl="0" marL="0" rtl="0" algn="l">
              <a:spcBef>
                <a:spcPts val="0"/>
              </a:spcBef>
              <a:spcAft>
                <a:spcPts val="0"/>
              </a:spcAft>
              <a:buNone/>
            </a:pPr>
            <a:r>
              <a:rPr lang="en" sz="1200"/>
              <a:t>To tobacco, sugar, and cotton, </a:t>
            </a:r>
            <a:endParaRPr sz="1200"/>
          </a:p>
          <a:p>
            <a:pPr indent="0" lvl="0" marL="0" rtl="0" algn="l">
              <a:spcBef>
                <a:spcPts val="0"/>
              </a:spcBef>
              <a:spcAft>
                <a:spcPts val="0"/>
              </a:spcAft>
              <a:buNone/>
            </a:pPr>
            <a:r>
              <a:rPr lang="en" sz="1200"/>
              <a:t>The yield of Powhatan lands;</a:t>
            </a:r>
            <a:endParaRPr sz="1200"/>
          </a:p>
          <a:p>
            <a:pPr indent="0" lvl="0" marL="0" rtl="0" algn="l">
              <a:spcBef>
                <a:spcPts val="0"/>
              </a:spcBef>
              <a:spcAft>
                <a:spcPts val="0"/>
              </a:spcAft>
              <a:buNone/>
            </a:pPr>
            <a:r>
              <a:rPr lang="en" sz="1200"/>
              <a:t>While Virginia writes itself colonial,</a:t>
            </a:r>
            <a:endParaRPr sz="1200"/>
          </a:p>
          <a:p>
            <a:pPr indent="0" lvl="0" marL="0" rtl="0" algn="l">
              <a:spcBef>
                <a:spcPts val="0"/>
              </a:spcBef>
              <a:spcAft>
                <a:spcPts val="0"/>
              </a:spcAft>
              <a:buNone/>
            </a:pPr>
            <a:r>
              <a:rPr lang="en" sz="1200"/>
              <a:t>Filing its first property</a:t>
            </a:r>
            <a:endParaRPr sz="1200"/>
          </a:p>
          <a:p>
            <a:pPr indent="0" lvl="0" marL="0" rtl="0" algn="l">
              <a:spcBef>
                <a:spcPts val="0"/>
              </a:spcBef>
              <a:spcAft>
                <a:spcPts val="0"/>
              </a:spcAft>
              <a:buNone/>
            </a:pPr>
            <a:r>
              <a:rPr lang="en" sz="1200"/>
              <a:t>Ledger with </a:t>
            </a:r>
            <a:r>
              <a:rPr i="1" lang="en" sz="1200"/>
              <a:t>twenty and odd</a:t>
            </a:r>
            <a:endParaRPr sz="1200"/>
          </a:p>
          <a:p>
            <a:pPr indent="0" lvl="0" marL="0" rtl="0" algn="l">
              <a:spcBef>
                <a:spcPts val="0"/>
              </a:spcBef>
              <a:spcAft>
                <a:spcPts val="0"/>
              </a:spcAft>
              <a:buNone/>
            </a:pPr>
            <a:r>
              <a:rPr lang="en" sz="1200"/>
              <a:t>Of the uprooted twelve million,</a:t>
            </a:r>
            <a:endParaRPr sz="1200"/>
          </a:p>
          <a:p>
            <a:pPr indent="0" lvl="0" marL="0" rtl="0" algn="l">
              <a:spcBef>
                <a:spcPts val="0"/>
              </a:spcBef>
              <a:spcAft>
                <a:spcPts val="0"/>
              </a:spcAft>
              <a:buNone/>
            </a:pPr>
            <a:r>
              <a:rPr lang="en" sz="1200"/>
              <a:t>Including Anthony and Isabella,</a:t>
            </a:r>
            <a:endParaRPr sz="1200"/>
          </a:p>
          <a:p>
            <a:pPr indent="0" lvl="0" marL="0" rtl="0" algn="l">
              <a:spcBef>
                <a:spcPts val="0"/>
              </a:spcBef>
              <a:spcAft>
                <a:spcPts val="0"/>
              </a:spcAft>
              <a:buNone/>
            </a:pPr>
            <a:r>
              <a:rPr lang="en" sz="1200"/>
              <a:t>Who, out of the </a:t>
            </a:r>
            <a:r>
              <a:rPr i="1" lang="en" sz="1200"/>
              <a:t>White Lion’s </a:t>
            </a:r>
            <a:r>
              <a:rPr lang="en" sz="1200"/>
              <a:t>hold,</a:t>
            </a:r>
            <a:endParaRPr sz="1200"/>
          </a:p>
          <a:p>
            <a:pPr indent="0" lvl="0" marL="0" rtl="0" algn="l">
              <a:spcBef>
                <a:spcPts val="0"/>
              </a:spcBef>
              <a:spcAft>
                <a:spcPts val="0"/>
              </a:spcAft>
              <a:buNone/>
            </a:pPr>
            <a:r>
              <a:rPr lang="en" sz="1200"/>
              <a:t>Step into the whole of history</a:t>
            </a:r>
            <a:endParaRPr sz="1200"/>
          </a:p>
          <a:p>
            <a:pPr indent="0" lvl="0" marL="0" rtl="0" algn="l">
              <a:spcBef>
                <a:spcPts val="0"/>
              </a:spcBef>
              <a:spcAft>
                <a:spcPts val="0"/>
              </a:spcAft>
              <a:buNone/>
            </a:pPr>
            <a:r>
              <a:rPr lang="en" sz="1200"/>
              <a:t>To give birth to the first child</a:t>
            </a:r>
            <a:endParaRPr sz="1200"/>
          </a:p>
          <a:p>
            <a:pPr indent="0" lvl="0" marL="0" rtl="0" algn="l">
              <a:spcBef>
                <a:spcPts val="0"/>
              </a:spcBef>
              <a:spcAft>
                <a:spcPts val="0"/>
              </a:spcAft>
              <a:buNone/>
            </a:pPr>
            <a:r>
              <a:rPr lang="en" sz="1200"/>
              <a:t>To take the first steps, provisionally,</a:t>
            </a:r>
            <a:endParaRPr sz="1200"/>
          </a:p>
          <a:p>
            <a:pPr indent="0" lvl="0" marL="0" rtl="0" algn="l">
              <a:spcBef>
                <a:spcPts val="0"/>
              </a:spcBef>
              <a:spcAft>
                <a:spcPts val="0"/>
              </a:spcAft>
              <a:buNone/>
            </a:pPr>
            <a:r>
              <a:rPr lang="en" sz="1200"/>
              <a:t>Toward African American </a:t>
            </a:r>
            <a:endParaRPr sz="1200"/>
          </a:p>
          <a:p>
            <a:pPr indent="0" lvl="0" marL="0" rtl="0" algn="l">
              <a:spcBef>
                <a:spcPts val="0"/>
              </a:spcBef>
              <a:spcAft>
                <a:spcPts val="0"/>
              </a:spcAft>
              <a:buNone/>
            </a:pPr>
            <a:r>
              <a:rPr lang="en" sz="1200"/>
              <a:t>In Virginia-William, so called,</a:t>
            </a:r>
            <a:endParaRPr sz="1200"/>
          </a:p>
          <a:p>
            <a:pPr indent="0" lvl="0" marL="0" rtl="0" algn="l">
              <a:spcBef>
                <a:spcPts val="0"/>
              </a:spcBef>
              <a:spcAft>
                <a:spcPts val="0"/>
              </a:spcAft>
              <a:buNone/>
            </a:pPr>
            <a:r>
              <a:rPr lang="en" sz="1200"/>
              <a:t>Born free, they say, though</a:t>
            </a:r>
            <a:endParaRPr sz="1200"/>
          </a:p>
          <a:p>
            <a:pPr indent="0" lvl="0" marL="0" rtl="0" algn="l">
              <a:spcBef>
                <a:spcPts val="0"/>
              </a:spcBef>
              <a:spcAft>
                <a:spcPts val="0"/>
              </a:spcAft>
              <a:buNone/>
            </a:pPr>
            <a:r>
              <a:rPr lang="en" sz="1200"/>
              <a:t>All the while Virginia’s wiles</a:t>
            </a:r>
            <a:endParaRPr sz="1200"/>
          </a:p>
          <a:p>
            <a:pPr indent="0" lvl="0" marL="0" rtl="0" algn="l">
              <a:spcBef>
                <a:spcPts val="0"/>
              </a:spcBef>
              <a:spcAft>
                <a:spcPts val="0"/>
              </a:spcAft>
              <a:buNone/>
            </a:pPr>
            <a:r>
              <a:rPr lang="en" sz="1200"/>
              <a:t>Still sail across centuries,</a:t>
            </a:r>
            <a:endParaRPr sz="1200"/>
          </a:p>
          <a:p>
            <a:pPr indent="0" lvl="0" marL="0" rtl="0" algn="l">
              <a:spcBef>
                <a:spcPts val="0"/>
              </a:spcBef>
              <a:spcAft>
                <a:spcPts val="0"/>
              </a:spcAft>
              <a:buNone/>
            </a:pPr>
            <a:r>
              <a:rPr lang="en" sz="1200"/>
              <a:t>Leaving a wake with each </a:t>
            </a:r>
            <a:endParaRPr sz="1200"/>
          </a:p>
          <a:p>
            <a:pPr indent="0" lvl="0" marL="0" rtl="0" algn="l">
              <a:spcBef>
                <a:spcPts val="0"/>
              </a:spcBef>
              <a:spcAft>
                <a:spcPts val="0"/>
              </a:spcAft>
              <a:buNone/>
            </a:pPr>
            <a:r>
              <a:rPr lang="en" sz="1200"/>
              <a:t>Recurring swell, drowning out</a:t>
            </a:r>
            <a:endParaRPr sz="1200"/>
          </a:p>
          <a:p>
            <a:pPr indent="0" lvl="0" marL="0" rtl="0" algn="l">
              <a:spcBef>
                <a:spcPts val="0"/>
              </a:spcBef>
              <a:spcAft>
                <a:spcPts val="0"/>
              </a:spcAft>
              <a:buNone/>
            </a:pPr>
            <a:r>
              <a:rPr lang="en" sz="1200"/>
              <a:t>What Anthony and Isabella said</a:t>
            </a:r>
            <a:endParaRPr sz="1200"/>
          </a:p>
          <a:p>
            <a:pPr indent="0" lvl="0" marL="0" rtl="0" algn="l">
              <a:spcBef>
                <a:spcPts val="0"/>
              </a:spcBef>
              <a:spcAft>
                <a:spcPts val="0"/>
              </a:spcAft>
              <a:buNone/>
            </a:pPr>
            <a:r>
              <a:rPr lang="en" sz="1200"/>
              <a:t>To William about love, in love,</a:t>
            </a:r>
            <a:endParaRPr sz="1200"/>
          </a:p>
          <a:p>
            <a:pPr indent="0" lvl="0" marL="0" rtl="0" algn="l">
              <a:spcBef>
                <a:spcPts val="0"/>
              </a:spcBef>
              <a:spcAft>
                <a:spcPts val="0"/>
              </a:spcAft>
              <a:buNone/>
            </a:pPr>
            <a:r>
              <a:rPr lang="en" sz="1200"/>
              <a:t>In Kimbundu or Kikongo, as if</a:t>
            </a:r>
            <a:endParaRPr sz="1200"/>
          </a:p>
          <a:p>
            <a:pPr indent="0" lvl="0" marL="0" rtl="0" algn="l">
              <a:spcBef>
                <a:spcPts val="0"/>
              </a:spcBef>
              <a:spcAft>
                <a:spcPts val="0"/>
              </a:spcAft>
              <a:buNone/>
            </a:pPr>
            <a:r>
              <a:rPr lang="en" sz="1200"/>
              <a:t>We could stop knowing</a:t>
            </a:r>
            <a:endParaRPr sz="1200"/>
          </a:p>
          <a:p>
            <a:pPr indent="0" lvl="0" marL="0" rtl="0" algn="l">
              <a:spcBef>
                <a:spcPts val="0"/>
              </a:spcBef>
              <a:spcAft>
                <a:spcPts val="0"/>
              </a:spcAft>
              <a:buNone/>
            </a:pPr>
            <a:r>
              <a:rPr lang="en" sz="1200"/>
              <a:t>How to know what we know. </a:t>
            </a:r>
            <a:endParaRPr sz="1200"/>
          </a:p>
        </p:txBody>
      </p:sp>
      <p:sp>
        <p:nvSpPr>
          <p:cNvPr id="87" name="Google Shape;87;p17"/>
          <p:cNvSpPr txBox="1"/>
          <p:nvPr/>
        </p:nvSpPr>
        <p:spPr>
          <a:xfrm>
            <a:off x="2961850" y="144600"/>
            <a:ext cx="28800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The White Lion</a:t>
            </a:r>
            <a:endParaRPr sz="2500"/>
          </a:p>
          <a:p>
            <a:pPr indent="0" lvl="0" marL="0" rtl="0" algn="ctr">
              <a:spcBef>
                <a:spcPts val="0"/>
              </a:spcBef>
              <a:spcAft>
                <a:spcPts val="0"/>
              </a:spcAft>
              <a:buNone/>
            </a:pPr>
            <a:r>
              <a:rPr lang="en" sz="2000"/>
              <a:t> Claudia Rankine</a:t>
            </a:r>
            <a:endParaRPr sz="2000"/>
          </a:p>
        </p:txBody>
      </p:sp>
      <p:pic>
        <p:nvPicPr>
          <p:cNvPr descr="The New York Times Magazine’s award-winning “1619 Project” issue, published in August 2019, reframed our understanding of American history by placing slavery and its continuing legacy at the center of our national narrative. In a dramatic expansion of this groundbreaking work of journalism, The 1619 Project: A New Origin Story, led by Pulitzer Prize-winning journalist Nikole Hannah-Jones, the inaugural Knight Chair in Race and Journalism at Howard University’s Cathy Hughes School of Communications, and the founder of Howard’s Center for Journalism and Democracy, along with an editorial team from the Times, offers a profoundly revealing vision of the American past and present. This new book weaves together eighteen essays that explore the legacy of slavery in present-day America with thirty-six poems and works of fiction that illuminate key moments of oppression, struggle, and resistance. The essays show how the inheritance of 1619 reaches into every part of contemporary American society, from politics, music, diet, traffic, and citizenship to capitalism, religion, and our democracy itself.&#10;&#10;The book’s essays, fiction, and poetry are authored by Prof. Hannah-Jones, Matthew Desmond, Ph.D. (FAN ’16), Bryan Stevenson (FAN ’15 and ’16), Ibram X. Kendi, Ph.D. (FAN ’18 and ’19), Eve L. Ewing (FAN ’18), Jason Reynolds (FAN ’20), and Jesmyn Ward (FAN ’17), among many others.&#10;&#10;Prof. Hannah-Jones will be in conversation with historian and award-winning, bestselling author Carol Anderson, Ph.D. (FAN ’21), the Charles Howard Candler Professor and Chair of African American Studies at Emory University. FAN hosted Prof. Anderson in May 2021 in support of her book The Second: Race and Guns in a Fatally Unequal America. Prof. Anderson contributed an essay to The 1619 Project.&#10;&#10;FAN is honored to welcome special guest Claudia Rankine, who will offer a reading during the event. Rankine is the author of five books of poetry, including Citizen: An American Lyric and Don’t Let Me Be Lonely; three plays including HELP, which premiered in March 2020 (The Shed, NYC), and The White Card, which premiered in February 2018 (ArtsEmerson/ American Repertory Theater) and was published by Graywolf Press in 2019; as well as numerous video collaborations. Her recent collection of essays, Just Us: An American Conversation, was published by Graywolf Press in 2020. She is also the co-editor of several anthologies including The Racial Imaginary: Writers on Race in the Life of the Mind. Among her numerous awards and honors, Rankine is the recipient of the Bobbitt National Prize for Poetry, the Poets &amp; Writers’ Jackson Poetry Prize, and fellowships from the Guggenheim Foundation, the Lannan Foundation, the MacArthur Foundation, United States Artists, and the National Endowment of the Arts. A former Chancellor of the Academy of American Poets, Rankine teaches in New York University’s Creative Writing Program." id="88" name="Google Shape;88;p17" title="Nikole Hannah Jones: Nikole  Hannah-Jones: The 1619 Project: A New Origin Story">
            <a:hlinkClick r:id="rId3"/>
          </p:cNvPr>
          <p:cNvPicPr preferRelativeResize="0"/>
          <p:nvPr/>
        </p:nvPicPr>
        <p:blipFill>
          <a:blip r:embed="rId4">
            <a:alphaModFix/>
          </a:blip>
          <a:stretch>
            <a:fillRect/>
          </a:stretch>
        </p:blipFill>
        <p:spPr>
          <a:xfrm>
            <a:off x="2725750" y="171450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4" name="Google Shape;94;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5" name="Google Shape;95;p18"/>
          <p:cNvPicPr preferRelativeResize="0"/>
          <p:nvPr/>
        </p:nvPicPr>
        <p:blipFill>
          <a:blip r:embed="rId3">
            <a:alphaModFix/>
          </a:blip>
          <a:stretch>
            <a:fillRect/>
          </a:stretch>
        </p:blipFill>
        <p:spPr>
          <a:xfrm>
            <a:off x="233558" y="128750"/>
            <a:ext cx="8821531"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9" name="Shape 99"/>
        <p:cNvGrpSpPr/>
        <p:nvPr/>
      </p:nvGrpSpPr>
      <p:grpSpPr>
        <a:xfrm>
          <a:off x="0" y="0"/>
          <a:ext cx="0" cy="0"/>
          <a:chOff x="0" y="0"/>
          <a:chExt cx="0" cy="0"/>
        </a:xfrm>
      </p:grpSpPr>
      <p:sp>
        <p:nvSpPr>
          <p:cNvPr id="100" name="Google Shape;100;p19"/>
          <p:cNvSpPr txBox="1"/>
          <p:nvPr>
            <p:ph idx="1" type="subTitle"/>
          </p:nvPr>
        </p:nvSpPr>
        <p:spPr>
          <a:xfrm>
            <a:off x="355850" y="43509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Kingdom of Ndongo</a:t>
            </a:r>
            <a:endParaRPr/>
          </a:p>
        </p:txBody>
      </p:sp>
      <p:pic>
        <p:nvPicPr>
          <p:cNvPr id="101" name="Google Shape;101;p19"/>
          <p:cNvPicPr preferRelativeResize="0"/>
          <p:nvPr/>
        </p:nvPicPr>
        <p:blipFill>
          <a:blip r:embed="rId3">
            <a:alphaModFix/>
          </a:blip>
          <a:stretch>
            <a:fillRect/>
          </a:stretch>
        </p:blipFill>
        <p:spPr>
          <a:xfrm>
            <a:off x="92325" y="645350"/>
            <a:ext cx="2563099" cy="2699924"/>
          </a:xfrm>
          <a:prstGeom prst="rect">
            <a:avLst/>
          </a:prstGeom>
          <a:noFill/>
          <a:ln>
            <a:noFill/>
          </a:ln>
        </p:spPr>
      </p:pic>
      <p:pic>
        <p:nvPicPr>
          <p:cNvPr id="102" name="Google Shape;102;p19"/>
          <p:cNvPicPr preferRelativeResize="0"/>
          <p:nvPr/>
        </p:nvPicPr>
        <p:blipFill>
          <a:blip r:embed="rId4">
            <a:alphaModFix/>
          </a:blip>
          <a:stretch>
            <a:fillRect/>
          </a:stretch>
        </p:blipFill>
        <p:spPr>
          <a:xfrm>
            <a:off x="2719875" y="90425"/>
            <a:ext cx="6271727" cy="41364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4697100" y="0"/>
            <a:ext cx="4397301" cy="5143501"/>
          </a:xfrm>
          <a:prstGeom prst="rect">
            <a:avLst/>
          </a:prstGeom>
          <a:noFill/>
          <a:ln>
            <a:noFill/>
          </a:ln>
        </p:spPr>
      </p:pic>
      <p:pic>
        <p:nvPicPr>
          <p:cNvPr id="108" name="Google Shape;108;p20"/>
          <p:cNvPicPr preferRelativeResize="0"/>
          <p:nvPr/>
        </p:nvPicPr>
        <p:blipFill>
          <a:blip r:embed="rId4">
            <a:alphaModFix/>
          </a:blip>
          <a:stretch>
            <a:fillRect/>
          </a:stretch>
        </p:blipFill>
        <p:spPr>
          <a:xfrm>
            <a:off x="57150" y="0"/>
            <a:ext cx="4639950" cy="50994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a:off x="0" y="18000"/>
            <a:ext cx="9143999" cy="51074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