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Playfair Display"/>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layfairDisplay-boldItalic.fntdata"/><Relationship Id="rId61" Type="http://schemas.openxmlformats.org/officeDocument/2006/relationships/font" Target="fonts/PlayfairDisplay-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PlayfairDisplay-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PlayfairDisplay-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a5bbed03e9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a5bbed03e9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91f42d8e2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91f42d8e2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a5bbed03e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a5bbed03e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a5bbed03e9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2a5bbed03e9_1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a5bbed03e9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a5bbed03e9_1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chemeClr val="dk1"/>
                </a:solidFill>
              </a:rPr>
              <a:t>What People See Me As: </a:t>
            </a:r>
            <a:r>
              <a:rPr lang="en">
                <a:solidFill>
                  <a:schemeClr val="dk1"/>
                </a:solidFill>
              </a:rPr>
              <a:t>(type here)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What’s on the Inside:</a:t>
            </a:r>
            <a:r>
              <a:rPr lang="en">
                <a:solidFill>
                  <a:schemeClr val="dk1"/>
                </a:solidFill>
              </a:rPr>
              <a:t> (type here)</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a5bbed03e9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a5bbed03e9_1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a5bbed03e9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a5bbed03e9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a5bbed03e9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2a5bbed03e9_1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a5bbed03e9_1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2a5bbed03e9_1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chemeClr val="dk1"/>
                </a:solidFill>
              </a:rPr>
              <a:t>What People See Me As: Some people see me as a rude, some see me as dumb or as a weird kid.</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What’s on the Inside:</a:t>
            </a:r>
            <a:r>
              <a:rPr lang="en">
                <a:solidFill>
                  <a:schemeClr val="dk1"/>
                </a:solidFill>
              </a:rPr>
              <a:t> When I am actually a Afro-Cuban who loves music is Non-binary and Pansexual, being a martial artist, Having good grades, art, learning new languages and more.</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a5bbed03e9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a5bbed03e9_1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a5bbed03e9_1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a5bbed03e9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a5bbed03e9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a5bbed03e9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directions</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5bbed03e9_1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a5bbed03e9_1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a5bbed03e9_1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2a5bbed03e9_1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chemeClr val="dk1"/>
                </a:solidFill>
              </a:rPr>
              <a:t>What People See Me As: </a:t>
            </a:r>
            <a:r>
              <a:rPr lang="en">
                <a:solidFill>
                  <a:schemeClr val="dk1"/>
                </a:solidFill>
              </a:rPr>
              <a:t>(type here)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What’s on the Inside:</a:t>
            </a:r>
            <a:r>
              <a:rPr lang="en">
                <a:solidFill>
                  <a:schemeClr val="dk1"/>
                </a:solidFill>
              </a:rPr>
              <a:t> (type here)</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a5bbed03e9_1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2a5bbed03e9_1_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a5bbed03e9_1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a5bbed03e9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a5bbed03e9_1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2a5bbed03e9_1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a5bbed03e9_1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2a5bbed03e9_1_4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My cultural bag is a representation of me on who I truly am inside and how I express myself to others on my outer shell. I convey these two different sides of me through images of cartoon characters or silly drawings. The reason why I choose those two different types of images to express myself is because they resonate with me, the cartoons being what inspired me to choose the path i’m on to becoming an animator and expression of what has inspired my art style.</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
                <a:solidFill>
                  <a:schemeClr val="dk1"/>
                </a:solidFill>
              </a:rPr>
              <a:t>What’s on the Inside:</a:t>
            </a:r>
            <a:r>
              <a:rPr lang="en">
                <a:solidFill>
                  <a:schemeClr val="dk1"/>
                </a:solidFill>
              </a:rPr>
              <a:t> (type here)</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5bbed03e9_1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2a5bbed03e9_1_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5bbed03e9_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5bbed03e9_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a5bbed03e9_9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a5bbed03e9_9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a5bbed03e9_9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a5bbed03e9_9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1f42d8e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1f42d8e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a5bbed03e9_9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a5bbed03e9_9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a5d6680a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a5d6680a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a5d6680a3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a5d6680a3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a5d6680a3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a5d6680a3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a5d6680a3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a5d6680a3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a5d6680a3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a5d6680a3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a5d6680a3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a5d6680a3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a5d6680a3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a5d6680a3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a5d6680a3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a5d6680a3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a5d6680a3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a5d6680a3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91f42d8e2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91f42d8e2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a5d6680a3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a5d6680a3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a5d6680a3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a5d6680a3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a5d6680a3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a5d6680a3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a5d6680a3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a5d6680a3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a5d6680a3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a5d6680a3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a5d6680a3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a5d6680a3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a5d6680a30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a5d6680a30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a5d6680a3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a5d6680a3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a5d6680a30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a5d6680a30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a5bbed03e9_9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a5bbed03e9_9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91f42d8e2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91f42d8e2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a5bbed03e9_1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a5bbed03e9_1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a5bbed03e9_9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a5bbed03e9_9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directions: </a:t>
            </a:r>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Clr>
                <a:schemeClr val="dk1"/>
              </a:buClr>
              <a:buSzPts val="1100"/>
              <a:buFont typeface="Arial"/>
              <a:buNone/>
            </a:pPr>
            <a:r>
              <a:rPr lang="en">
                <a:solidFill>
                  <a:schemeClr val="dk1"/>
                </a:solidFill>
              </a:rPr>
              <a:t>In their small collaborative groups (3-4 students), students will create a classroom museum exhibit illustrating their identity and agency (or another theme of their choosing) as a member of the Long Beach community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Consider the themes of the stations activity (education/student activist/agency, migration, power, economy and environment) as well as the themes from Born on the Water (culture, home, resistance, legacy, pride, etc.).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a5bbed03e9_9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a5bbed03e9_9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directions: </a:t>
            </a:r>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rPr lang="en">
                <a:solidFill>
                  <a:schemeClr val="dk1"/>
                </a:solidFill>
              </a:rPr>
              <a:t>In their small collaborative groups (3-4 students), students will create a classroom museum exhibit illustrating their identity and agency (or another theme of their choosing) as a member of the Long Beach community</a:t>
            </a:r>
            <a:endParaRPr>
              <a:solidFill>
                <a:schemeClr val="dk1"/>
              </a:solidFill>
            </a:endParaRPr>
          </a:p>
          <a:p>
            <a:pPr indent="0" lvl="0" marL="0" rtl="0" algn="l">
              <a:spcBef>
                <a:spcPts val="0"/>
              </a:spcBef>
              <a:spcAft>
                <a:spcPts val="0"/>
              </a:spcAft>
              <a:buNone/>
            </a:pPr>
            <a:r>
              <a:rPr lang="en">
                <a:solidFill>
                  <a:schemeClr val="dk1"/>
                </a:solidFill>
              </a:rPr>
              <a:t>Consider the themes of the stations activity (education/student activist/agency, migration, power, economy and environment) as well as the themes from Born on the Water (culture, home, resistance, legacy, pride, etc.).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ef37f1214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ef37f1214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00f792ed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900f792ed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900f792e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900f792e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What People See Me As: </a:t>
            </a:r>
            <a:r>
              <a:rPr lang="en">
                <a:solidFill>
                  <a:schemeClr val="dk1"/>
                </a:solidFill>
              </a:rPr>
              <a:t>(type here)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What’s on the Inside:</a:t>
            </a:r>
            <a:r>
              <a:rPr lang="en">
                <a:solidFill>
                  <a:schemeClr val="dk1"/>
                </a:solidFill>
              </a:rPr>
              <a:t> (type here)</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00df60642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00df60642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91f42d8e2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91f42d8e2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What People See Me As:</a:t>
            </a:r>
            <a:r>
              <a:rPr lang="en">
                <a:solidFill>
                  <a:schemeClr val="dk1"/>
                </a:solidFill>
              </a:rPr>
              <a:t> People see me as being “Asian” and as a result think that I study all day and night. They think that because of the way I look, I am automatically really smart and going to be a lawyer or doctor one day. Many times, people think that I only eat chinese food or listen to K-pop. They also see me as an asian female and think that I should be quiet and respectful.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What’s on the Inside: </a:t>
            </a:r>
            <a:r>
              <a:rPr lang="en">
                <a:solidFill>
                  <a:schemeClr val="dk1"/>
                </a:solidFill>
              </a:rPr>
              <a:t>Although that’s what people see, I really view myself as American and my cultural heritage is Korean and Jewish. I love food and music from around the world. Yeah I eat Korean food, but I love Mexican and Italian food too! My family celebrates all the Jewish holidays but we also celebrate Christmas too. People don’t know this about me, but I can be so lazy. I love to lie on the couch and just scroll on social media. I don’t want to be a lawyer or doctor, I want to play the guitar in a rock band. Maybe I do work hard, but that’s because my mom yells at me, not because I always want to.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slide" Target="/ppt/slides/slide2.xml"/><Relationship Id="rId4" Type="http://schemas.openxmlformats.org/officeDocument/2006/relationships/slide" Target="/ppt/slides/slide27.xml"/><Relationship Id="rId5" Type="http://schemas.openxmlformats.org/officeDocument/2006/relationships/slide" Target="/ppt/slides/slide27.xml"/><Relationship Id="rId6" Type="http://schemas.openxmlformats.org/officeDocument/2006/relationships/slide" Target="/ppt/slides/slide30.xml"/><Relationship Id="rId7" Type="http://schemas.openxmlformats.org/officeDocument/2006/relationships/slide" Target="/ppt/slides/slide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1" Type="http://schemas.openxmlformats.org/officeDocument/2006/relationships/image" Target="../media/image31.jpg"/><Relationship Id="rId10" Type="http://schemas.openxmlformats.org/officeDocument/2006/relationships/image" Target="../media/image29.png"/><Relationship Id="rId13" Type="http://schemas.openxmlformats.org/officeDocument/2006/relationships/image" Target="../media/image41.jpg"/><Relationship Id="rId12" Type="http://schemas.openxmlformats.org/officeDocument/2006/relationships/image" Target="../media/image34.jp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3.jpg"/><Relationship Id="rId9" Type="http://schemas.openxmlformats.org/officeDocument/2006/relationships/image" Target="../media/image26.png"/><Relationship Id="rId14" Type="http://schemas.openxmlformats.org/officeDocument/2006/relationships/image" Target="../media/image33.jpg"/><Relationship Id="rId5" Type="http://schemas.openxmlformats.org/officeDocument/2006/relationships/image" Target="../media/image27.jpg"/><Relationship Id="rId6" Type="http://schemas.openxmlformats.org/officeDocument/2006/relationships/image" Target="../media/image25.jpg"/><Relationship Id="rId7" Type="http://schemas.openxmlformats.org/officeDocument/2006/relationships/image" Target="../media/image30.jpg"/><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53.png"/><Relationship Id="rId13" Type="http://schemas.openxmlformats.org/officeDocument/2006/relationships/image" Target="../media/image46.png"/><Relationship Id="rId12"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8.png"/><Relationship Id="rId9" Type="http://schemas.openxmlformats.org/officeDocument/2006/relationships/image" Target="../media/image32.png"/><Relationship Id="rId15" Type="http://schemas.openxmlformats.org/officeDocument/2006/relationships/image" Target="../media/image43.png"/><Relationship Id="rId14" Type="http://schemas.openxmlformats.org/officeDocument/2006/relationships/image" Target="../media/image49.png"/><Relationship Id="rId17" Type="http://schemas.openxmlformats.org/officeDocument/2006/relationships/image" Target="../media/image56.png"/><Relationship Id="rId16" Type="http://schemas.openxmlformats.org/officeDocument/2006/relationships/image" Target="../media/image44.png"/><Relationship Id="rId5" Type="http://schemas.openxmlformats.org/officeDocument/2006/relationships/image" Target="../media/image40.jpg"/><Relationship Id="rId6" Type="http://schemas.openxmlformats.org/officeDocument/2006/relationships/image" Target="../media/image39.png"/><Relationship Id="rId7" Type="http://schemas.openxmlformats.org/officeDocument/2006/relationships/image" Target="../media/image42.png"/><Relationship Id="rId8"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58.jpg"/><Relationship Id="rId12" Type="http://schemas.openxmlformats.org/officeDocument/2006/relationships/image" Target="../media/image59.jp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47.jpg"/><Relationship Id="rId9" Type="http://schemas.openxmlformats.org/officeDocument/2006/relationships/image" Target="../media/image70.jpg"/><Relationship Id="rId5" Type="http://schemas.openxmlformats.org/officeDocument/2006/relationships/image" Target="../media/image55.png"/><Relationship Id="rId6" Type="http://schemas.openxmlformats.org/officeDocument/2006/relationships/image" Target="../media/image64.png"/><Relationship Id="rId7" Type="http://schemas.openxmlformats.org/officeDocument/2006/relationships/image" Target="../media/image57.jpg"/><Relationship Id="rId8"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1" Type="http://schemas.openxmlformats.org/officeDocument/2006/relationships/image" Target="../media/image79.jpg"/><Relationship Id="rId10" Type="http://schemas.openxmlformats.org/officeDocument/2006/relationships/image" Target="../media/image77.jpg"/><Relationship Id="rId13" Type="http://schemas.openxmlformats.org/officeDocument/2006/relationships/image" Target="../media/image67.jpg"/><Relationship Id="rId12" Type="http://schemas.openxmlformats.org/officeDocument/2006/relationships/image" Target="../media/image71.jp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60.jpg"/><Relationship Id="rId9" Type="http://schemas.openxmlformats.org/officeDocument/2006/relationships/image" Target="../media/image61.jpg"/><Relationship Id="rId15" Type="http://schemas.openxmlformats.org/officeDocument/2006/relationships/image" Target="../media/image75.jpg"/><Relationship Id="rId14" Type="http://schemas.openxmlformats.org/officeDocument/2006/relationships/image" Target="../media/image73.png"/><Relationship Id="rId16" Type="http://schemas.openxmlformats.org/officeDocument/2006/relationships/image" Target="../media/image82.jpg"/><Relationship Id="rId5" Type="http://schemas.openxmlformats.org/officeDocument/2006/relationships/image" Target="../media/image62.jpg"/><Relationship Id="rId6" Type="http://schemas.openxmlformats.org/officeDocument/2006/relationships/image" Target="../media/image80.jpg"/><Relationship Id="rId7" Type="http://schemas.openxmlformats.org/officeDocument/2006/relationships/image" Target="../media/image74.jpg"/><Relationship Id="rId8" Type="http://schemas.openxmlformats.org/officeDocument/2006/relationships/image" Target="../media/image6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www.youtube.com/watch?v=0nDLp7u26cI" TargetMode="External"/><Relationship Id="rId4" Type="http://schemas.openxmlformats.org/officeDocument/2006/relationships/image" Target="../media/image8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docs.google.com/document/d/1QbNJviyeDNIBYor2Avr4bVdqrmSebuTcaiLz3ANxnkE/edit?usp=shar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2.png"/><Relationship Id="rId4" Type="http://schemas.openxmlformats.org/officeDocument/2006/relationships/image" Target="../media/image85.png"/><Relationship Id="rId5" Type="http://schemas.openxmlformats.org/officeDocument/2006/relationships/image" Target="../media/image76.png"/><Relationship Id="rId6"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8.png"/><Relationship Id="rId4" Type="http://schemas.openxmlformats.org/officeDocument/2006/relationships/image" Target="../media/image93.png"/><Relationship Id="rId5" Type="http://schemas.openxmlformats.org/officeDocument/2006/relationships/image" Target="../media/image95.png"/><Relationship Id="rId6"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4.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2.png"/><Relationship Id="rId4" Type="http://schemas.openxmlformats.org/officeDocument/2006/relationships/image" Target="../media/image83.png"/><Relationship Id="rId5" Type="http://schemas.openxmlformats.org/officeDocument/2006/relationships/image" Target="../media/image9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hyperlink" Target="https://kids.kiddle.co/Prejudice" TargetMode="External"/><Relationship Id="rId5" Type="http://schemas.openxmlformats.org/officeDocument/2006/relationships/hyperlink" Target="https://kids.kiddle.co/Discriminatio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9.png"/><Relationship Id="rId13" Type="http://schemas.openxmlformats.org/officeDocument/2006/relationships/image" Target="../media/image15.png"/><Relationship Id="rId12"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7.png"/><Relationship Id="rId15" Type="http://schemas.openxmlformats.org/officeDocument/2006/relationships/image" Target="../media/image4.png"/><Relationship Id="rId14" Type="http://schemas.openxmlformats.org/officeDocument/2006/relationships/image" Target="../media/image2.png"/><Relationship Id="rId16"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5.png"/><Relationship Id="rId7" Type="http://schemas.openxmlformats.org/officeDocument/2006/relationships/image" Target="../media/image11.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1619 Unit</a:t>
            </a:r>
            <a:endParaRPr/>
          </a:p>
        </p:txBody>
      </p:sp>
      <p:sp>
        <p:nvSpPr>
          <p:cNvPr id="55" name="Google Shape;55;p13"/>
          <p:cNvSpPr txBox="1"/>
          <p:nvPr>
            <p:ph idx="1" type="subTitle"/>
          </p:nvPr>
        </p:nvSpPr>
        <p:spPr>
          <a:xfrm>
            <a:off x="311700" y="2834125"/>
            <a:ext cx="8520600" cy="230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action="ppaction://hlinksldjump" r:id="rId3"/>
              </a:rPr>
              <a:t>Day 1: Cultural Bag</a:t>
            </a:r>
            <a:endParaRPr/>
          </a:p>
          <a:p>
            <a:pPr indent="0" lvl="0" marL="0" rtl="0" algn="ctr">
              <a:spcBef>
                <a:spcPts val="0"/>
              </a:spcBef>
              <a:spcAft>
                <a:spcPts val="0"/>
              </a:spcAft>
              <a:buNone/>
            </a:pPr>
            <a:r>
              <a:rPr lang="en" u="sng">
                <a:solidFill>
                  <a:schemeClr val="hlink"/>
                </a:solidFill>
                <a:hlinkClick action="ppaction://hlinksldjump" r:id="rId4"/>
              </a:rPr>
              <a:t>Day 2: </a:t>
            </a:r>
            <a:r>
              <a:rPr i="1" lang="en" u="sng">
                <a:solidFill>
                  <a:schemeClr val="hlink"/>
                </a:solidFill>
                <a:hlinkClick action="ppaction://hlinksldjump" r:id="rId5"/>
              </a:rPr>
              <a:t>Born on the Water</a:t>
            </a:r>
            <a:endParaRPr/>
          </a:p>
          <a:p>
            <a:pPr indent="0" lvl="0" marL="0" rtl="0" algn="ctr">
              <a:spcBef>
                <a:spcPts val="0"/>
              </a:spcBef>
              <a:spcAft>
                <a:spcPts val="0"/>
              </a:spcAft>
              <a:buNone/>
            </a:pPr>
            <a:r>
              <a:rPr lang="en" u="sng">
                <a:solidFill>
                  <a:schemeClr val="hlink"/>
                </a:solidFill>
                <a:hlinkClick action="ppaction://hlinksldjump" r:id="rId6"/>
              </a:rPr>
              <a:t>Day 3: Context of the Long Beach Community</a:t>
            </a:r>
            <a:endParaRPr/>
          </a:p>
          <a:p>
            <a:pPr indent="0" lvl="0" marL="0" rtl="0" algn="ctr">
              <a:spcBef>
                <a:spcPts val="0"/>
              </a:spcBef>
              <a:spcAft>
                <a:spcPts val="0"/>
              </a:spcAft>
              <a:buNone/>
            </a:pPr>
            <a:r>
              <a:rPr lang="en" u="sng">
                <a:solidFill>
                  <a:schemeClr val="hlink"/>
                </a:solidFill>
                <a:hlinkClick action="ppaction://hlinksldjump" r:id="rId7"/>
              </a:rPr>
              <a:t>Day 4: Uplifting our story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140225"/>
            <a:ext cx="8520600" cy="657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Cambria"/>
                <a:ea typeface="Cambria"/>
                <a:cs typeface="Cambria"/>
                <a:sym typeface="Cambria"/>
              </a:rPr>
              <a:t>Discussion Questions:</a:t>
            </a:r>
            <a:endParaRPr b="1" sz="3000">
              <a:latin typeface="Cambria"/>
              <a:ea typeface="Cambria"/>
              <a:cs typeface="Cambria"/>
              <a:sym typeface="Cambria"/>
            </a:endParaRPr>
          </a:p>
        </p:txBody>
      </p:sp>
      <p:sp>
        <p:nvSpPr>
          <p:cNvPr id="127" name="Google Shape;127;p22"/>
          <p:cNvSpPr txBox="1"/>
          <p:nvPr>
            <p:ph idx="1" type="body"/>
          </p:nvPr>
        </p:nvSpPr>
        <p:spPr>
          <a:xfrm>
            <a:off x="311700" y="945900"/>
            <a:ext cx="8520600" cy="39372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did you learn about yourself when creating your cultural bag?</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did you learn about the other students in the class?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How do you think understanding culture and our cultural bags can help us build a classroom community where everyone feels safe and welcome?</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chemeClr val="dk1"/>
                </a:solidFill>
                <a:latin typeface="Calibri"/>
                <a:ea typeface="Calibri"/>
                <a:cs typeface="Calibri"/>
                <a:sym typeface="Calibri"/>
              </a:rPr>
              <a:t>How do stereotypes influence what we think about other cultures and people?</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How do stereotypes lead to racism and/or discrimination? </a:t>
            </a:r>
            <a:endParaRPr sz="2000">
              <a:solidFill>
                <a:schemeClr val="dk1"/>
              </a:solidFill>
              <a:latin typeface="Calibri"/>
              <a:ea typeface="Calibri"/>
              <a:cs typeface="Calibri"/>
              <a:sym typeface="Calibri"/>
            </a:endParaRPr>
          </a:p>
          <a:p>
            <a:pPr indent="-355600" lvl="0" marL="457200" rtl="0" algn="l">
              <a:spcBef>
                <a:spcPts val="1000"/>
              </a:spcBef>
              <a:spcAft>
                <a:spcPts val="1000"/>
              </a:spcAft>
              <a:buClr>
                <a:schemeClr val="dk1"/>
              </a:buClr>
              <a:buSzPts val="2000"/>
              <a:buFont typeface="Calibri"/>
              <a:buAutoNum type="arabicPeriod"/>
            </a:pPr>
            <a:r>
              <a:rPr lang="en" sz="2000">
                <a:solidFill>
                  <a:schemeClr val="dk1"/>
                </a:solidFill>
                <a:latin typeface="Calibri"/>
                <a:ea typeface="Calibri"/>
                <a:cs typeface="Calibri"/>
                <a:sym typeface="Calibri"/>
              </a:rPr>
              <a:t>Do you think people in history had their own cultural bags? How might that impact what we can learn about the past?</a:t>
            </a:r>
            <a:endParaRPr sz="2000">
              <a:solidFill>
                <a:schemeClr val="dk1"/>
              </a:solidFill>
              <a:latin typeface="Calibri"/>
              <a:ea typeface="Calibri"/>
              <a:cs typeface="Calibri"/>
              <a:sym typeface="Calibri"/>
            </a:endParaRPr>
          </a:p>
        </p:txBody>
      </p:sp>
      <p:sp>
        <p:nvSpPr>
          <p:cNvPr id="128" name="Google Shape;128;p22"/>
          <p:cNvSpPr txBox="1"/>
          <p:nvPr/>
        </p:nvSpPr>
        <p:spPr>
          <a:xfrm>
            <a:off x="-1589200" y="388775"/>
            <a:ext cx="1350300" cy="33540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t>Formative Assessment:</a:t>
            </a:r>
            <a:r>
              <a:rPr lang="en" sz="1100"/>
              <a:t> These questions can be discussed in small groups using breakout rooms or as a whole class. You can also ask</a:t>
            </a:r>
            <a:r>
              <a:rPr lang="en" sz="1100">
                <a:solidFill>
                  <a:srgbClr val="000000"/>
                </a:solidFill>
              </a:rPr>
              <a:t> students to share their responses using the chat in Zoom, on a discussion board in Canvas, or using one of the many other educational apps available. </a:t>
            </a:r>
            <a:endParaRPr sz="1100">
              <a:solidFill>
                <a:srgbClr val="000000"/>
              </a:solidFill>
            </a:endParaRPr>
          </a:p>
          <a:p>
            <a:pPr indent="0" lvl="0" marL="0" rtl="0" algn="l">
              <a:spcBef>
                <a:spcPts val="0"/>
              </a:spcBef>
              <a:spcAft>
                <a:spcPts val="0"/>
              </a:spcAft>
              <a:buNone/>
            </a:pPr>
            <a:r>
              <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Sample 1</a:t>
            </a:r>
            <a:endParaRPr/>
          </a:p>
        </p:txBody>
      </p:sp>
      <p:sp>
        <p:nvSpPr>
          <p:cNvPr id="134" name="Google Shape;134;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216425"/>
            <a:ext cx="8520600" cy="657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latin typeface="Cambria"/>
                <a:ea typeface="Cambria"/>
                <a:cs typeface="Cambria"/>
                <a:sym typeface="Cambria"/>
              </a:rPr>
              <a:t>What Does Culture Mean to You? </a:t>
            </a:r>
            <a:endParaRPr b="1" sz="3000">
              <a:latin typeface="Cambria"/>
              <a:ea typeface="Cambria"/>
              <a:cs typeface="Cambria"/>
              <a:sym typeface="Cambria"/>
            </a:endParaRPr>
          </a:p>
        </p:txBody>
      </p:sp>
      <p:sp>
        <p:nvSpPr>
          <p:cNvPr id="140" name="Google Shape;140;p24"/>
          <p:cNvSpPr txBox="1"/>
          <p:nvPr>
            <p:ph idx="1" type="body"/>
          </p:nvPr>
        </p:nvSpPr>
        <p:spPr>
          <a:xfrm>
            <a:off x="311700" y="1098300"/>
            <a:ext cx="8520600" cy="35469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200">
                <a:solidFill>
                  <a:srgbClr val="000000"/>
                </a:solidFill>
                <a:latin typeface="Calibri"/>
                <a:ea typeface="Calibri"/>
                <a:cs typeface="Calibri"/>
                <a:sym typeface="Calibri"/>
              </a:rPr>
              <a:t>Write your own definition of the word “culture” in the space below. If you’re unsure, look it up!</a:t>
            </a:r>
            <a:endParaRPr sz="2200">
              <a:solidFill>
                <a:srgbClr val="000000"/>
              </a:solidFill>
              <a:latin typeface="Calibri"/>
              <a:ea typeface="Calibri"/>
              <a:cs typeface="Calibri"/>
              <a:sym typeface="Calibri"/>
            </a:endParaRPr>
          </a:p>
          <a:p>
            <a:pPr indent="0" lvl="0" marL="0" rtl="0" algn="l">
              <a:lnSpc>
                <a:spcPct val="115000"/>
              </a:lnSpc>
              <a:spcBef>
                <a:spcPts val="1600"/>
              </a:spcBef>
              <a:spcAft>
                <a:spcPts val="1600"/>
              </a:spcAft>
              <a:buSzPts val="1800"/>
              <a:buNone/>
            </a:pPr>
            <a:r>
              <a:rPr lang="en" sz="2300">
                <a:solidFill>
                  <a:srgbClr val="000000"/>
                </a:solidFill>
                <a:latin typeface="Calibri"/>
                <a:ea typeface="Calibri"/>
                <a:cs typeface="Calibri"/>
                <a:sym typeface="Calibri"/>
              </a:rPr>
              <a:t>Culture is the customs, arts, social institutions, and achievements of a particular nation, people, or other social groups. Your culture can come out in how you talk, dress, eat, speak, and walk. </a:t>
            </a:r>
            <a:endParaRPr sz="2300">
              <a:solidFill>
                <a:srgbClr val="000000"/>
              </a:solidFill>
              <a:latin typeface="Calibri"/>
              <a:ea typeface="Calibri"/>
              <a:cs typeface="Calibri"/>
              <a:sym typeface="Calibri"/>
            </a:endParaRPr>
          </a:p>
        </p:txBody>
      </p:sp>
      <p:sp>
        <p:nvSpPr>
          <p:cNvPr id="141" name="Google Shape;141;p24"/>
          <p:cNvSpPr txBox="1"/>
          <p:nvPr/>
        </p:nvSpPr>
        <p:spPr>
          <a:xfrm>
            <a:off x="-1589200" y="388775"/>
            <a:ext cx="1350300" cy="22377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Formative Assessment:</a:t>
            </a:r>
            <a:r>
              <a:rPr b="0" i="0" lang="en" sz="1100" u="none" cap="none" strike="noStrike">
                <a:solidFill>
                  <a:srgbClr val="000000"/>
                </a:solidFill>
                <a:latin typeface="Arial"/>
                <a:ea typeface="Arial"/>
                <a:cs typeface="Arial"/>
                <a:sym typeface="Arial"/>
              </a:rPr>
              <a:t> Ask students to share their responses using the chat in Zoom, on a discussion board in Canvas, or using one of the many other educational apps available. </a:t>
            </a:r>
            <a:endParaRPr b="0" i="0" sz="1100" u="none" cap="none" strike="noStrike">
              <a:solidFill>
                <a:srgbClr val="000000"/>
              </a:solidFill>
              <a:latin typeface="Arial"/>
              <a:ea typeface="Arial"/>
              <a:cs typeface="Arial"/>
              <a:sym typeface="Arial"/>
            </a:endParaRPr>
          </a:p>
        </p:txBody>
      </p:sp>
      <p:sp>
        <p:nvSpPr>
          <p:cNvPr id="142" name="Google Shape;142;p24"/>
          <p:cNvSpPr txBox="1"/>
          <p:nvPr/>
        </p:nvSpPr>
        <p:spPr>
          <a:xfrm>
            <a:off x="-1589200" y="2759321"/>
            <a:ext cx="1350300" cy="1721700"/>
          </a:xfrm>
          <a:prstGeom prst="rect">
            <a:avLst/>
          </a:prstGeom>
          <a:solidFill>
            <a:srgbClr val="0000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ELD:</a:t>
            </a:r>
            <a:r>
              <a:rPr b="0" i="0" lang="en" sz="1100" u="none" cap="none" strike="noStrike">
                <a:solidFill>
                  <a:srgbClr val="FFFFFF"/>
                </a:solidFill>
                <a:latin typeface="Arial"/>
                <a:ea typeface="Arial"/>
                <a:cs typeface="Arial"/>
                <a:sym typeface="Arial"/>
              </a:rPr>
              <a:t> Add sentence stems and/or vocabulary banks to the slide. Students can also copy and paste text into Google Translate when necessary.</a:t>
            </a:r>
            <a:endParaRPr b="0" i="0" sz="1100" u="none" cap="none" strike="noStrik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5"/>
          <p:cNvSpPr txBox="1"/>
          <p:nvPr>
            <p:ph type="title"/>
          </p:nvPr>
        </p:nvSpPr>
        <p:spPr>
          <a:xfrm>
            <a:off x="6900" y="-679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900">
                <a:latin typeface="Cambria"/>
                <a:ea typeface="Cambria"/>
                <a:cs typeface="Cambria"/>
                <a:sym typeface="Cambria"/>
              </a:rPr>
              <a:t>My Cultural </a:t>
            </a:r>
            <a:endParaRPr b="1" sz="2900">
              <a:latin typeface="Cambria"/>
              <a:ea typeface="Cambria"/>
              <a:cs typeface="Cambria"/>
              <a:sym typeface="Cambria"/>
            </a:endParaRPr>
          </a:p>
          <a:p>
            <a:pPr indent="0" lvl="0" marL="0" rtl="0" algn="l">
              <a:lnSpc>
                <a:spcPct val="100000"/>
              </a:lnSpc>
              <a:spcBef>
                <a:spcPts val="0"/>
              </a:spcBef>
              <a:spcAft>
                <a:spcPts val="0"/>
              </a:spcAft>
              <a:buSzPts val="2800"/>
              <a:buNone/>
            </a:pPr>
            <a:r>
              <a:rPr b="1" lang="en" sz="2900">
                <a:latin typeface="Cambria"/>
                <a:ea typeface="Cambria"/>
                <a:cs typeface="Cambria"/>
                <a:sym typeface="Cambria"/>
              </a:rPr>
              <a:t>Bag</a:t>
            </a:r>
            <a:endParaRPr b="1" sz="2900">
              <a:latin typeface="Cambria"/>
              <a:ea typeface="Cambria"/>
              <a:cs typeface="Cambria"/>
              <a:sym typeface="Cambria"/>
            </a:endParaRPr>
          </a:p>
        </p:txBody>
      </p:sp>
      <p:sp>
        <p:nvSpPr>
          <p:cNvPr id="148" name="Google Shape;148;p25"/>
          <p:cNvSpPr txBox="1"/>
          <p:nvPr/>
        </p:nvSpPr>
        <p:spPr>
          <a:xfrm>
            <a:off x="425825" y="3536325"/>
            <a:ext cx="2118000" cy="8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149" name="Google Shape;149;p25"/>
          <p:cNvSpPr/>
          <p:nvPr/>
        </p:nvSpPr>
        <p:spPr>
          <a:xfrm>
            <a:off x="-2198450" y="1725775"/>
            <a:ext cx="1971600" cy="36885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Don’t forget to describe your cultural bag. To see better, click on the 3 dots and drag your cursor up.</a:t>
            </a:r>
            <a:endParaRPr b="0" i="0" sz="1400" u="none" cap="none" strike="noStrike">
              <a:solidFill>
                <a:srgbClr val="FFFFFF"/>
              </a:solidFill>
              <a:latin typeface="Arial"/>
              <a:ea typeface="Arial"/>
              <a:cs typeface="Arial"/>
              <a:sym typeface="Arial"/>
            </a:endParaRPr>
          </a:p>
        </p:txBody>
      </p:sp>
      <p:pic>
        <p:nvPicPr>
          <p:cNvPr id="150" name="Google Shape;150;p25"/>
          <p:cNvPicPr preferRelativeResize="0"/>
          <p:nvPr/>
        </p:nvPicPr>
        <p:blipFill rotWithShape="1">
          <a:blip r:embed="rId4">
            <a:alphaModFix/>
          </a:blip>
          <a:srcRect b="0" l="0" r="0" t="0"/>
          <a:stretch/>
        </p:blipFill>
        <p:spPr>
          <a:xfrm>
            <a:off x="5672975" y="109700"/>
            <a:ext cx="1862500" cy="1671600"/>
          </a:xfrm>
          <a:prstGeom prst="rect">
            <a:avLst/>
          </a:prstGeom>
          <a:noFill/>
          <a:ln>
            <a:noFill/>
          </a:ln>
        </p:spPr>
      </p:pic>
      <p:pic>
        <p:nvPicPr>
          <p:cNvPr id="151" name="Google Shape;151;p25"/>
          <p:cNvPicPr preferRelativeResize="0"/>
          <p:nvPr/>
        </p:nvPicPr>
        <p:blipFill rotWithShape="1">
          <a:blip r:embed="rId5">
            <a:alphaModFix/>
          </a:blip>
          <a:srcRect b="0" l="0" r="0" t="0"/>
          <a:stretch/>
        </p:blipFill>
        <p:spPr>
          <a:xfrm>
            <a:off x="4081563" y="408325"/>
            <a:ext cx="1737640" cy="1671599"/>
          </a:xfrm>
          <a:prstGeom prst="rect">
            <a:avLst/>
          </a:prstGeom>
          <a:noFill/>
          <a:ln>
            <a:noFill/>
          </a:ln>
        </p:spPr>
      </p:pic>
      <p:pic>
        <p:nvPicPr>
          <p:cNvPr id="152" name="Google Shape;152;p25"/>
          <p:cNvPicPr preferRelativeResize="0"/>
          <p:nvPr/>
        </p:nvPicPr>
        <p:blipFill rotWithShape="1">
          <a:blip r:embed="rId6">
            <a:alphaModFix/>
          </a:blip>
          <a:srcRect b="0" l="0" r="0" t="0"/>
          <a:stretch/>
        </p:blipFill>
        <p:spPr>
          <a:xfrm>
            <a:off x="2735650" y="268675"/>
            <a:ext cx="1543500" cy="1811250"/>
          </a:xfrm>
          <a:prstGeom prst="rect">
            <a:avLst/>
          </a:prstGeom>
          <a:noFill/>
          <a:ln>
            <a:noFill/>
          </a:ln>
        </p:spPr>
      </p:pic>
      <p:pic>
        <p:nvPicPr>
          <p:cNvPr id="153" name="Google Shape;153;p25"/>
          <p:cNvPicPr preferRelativeResize="0"/>
          <p:nvPr/>
        </p:nvPicPr>
        <p:blipFill rotWithShape="1">
          <a:blip r:embed="rId7">
            <a:alphaModFix/>
          </a:blip>
          <a:srcRect b="0" l="0" r="0" t="0"/>
          <a:stretch/>
        </p:blipFill>
        <p:spPr>
          <a:xfrm>
            <a:off x="1444936" y="880050"/>
            <a:ext cx="2118000" cy="1588500"/>
          </a:xfrm>
          <a:prstGeom prst="rect">
            <a:avLst/>
          </a:prstGeom>
          <a:noFill/>
          <a:ln>
            <a:noFill/>
          </a:ln>
        </p:spPr>
      </p:pic>
      <p:pic>
        <p:nvPicPr>
          <p:cNvPr id="154" name="Google Shape;154;p25"/>
          <p:cNvPicPr preferRelativeResize="0"/>
          <p:nvPr/>
        </p:nvPicPr>
        <p:blipFill rotWithShape="1">
          <a:blip r:embed="rId8">
            <a:alphaModFix/>
          </a:blip>
          <a:srcRect b="0" l="0" r="0" t="0"/>
          <a:stretch/>
        </p:blipFill>
        <p:spPr>
          <a:xfrm>
            <a:off x="6967925" y="2266089"/>
            <a:ext cx="1971600" cy="1385111"/>
          </a:xfrm>
          <a:prstGeom prst="rect">
            <a:avLst/>
          </a:prstGeom>
          <a:noFill/>
          <a:ln>
            <a:noFill/>
          </a:ln>
        </p:spPr>
      </p:pic>
      <p:pic>
        <p:nvPicPr>
          <p:cNvPr id="155" name="Google Shape;155;p25"/>
          <p:cNvPicPr preferRelativeResize="0"/>
          <p:nvPr/>
        </p:nvPicPr>
        <p:blipFill rotWithShape="1">
          <a:blip r:embed="rId9">
            <a:alphaModFix/>
          </a:blip>
          <a:srcRect b="0" l="0" r="0" t="0"/>
          <a:stretch/>
        </p:blipFill>
        <p:spPr>
          <a:xfrm>
            <a:off x="607550" y="2843887"/>
            <a:ext cx="1914525" cy="1914525"/>
          </a:xfrm>
          <a:prstGeom prst="rect">
            <a:avLst/>
          </a:prstGeom>
          <a:noFill/>
          <a:ln>
            <a:noFill/>
          </a:ln>
        </p:spPr>
      </p:pic>
      <p:pic>
        <p:nvPicPr>
          <p:cNvPr id="156" name="Google Shape;156;p25"/>
          <p:cNvPicPr preferRelativeResize="0"/>
          <p:nvPr/>
        </p:nvPicPr>
        <p:blipFill rotWithShape="1">
          <a:blip r:embed="rId10">
            <a:alphaModFix/>
          </a:blip>
          <a:srcRect b="0" l="0" r="0" t="0"/>
          <a:stretch/>
        </p:blipFill>
        <p:spPr>
          <a:xfrm>
            <a:off x="7347975" y="764275"/>
            <a:ext cx="1862500" cy="1017023"/>
          </a:xfrm>
          <a:prstGeom prst="rect">
            <a:avLst/>
          </a:prstGeom>
          <a:noFill/>
          <a:ln>
            <a:noFill/>
          </a:ln>
        </p:spPr>
      </p:pic>
      <p:pic>
        <p:nvPicPr>
          <p:cNvPr id="157" name="Google Shape;157;p25"/>
          <p:cNvPicPr preferRelativeResize="0"/>
          <p:nvPr/>
        </p:nvPicPr>
        <p:blipFill rotWithShape="1">
          <a:blip r:embed="rId11">
            <a:alphaModFix/>
          </a:blip>
          <a:srcRect b="0" l="0" r="0" t="0"/>
          <a:stretch/>
        </p:blipFill>
        <p:spPr>
          <a:xfrm>
            <a:off x="-94850" y="36600"/>
            <a:ext cx="1798365" cy="2703926"/>
          </a:xfrm>
          <a:prstGeom prst="rect">
            <a:avLst/>
          </a:prstGeom>
          <a:noFill/>
          <a:ln>
            <a:noFill/>
          </a:ln>
        </p:spPr>
      </p:pic>
      <p:pic>
        <p:nvPicPr>
          <p:cNvPr id="158" name="Google Shape;158;p25"/>
          <p:cNvPicPr preferRelativeResize="0"/>
          <p:nvPr/>
        </p:nvPicPr>
        <p:blipFill rotWithShape="1">
          <a:blip r:embed="rId12">
            <a:alphaModFix/>
          </a:blip>
          <a:srcRect b="0" l="0" r="0" t="0"/>
          <a:stretch/>
        </p:blipFill>
        <p:spPr>
          <a:xfrm>
            <a:off x="2735652" y="2843875"/>
            <a:ext cx="1543500" cy="1927455"/>
          </a:xfrm>
          <a:prstGeom prst="rect">
            <a:avLst/>
          </a:prstGeom>
          <a:noFill/>
          <a:ln>
            <a:noFill/>
          </a:ln>
        </p:spPr>
      </p:pic>
      <p:pic>
        <p:nvPicPr>
          <p:cNvPr id="159" name="Google Shape;159;p25"/>
          <p:cNvPicPr preferRelativeResize="0"/>
          <p:nvPr/>
        </p:nvPicPr>
        <p:blipFill rotWithShape="1">
          <a:blip r:embed="rId13">
            <a:alphaModFix/>
          </a:blip>
          <a:srcRect b="0" l="0" r="0" t="0"/>
          <a:stretch/>
        </p:blipFill>
        <p:spPr>
          <a:xfrm>
            <a:off x="4105574" y="2468550"/>
            <a:ext cx="2823984" cy="1588499"/>
          </a:xfrm>
          <a:prstGeom prst="rect">
            <a:avLst/>
          </a:prstGeom>
          <a:noFill/>
          <a:ln>
            <a:noFill/>
          </a:ln>
        </p:spPr>
      </p:pic>
      <p:pic>
        <p:nvPicPr>
          <p:cNvPr id="160" name="Google Shape;160;p25"/>
          <p:cNvPicPr preferRelativeResize="0"/>
          <p:nvPr/>
        </p:nvPicPr>
        <p:blipFill rotWithShape="1">
          <a:blip r:embed="rId14">
            <a:alphaModFix/>
          </a:blip>
          <a:srcRect b="0" l="0" r="0" t="0"/>
          <a:stretch/>
        </p:blipFill>
        <p:spPr>
          <a:xfrm>
            <a:off x="6127824" y="3536325"/>
            <a:ext cx="2118000" cy="1687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 name="Shape 164"/>
        <p:cNvGrpSpPr/>
        <p:nvPr/>
      </p:nvGrpSpPr>
      <p:grpSpPr>
        <a:xfrm>
          <a:off x="0" y="0"/>
          <a:ext cx="0" cy="0"/>
          <a:chOff x="0" y="0"/>
          <a:chExt cx="0" cy="0"/>
        </a:xfrm>
      </p:grpSpPr>
      <p:sp>
        <p:nvSpPr>
          <p:cNvPr id="165" name="Google Shape;165;p26"/>
          <p:cNvSpPr txBox="1"/>
          <p:nvPr>
            <p:ph type="title"/>
          </p:nvPr>
        </p:nvSpPr>
        <p:spPr>
          <a:xfrm>
            <a:off x="311700" y="445025"/>
            <a:ext cx="8520600" cy="572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latin typeface="Cambria"/>
                <a:ea typeface="Cambria"/>
                <a:cs typeface="Cambria"/>
                <a:sym typeface="Cambria"/>
              </a:rPr>
              <a:t>My Culture Bag Description</a:t>
            </a:r>
            <a:endParaRPr sz="3000">
              <a:latin typeface="Cambria"/>
              <a:ea typeface="Cambria"/>
              <a:cs typeface="Cambria"/>
              <a:sym typeface="Cambria"/>
            </a:endParaRPr>
          </a:p>
        </p:txBody>
      </p:sp>
      <p:sp>
        <p:nvSpPr>
          <p:cNvPr id="166" name="Google Shape;166;p26"/>
          <p:cNvSpPr txBox="1"/>
          <p:nvPr>
            <p:ph idx="1" type="body"/>
          </p:nvPr>
        </p:nvSpPr>
        <p:spPr>
          <a:xfrm>
            <a:off x="311700" y="1152475"/>
            <a:ext cx="8520600" cy="36612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Clr>
                <a:srgbClr val="000000"/>
              </a:buClr>
              <a:buSzPts val="1700"/>
              <a:buFont typeface="Calibri"/>
              <a:buAutoNum type="arabicPeriod"/>
            </a:pPr>
            <a:r>
              <a:rPr b="1" lang="en" sz="1700">
                <a:solidFill>
                  <a:schemeClr val="dk1"/>
                </a:solidFill>
                <a:latin typeface="Calibri"/>
                <a:ea typeface="Calibri"/>
                <a:cs typeface="Calibri"/>
                <a:sym typeface="Calibri"/>
              </a:rPr>
              <a:t>What People See Me As:</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Mean </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Fashionable</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Constantly changing hair color</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Happy/carefree</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Only white</a:t>
            </a:r>
            <a:endParaRPr b="1" sz="1700">
              <a:solidFill>
                <a:schemeClr val="dk1"/>
              </a:solidFill>
              <a:latin typeface="Calibri"/>
              <a:ea typeface="Calibri"/>
              <a:cs typeface="Calibri"/>
              <a:sym typeface="Calibri"/>
            </a:endParaRPr>
          </a:p>
          <a:p>
            <a:pPr indent="-336550" lvl="0" marL="457200" rtl="0" algn="l">
              <a:lnSpc>
                <a:spcPct val="100000"/>
              </a:lnSpc>
              <a:spcBef>
                <a:spcPts val="0"/>
              </a:spcBef>
              <a:spcAft>
                <a:spcPts val="0"/>
              </a:spcAft>
              <a:buClr>
                <a:srgbClr val="000000"/>
              </a:buClr>
              <a:buSzPts val="1700"/>
              <a:buFont typeface="Calibri"/>
              <a:buAutoNum type="arabicPeriod"/>
            </a:pPr>
            <a:r>
              <a:rPr b="1" lang="en" sz="1700">
                <a:solidFill>
                  <a:schemeClr val="dk1"/>
                </a:solidFill>
                <a:latin typeface="Calibri"/>
                <a:ea typeface="Calibri"/>
                <a:cs typeface="Calibri"/>
                <a:sym typeface="Calibri"/>
              </a:rPr>
              <a:t>What’s on the Inside:</a:t>
            </a:r>
            <a:r>
              <a:rPr lang="en" sz="1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I’m a silly dorky nerd and very sweet i think</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I am a goth</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I love cats and scary things</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Extremely depressed </a:t>
            </a:r>
            <a:endParaRPr b="1"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AutoNum type="alphaLcPeriod"/>
            </a:pPr>
            <a:r>
              <a:rPr b="1" lang="en" sz="1700">
                <a:solidFill>
                  <a:schemeClr val="dk1"/>
                </a:solidFill>
                <a:latin typeface="Calibri"/>
                <a:ea typeface="Calibri"/>
                <a:cs typeface="Calibri"/>
                <a:sym typeface="Calibri"/>
              </a:rPr>
              <a:t>I am a part of Shasta Indian Nation and have native blood! (Kutarawaxu Band) </a:t>
            </a:r>
            <a:endParaRPr sz="17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Sample 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sp>
        <p:nvSpPr>
          <p:cNvPr id="176" name="Google Shape;176;p28"/>
          <p:cNvSpPr txBox="1"/>
          <p:nvPr>
            <p:ph type="title"/>
          </p:nvPr>
        </p:nvSpPr>
        <p:spPr>
          <a:xfrm>
            <a:off x="311700" y="216425"/>
            <a:ext cx="8520600" cy="657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latin typeface="Cambria"/>
                <a:ea typeface="Cambria"/>
                <a:cs typeface="Cambria"/>
                <a:sym typeface="Cambria"/>
              </a:rPr>
              <a:t>What Does Culture Mean to You? </a:t>
            </a:r>
            <a:endParaRPr b="1" sz="3000">
              <a:latin typeface="Cambria"/>
              <a:ea typeface="Cambria"/>
              <a:cs typeface="Cambria"/>
              <a:sym typeface="Cambria"/>
            </a:endParaRPr>
          </a:p>
        </p:txBody>
      </p:sp>
      <p:sp>
        <p:nvSpPr>
          <p:cNvPr id="177" name="Google Shape;177;p28"/>
          <p:cNvSpPr txBox="1"/>
          <p:nvPr>
            <p:ph idx="1" type="body"/>
          </p:nvPr>
        </p:nvSpPr>
        <p:spPr>
          <a:xfrm>
            <a:off x="311700" y="1098300"/>
            <a:ext cx="8520600" cy="35469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200">
                <a:solidFill>
                  <a:srgbClr val="000000"/>
                </a:solidFill>
                <a:latin typeface="Calibri"/>
                <a:ea typeface="Calibri"/>
                <a:cs typeface="Calibri"/>
                <a:sym typeface="Calibri"/>
              </a:rPr>
              <a:t>Write your own definition of the word “culture” in the space below. If you’re unsure, look it up!</a:t>
            </a:r>
            <a:endParaRPr sz="2200">
              <a:solidFill>
                <a:srgbClr val="000000"/>
              </a:solidFill>
              <a:latin typeface="Calibri"/>
              <a:ea typeface="Calibri"/>
              <a:cs typeface="Calibri"/>
              <a:sym typeface="Calibri"/>
            </a:endParaRPr>
          </a:p>
          <a:p>
            <a:pPr indent="0" lvl="0" marL="0" rtl="0" algn="l">
              <a:lnSpc>
                <a:spcPct val="115000"/>
              </a:lnSpc>
              <a:spcBef>
                <a:spcPts val="1600"/>
              </a:spcBef>
              <a:spcAft>
                <a:spcPts val="1600"/>
              </a:spcAft>
              <a:buSzPts val="1800"/>
              <a:buNone/>
            </a:pPr>
            <a:r>
              <a:rPr lang="en" sz="2200">
                <a:solidFill>
                  <a:srgbClr val="000000"/>
                </a:solidFill>
                <a:latin typeface="Calibri"/>
                <a:ea typeface="Calibri"/>
                <a:cs typeface="Calibri"/>
                <a:sym typeface="Calibri"/>
              </a:rPr>
              <a:t>Culture is the transmission of ideas and creativity within a social group. Culture is also the traditions, food, art, music, people and habits of a social group.</a:t>
            </a:r>
            <a:endParaRPr sz="2200">
              <a:solidFill>
                <a:srgbClr val="000000"/>
              </a:solidFill>
              <a:latin typeface="Calibri"/>
              <a:ea typeface="Calibri"/>
              <a:cs typeface="Calibri"/>
              <a:sym typeface="Calibri"/>
            </a:endParaRPr>
          </a:p>
        </p:txBody>
      </p:sp>
      <p:sp>
        <p:nvSpPr>
          <p:cNvPr id="178" name="Google Shape;178;p28"/>
          <p:cNvSpPr txBox="1"/>
          <p:nvPr/>
        </p:nvSpPr>
        <p:spPr>
          <a:xfrm>
            <a:off x="-1589200" y="388775"/>
            <a:ext cx="1350300" cy="22377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Formative Assessment:</a:t>
            </a:r>
            <a:r>
              <a:rPr b="0" i="0" lang="en" sz="1100" u="none" cap="none" strike="noStrike">
                <a:solidFill>
                  <a:srgbClr val="000000"/>
                </a:solidFill>
                <a:latin typeface="Arial"/>
                <a:ea typeface="Arial"/>
                <a:cs typeface="Arial"/>
                <a:sym typeface="Arial"/>
              </a:rPr>
              <a:t> Ask students to share their responses using the chat in Zoom, on a discussion board in Canvas, or using one of the many other educational apps available. </a:t>
            </a:r>
            <a:endParaRPr b="0" i="0" sz="1100" u="none" cap="none" strike="noStrike">
              <a:solidFill>
                <a:srgbClr val="000000"/>
              </a:solidFill>
              <a:latin typeface="Arial"/>
              <a:ea typeface="Arial"/>
              <a:cs typeface="Arial"/>
              <a:sym typeface="Arial"/>
            </a:endParaRPr>
          </a:p>
        </p:txBody>
      </p:sp>
      <p:sp>
        <p:nvSpPr>
          <p:cNvPr id="179" name="Google Shape;179;p28"/>
          <p:cNvSpPr txBox="1"/>
          <p:nvPr/>
        </p:nvSpPr>
        <p:spPr>
          <a:xfrm>
            <a:off x="-1589200" y="2759321"/>
            <a:ext cx="1350300" cy="1721700"/>
          </a:xfrm>
          <a:prstGeom prst="rect">
            <a:avLst/>
          </a:prstGeom>
          <a:solidFill>
            <a:srgbClr val="0000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ELD:</a:t>
            </a:r>
            <a:r>
              <a:rPr b="0" i="0" lang="en" sz="1100" u="none" cap="none" strike="noStrike">
                <a:solidFill>
                  <a:srgbClr val="FFFFFF"/>
                </a:solidFill>
                <a:latin typeface="Arial"/>
                <a:ea typeface="Arial"/>
                <a:cs typeface="Arial"/>
                <a:sym typeface="Arial"/>
              </a:rPr>
              <a:t> Add sentence stems and/or vocabulary banks to the slide. Students can also copy and paste text into Google Translate when necessary.</a:t>
            </a:r>
            <a:endParaRPr b="0" i="0" sz="1100" u="none" cap="none" strike="noStrik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sp>
        <p:nvSpPr>
          <p:cNvPr id="184" name="Google Shape;184;p29"/>
          <p:cNvSpPr txBox="1"/>
          <p:nvPr>
            <p:ph type="title"/>
          </p:nvPr>
        </p:nvSpPr>
        <p:spPr>
          <a:xfrm>
            <a:off x="6900" y="-679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900">
                <a:latin typeface="Cambria"/>
                <a:ea typeface="Cambria"/>
                <a:cs typeface="Cambria"/>
                <a:sym typeface="Cambria"/>
              </a:rPr>
              <a:t>My Cultural </a:t>
            </a:r>
            <a:endParaRPr b="1" sz="2900">
              <a:latin typeface="Cambria"/>
              <a:ea typeface="Cambria"/>
              <a:cs typeface="Cambria"/>
              <a:sym typeface="Cambria"/>
            </a:endParaRPr>
          </a:p>
          <a:p>
            <a:pPr indent="0" lvl="0" marL="0" rtl="0" algn="l">
              <a:lnSpc>
                <a:spcPct val="100000"/>
              </a:lnSpc>
              <a:spcBef>
                <a:spcPts val="0"/>
              </a:spcBef>
              <a:spcAft>
                <a:spcPts val="0"/>
              </a:spcAft>
              <a:buSzPts val="2800"/>
              <a:buNone/>
            </a:pPr>
            <a:r>
              <a:rPr b="1" lang="en" sz="2900">
                <a:latin typeface="Cambria"/>
                <a:ea typeface="Cambria"/>
                <a:cs typeface="Cambria"/>
                <a:sym typeface="Cambria"/>
              </a:rPr>
              <a:t>Bag</a:t>
            </a:r>
            <a:endParaRPr b="1" sz="2900">
              <a:latin typeface="Cambria"/>
              <a:ea typeface="Cambria"/>
              <a:cs typeface="Cambria"/>
              <a:sym typeface="Cambria"/>
            </a:endParaRPr>
          </a:p>
        </p:txBody>
      </p:sp>
      <p:sp>
        <p:nvSpPr>
          <p:cNvPr id="185" name="Google Shape;185;p29"/>
          <p:cNvSpPr txBox="1"/>
          <p:nvPr/>
        </p:nvSpPr>
        <p:spPr>
          <a:xfrm>
            <a:off x="425825" y="3536325"/>
            <a:ext cx="2118000" cy="8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186" name="Google Shape;186;p29"/>
          <p:cNvSpPr/>
          <p:nvPr/>
        </p:nvSpPr>
        <p:spPr>
          <a:xfrm>
            <a:off x="-2198450" y="1725775"/>
            <a:ext cx="1971600" cy="36885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Don’t forget to describe your cultural bag. To see better, click on the 3 dots and drag your cursor up.</a:t>
            </a:r>
            <a:endParaRPr b="0" i="0" sz="1400" u="none" cap="none" strike="noStrike">
              <a:solidFill>
                <a:srgbClr val="FFFFFF"/>
              </a:solidFill>
              <a:latin typeface="Arial"/>
              <a:ea typeface="Arial"/>
              <a:cs typeface="Arial"/>
              <a:sym typeface="Arial"/>
            </a:endParaRPr>
          </a:p>
        </p:txBody>
      </p:sp>
      <p:pic>
        <p:nvPicPr>
          <p:cNvPr id="187" name="Google Shape;187;p29"/>
          <p:cNvPicPr preferRelativeResize="0"/>
          <p:nvPr/>
        </p:nvPicPr>
        <p:blipFill rotWithShape="1">
          <a:blip r:embed="rId4">
            <a:alphaModFix/>
          </a:blip>
          <a:srcRect b="0" l="14876" r="9066" t="0"/>
          <a:stretch/>
        </p:blipFill>
        <p:spPr>
          <a:xfrm>
            <a:off x="650925" y="3070350"/>
            <a:ext cx="1710225" cy="1785550"/>
          </a:xfrm>
          <a:prstGeom prst="rect">
            <a:avLst/>
          </a:prstGeom>
          <a:noFill/>
          <a:ln>
            <a:noFill/>
          </a:ln>
          <a:effectLst>
            <a:outerShdw blurRad="57150" rotWithShape="0" algn="bl" dir="5400000" dist="19050">
              <a:srgbClr val="000000">
                <a:alpha val="49800"/>
              </a:srgbClr>
            </a:outerShdw>
          </a:effectLst>
        </p:spPr>
      </p:pic>
      <p:pic>
        <p:nvPicPr>
          <p:cNvPr id="188" name="Google Shape;188;p29"/>
          <p:cNvPicPr preferRelativeResize="0"/>
          <p:nvPr/>
        </p:nvPicPr>
        <p:blipFill rotWithShape="1">
          <a:blip r:embed="rId5">
            <a:alphaModFix/>
          </a:blip>
          <a:srcRect b="5991" l="2104" r="66573" t="3231"/>
          <a:stretch/>
        </p:blipFill>
        <p:spPr>
          <a:xfrm>
            <a:off x="2361150" y="2689375"/>
            <a:ext cx="1328749" cy="2166525"/>
          </a:xfrm>
          <a:prstGeom prst="rect">
            <a:avLst/>
          </a:prstGeom>
          <a:noFill/>
          <a:ln>
            <a:noFill/>
          </a:ln>
          <a:effectLst>
            <a:outerShdw blurRad="57150" rotWithShape="0" algn="bl" dir="5400000" dist="19050">
              <a:srgbClr val="000000">
                <a:alpha val="49800"/>
              </a:srgbClr>
            </a:outerShdw>
          </a:effectLst>
        </p:spPr>
      </p:pic>
      <p:pic>
        <p:nvPicPr>
          <p:cNvPr id="189" name="Google Shape;189;p29"/>
          <p:cNvPicPr preferRelativeResize="0"/>
          <p:nvPr/>
        </p:nvPicPr>
        <p:blipFill rotWithShape="1">
          <a:blip r:embed="rId6">
            <a:alphaModFix/>
          </a:blip>
          <a:srcRect b="15547" l="0" r="0" t="18095"/>
          <a:stretch/>
        </p:blipFill>
        <p:spPr>
          <a:xfrm>
            <a:off x="3771900" y="2824563"/>
            <a:ext cx="1600200" cy="1896150"/>
          </a:xfrm>
          <a:prstGeom prst="rect">
            <a:avLst/>
          </a:prstGeom>
          <a:noFill/>
          <a:ln>
            <a:noFill/>
          </a:ln>
        </p:spPr>
      </p:pic>
      <p:pic>
        <p:nvPicPr>
          <p:cNvPr id="190" name="Google Shape;190;p29"/>
          <p:cNvPicPr preferRelativeResize="0"/>
          <p:nvPr/>
        </p:nvPicPr>
        <p:blipFill rotWithShape="1">
          <a:blip r:embed="rId7">
            <a:alphaModFix/>
          </a:blip>
          <a:srcRect b="0" l="0" r="0" t="0"/>
          <a:stretch/>
        </p:blipFill>
        <p:spPr>
          <a:xfrm>
            <a:off x="376700" y="627850"/>
            <a:ext cx="1068450" cy="1147237"/>
          </a:xfrm>
          <a:prstGeom prst="rect">
            <a:avLst/>
          </a:prstGeom>
          <a:noFill/>
          <a:ln>
            <a:noFill/>
          </a:ln>
          <a:effectLst>
            <a:outerShdw blurRad="57150" rotWithShape="0" algn="bl" dir="5400000" dist="19050">
              <a:srgbClr val="000000">
                <a:alpha val="49800"/>
              </a:srgbClr>
            </a:outerShdw>
          </a:effectLst>
        </p:spPr>
      </p:pic>
      <p:pic>
        <p:nvPicPr>
          <p:cNvPr id="191" name="Google Shape;191;p29"/>
          <p:cNvPicPr preferRelativeResize="0"/>
          <p:nvPr/>
        </p:nvPicPr>
        <p:blipFill rotWithShape="1">
          <a:blip r:embed="rId8">
            <a:alphaModFix/>
          </a:blip>
          <a:srcRect b="0" l="0" r="0" t="0"/>
          <a:stretch/>
        </p:blipFill>
        <p:spPr>
          <a:xfrm rot="5400000">
            <a:off x="1222900" y="820663"/>
            <a:ext cx="1328750" cy="884235"/>
          </a:xfrm>
          <a:prstGeom prst="rect">
            <a:avLst/>
          </a:prstGeom>
          <a:noFill/>
          <a:ln>
            <a:noFill/>
          </a:ln>
        </p:spPr>
      </p:pic>
      <p:pic>
        <p:nvPicPr>
          <p:cNvPr id="192" name="Google Shape;192;p29"/>
          <p:cNvPicPr preferRelativeResize="0"/>
          <p:nvPr/>
        </p:nvPicPr>
        <p:blipFill rotWithShape="1">
          <a:blip r:embed="rId9">
            <a:alphaModFix/>
          </a:blip>
          <a:srcRect b="0" l="0" r="0" t="0"/>
          <a:stretch/>
        </p:blipFill>
        <p:spPr>
          <a:xfrm>
            <a:off x="-92600" y="308688"/>
            <a:ext cx="673240" cy="1785550"/>
          </a:xfrm>
          <a:prstGeom prst="rect">
            <a:avLst/>
          </a:prstGeom>
          <a:noFill/>
          <a:ln>
            <a:noFill/>
          </a:ln>
        </p:spPr>
      </p:pic>
      <p:pic>
        <p:nvPicPr>
          <p:cNvPr id="193" name="Google Shape;193;p29"/>
          <p:cNvPicPr preferRelativeResize="0"/>
          <p:nvPr/>
        </p:nvPicPr>
        <p:blipFill rotWithShape="1">
          <a:blip r:embed="rId10">
            <a:alphaModFix/>
          </a:blip>
          <a:srcRect b="0" l="16004" r="18240" t="0"/>
          <a:stretch/>
        </p:blipFill>
        <p:spPr>
          <a:xfrm>
            <a:off x="2329400" y="476163"/>
            <a:ext cx="757025" cy="1450600"/>
          </a:xfrm>
          <a:prstGeom prst="rect">
            <a:avLst/>
          </a:prstGeom>
          <a:noFill/>
          <a:ln>
            <a:noFill/>
          </a:ln>
        </p:spPr>
      </p:pic>
      <p:pic>
        <p:nvPicPr>
          <p:cNvPr id="194" name="Google Shape;194;p29"/>
          <p:cNvPicPr preferRelativeResize="0"/>
          <p:nvPr/>
        </p:nvPicPr>
        <p:blipFill rotWithShape="1">
          <a:blip r:embed="rId11">
            <a:alphaModFix/>
          </a:blip>
          <a:srcRect b="15627" l="14091" r="14991" t="16690"/>
          <a:stretch/>
        </p:blipFill>
        <p:spPr>
          <a:xfrm>
            <a:off x="3086425" y="692281"/>
            <a:ext cx="1068450" cy="1019744"/>
          </a:xfrm>
          <a:prstGeom prst="rect">
            <a:avLst/>
          </a:prstGeom>
          <a:noFill/>
          <a:ln>
            <a:noFill/>
          </a:ln>
        </p:spPr>
      </p:pic>
      <p:pic>
        <p:nvPicPr>
          <p:cNvPr id="195" name="Google Shape;195;p29"/>
          <p:cNvPicPr preferRelativeResize="0"/>
          <p:nvPr/>
        </p:nvPicPr>
        <p:blipFill rotWithShape="1">
          <a:blip r:embed="rId12">
            <a:alphaModFix/>
          </a:blip>
          <a:srcRect b="7835" l="10192" r="12937" t="6342"/>
          <a:stretch/>
        </p:blipFill>
        <p:spPr>
          <a:xfrm>
            <a:off x="4217150" y="598400"/>
            <a:ext cx="966750" cy="1079350"/>
          </a:xfrm>
          <a:prstGeom prst="rect">
            <a:avLst/>
          </a:prstGeom>
          <a:noFill/>
          <a:ln>
            <a:noFill/>
          </a:ln>
        </p:spPr>
      </p:pic>
      <p:pic>
        <p:nvPicPr>
          <p:cNvPr id="196" name="Google Shape;196;p29"/>
          <p:cNvPicPr preferRelativeResize="0"/>
          <p:nvPr/>
        </p:nvPicPr>
        <p:blipFill rotWithShape="1">
          <a:blip r:embed="rId13">
            <a:alphaModFix/>
          </a:blip>
          <a:srcRect b="0" l="0" r="0" t="0"/>
          <a:stretch/>
        </p:blipFill>
        <p:spPr>
          <a:xfrm>
            <a:off x="5182950" y="426325"/>
            <a:ext cx="860613" cy="572700"/>
          </a:xfrm>
          <a:prstGeom prst="rect">
            <a:avLst/>
          </a:prstGeom>
          <a:noFill/>
          <a:ln>
            <a:noFill/>
          </a:ln>
        </p:spPr>
      </p:pic>
      <p:pic>
        <p:nvPicPr>
          <p:cNvPr id="197" name="Google Shape;197;p29"/>
          <p:cNvPicPr preferRelativeResize="0"/>
          <p:nvPr/>
        </p:nvPicPr>
        <p:blipFill rotWithShape="1">
          <a:blip r:embed="rId14">
            <a:alphaModFix/>
          </a:blip>
          <a:srcRect b="0" l="0" r="0" t="0"/>
          <a:stretch/>
        </p:blipFill>
        <p:spPr>
          <a:xfrm>
            <a:off x="5182950" y="1046821"/>
            <a:ext cx="860625" cy="572704"/>
          </a:xfrm>
          <a:prstGeom prst="rect">
            <a:avLst/>
          </a:prstGeom>
          <a:noFill/>
          <a:ln>
            <a:noFill/>
          </a:ln>
        </p:spPr>
      </p:pic>
      <p:pic>
        <p:nvPicPr>
          <p:cNvPr id="198" name="Google Shape;198;p29"/>
          <p:cNvPicPr preferRelativeResize="0"/>
          <p:nvPr/>
        </p:nvPicPr>
        <p:blipFill rotWithShape="1">
          <a:blip r:embed="rId15">
            <a:alphaModFix/>
          </a:blip>
          <a:srcRect b="0" l="0" r="0" t="0"/>
          <a:stretch/>
        </p:blipFill>
        <p:spPr>
          <a:xfrm>
            <a:off x="6043563" y="476175"/>
            <a:ext cx="891447" cy="1079350"/>
          </a:xfrm>
          <a:prstGeom prst="rect">
            <a:avLst/>
          </a:prstGeom>
          <a:noFill/>
          <a:ln>
            <a:noFill/>
          </a:ln>
        </p:spPr>
      </p:pic>
      <p:pic>
        <p:nvPicPr>
          <p:cNvPr id="199" name="Google Shape;199;p29"/>
          <p:cNvPicPr preferRelativeResize="0"/>
          <p:nvPr/>
        </p:nvPicPr>
        <p:blipFill rotWithShape="1">
          <a:blip r:embed="rId16">
            <a:alphaModFix/>
          </a:blip>
          <a:srcRect b="0" l="0" r="0" t="0"/>
          <a:stretch/>
        </p:blipFill>
        <p:spPr>
          <a:xfrm>
            <a:off x="5524500" y="2020829"/>
            <a:ext cx="1600200" cy="2404696"/>
          </a:xfrm>
          <a:prstGeom prst="rect">
            <a:avLst/>
          </a:prstGeom>
          <a:noFill/>
          <a:ln>
            <a:noFill/>
          </a:ln>
        </p:spPr>
      </p:pic>
      <p:pic>
        <p:nvPicPr>
          <p:cNvPr id="200" name="Google Shape;200;p29"/>
          <p:cNvPicPr preferRelativeResize="0"/>
          <p:nvPr/>
        </p:nvPicPr>
        <p:blipFill rotWithShape="1">
          <a:blip r:embed="rId17">
            <a:alphaModFix/>
          </a:blip>
          <a:srcRect b="12778" l="18304" r="19265" t="0"/>
          <a:stretch/>
        </p:blipFill>
        <p:spPr>
          <a:xfrm>
            <a:off x="6935000" y="308702"/>
            <a:ext cx="1068450" cy="12045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30"/>
          <p:cNvSpPr txBox="1"/>
          <p:nvPr>
            <p:ph type="title"/>
          </p:nvPr>
        </p:nvSpPr>
        <p:spPr>
          <a:xfrm>
            <a:off x="311700" y="445025"/>
            <a:ext cx="8520600" cy="572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latin typeface="Cambria"/>
                <a:ea typeface="Cambria"/>
                <a:cs typeface="Cambria"/>
                <a:sym typeface="Cambria"/>
              </a:rPr>
              <a:t>My Culture Bag Description</a:t>
            </a:r>
            <a:endParaRPr sz="3000">
              <a:latin typeface="Cambria"/>
              <a:ea typeface="Cambria"/>
              <a:cs typeface="Cambria"/>
              <a:sym typeface="Cambria"/>
            </a:endParaRPr>
          </a:p>
        </p:txBody>
      </p:sp>
      <p:sp>
        <p:nvSpPr>
          <p:cNvPr id="206" name="Google Shape;206;p30"/>
          <p:cNvSpPr txBox="1"/>
          <p:nvPr>
            <p:ph idx="1" type="body"/>
          </p:nvPr>
        </p:nvSpPr>
        <p:spPr>
          <a:xfrm>
            <a:off x="311700" y="1152475"/>
            <a:ext cx="8520600" cy="36612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30200" lvl="1" marL="914400" rtl="0" algn="l">
              <a:lnSpc>
                <a:spcPct val="100000"/>
              </a:lnSpc>
              <a:spcBef>
                <a:spcPts val="0"/>
              </a:spcBef>
              <a:spcAft>
                <a:spcPts val="0"/>
              </a:spcAft>
              <a:buClr>
                <a:schemeClr val="dk1"/>
              </a:buClr>
              <a:buSzPts val="1600"/>
              <a:buFont typeface="Calibri"/>
              <a:buAutoNum type="alphaLcPeriod"/>
            </a:pPr>
            <a:r>
              <a:rPr b="1" lang="en" sz="1600">
                <a:solidFill>
                  <a:schemeClr val="dk1"/>
                </a:solidFill>
                <a:latin typeface="Calibri"/>
                <a:ea typeface="Calibri"/>
                <a:cs typeface="Calibri"/>
                <a:sym typeface="Calibri"/>
              </a:rPr>
              <a:t>What People See Me As: </a:t>
            </a:r>
            <a:r>
              <a:rPr lang="en" sz="1600">
                <a:solidFill>
                  <a:schemeClr val="dk1"/>
                </a:solidFill>
                <a:latin typeface="Calibri"/>
                <a:ea typeface="Calibri"/>
                <a:cs typeface="Calibri"/>
                <a:sym typeface="Calibri"/>
              </a:rPr>
              <a:t>People see me as being “Asian” and as a result think that I study all day and night. They think that because of the way I look, I am automatically really smart and going to be a lawyer or doctor one day. Many times, people think that I only eat chinese food or listen to K-pop. They also see me as an asian female and think that I should be quiet and respectful. </a:t>
            </a:r>
            <a:endParaRPr sz="1600">
              <a:solidFill>
                <a:schemeClr val="dk1"/>
              </a:solidFill>
              <a:latin typeface="Calibri"/>
              <a:ea typeface="Calibri"/>
              <a:cs typeface="Calibri"/>
              <a:sym typeface="Calibri"/>
            </a:endParaRPr>
          </a:p>
          <a:p>
            <a:pPr indent="-330200" lvl="1" marL="914400" rtl="0" algn="l">
              <a:lnSpc>
                <a:spcPct val="100000"/>
              </a:lnSpc>
              <a:spcBef>
                <a:spcPts val="0"/>
              </a:spcBef>
              <a:spcAft>
                <a:spcPts val="0"/>
              </a:spcAft>
              <a:buClr>
                <a:schemeClr val="dk1"/>
              </a:buClr>
              <a:buSzPts val="1600"/>
              <a:buFont typeface="Calibri"/>
              <a:buAutoNum type="alphaLcPeriod"/>
            </a:pPr>
            <a:r>
              <a:rPr b="1" lang="en" sz="1600">
                <a:solidFill>
                  <a:schemeClr val="dk1"/>
                </a:solidFill>
                <a:latin typeface="Calibri"/>
                <a:ea typeface="Calibri"/>
                <a:cs typeface="Calibri"/>
                <a:sym typeface="Calibri"/>
              </a:rPr>
              <a:t>What’s on the Inside: </a:t>
            </a:r>
            <a:r>
              <a:rPr lang="en" sz="1600">
                <a:solidFill>
                  <a:schemeClr val="dk1"/>
                </a:solidFill>
                <a:latin typeface="Calibri"/>
                <a:ea typeface="Calibri"/>
                <a:cs typeface="Calibri"/>
                <a:sym typeface="Calibri"/>
              </a:rPr>
              <a:t>Although that’s what people see, I really view myself as American and my cultural heritage is Korean and Jewish. I love food and music from around the world. Yeah I eat Korean food, but I love Mexican and Italian food too! My family celebrates all the Jewish holidays but we also celebrate Christmas too. People don’t know this about me, but I can be so lazy. I love to lie on the couch and just scroll on social media. I don’t want to be a lawyer or doctor, I want to play the guitar in a rock band. Maybe I do work hard, but that’s because my mom yells at me, not because I always want to. </a:t>
            </a:r>
            <a:endParaRPr sz="1600">
              <a:solidFill>
                <a:schemeClr val="dk1"/>
              </a:solidFill>
              <a:latin typeface="Calibri"/>
              <a:ea typeface="Calibri"/>
              <a:cs typeface="Calibri"/>
              <a:sym typeface="Calibri"/>
            </a:endParaRPr>
          </a:p>
          <a:p>
            <a:pPr indent="0" lvl="0" marL="914400" rtl="0" algn="l">
              <a:lnSpc>
                <a:spcPct val="100000"/>
              </a:lnSpc>
              <a:spcBef>
                <a:spcPts val="0"/>
              </a:spcBef>
              <a:spcAft>
                <a:spcPts val="0"/>
              </a:spcAft>
              <a:buSzPts val="1800"/>
              <a:buNone/>
            </a:pPr>
            <a:r>
              <a:t/>
            </a:r>
            <a:endParaRPr b="1" sz="1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Sample 3</a:t>
            </a:r>
            <a:endParaRPr/>
          </a:p>
        </p:txBody>
      </p:sp>
      <p:sp>
        <p:nvSpPr>
          <p:cNvPr id="212" name="Google Shape;212;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Day 1: Cultural Bag</a:t>
            </a:r>
            <a:endParaRPr/>
          </a:p>
        </p:txBody>
      </p:sp>
      <p:sp>
        <p:nvSpPr>
          <p:cNvPr id="61" name="Google Shape;61;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32"/>
          <p:cNvSpPr txBox="1"/>
          <p:nvPr>
            <p:ph type="title"/>
          </p:nvPr>
        </p:nvSpPr>
        <p:spPr>
          <a:xfrm>
            <a:off x="311700" y="216425"/>
            <a:ext cx="8520600" cy="657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latin typeface="Cambria"/>
                <a:ea typeface="Cambria"/>
                <a:cs typeface="Cambria"/>
                <a:sym typeface="Cambria"/>
              </a:rPr>
              <a:t>What Does Culture Mean to You? </a:t>
            </a:r>
            <a:endParaRPr b="1" sz="3000">
              <a:latin typeface="Cambria"/>
              <a:ea typeface="Cambria"/>
              <a:cs typeface="Cambria"/>
              <a:sym typeface="Cambria"/>
            </a:endParaRPr>
          </a:p>
        </p:txBody>
      </p:sp>
      <p:sp>
        <p:nvSpPr>
          <p:cNvPr id="218" name="Google Shape;218;p32"/>
          <p:cNvSpPr txBox="1"/>
          <p:nvPr>
            <p:ph idx="1" type="body"/>
          </p:nvPr>
        </p:nvSpPr>
        <p:spPr>
          <a:xfrm>
            <a:off x="311700" y="1098300"/>
            <a:ext cx="8520600" cy="35469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200">
                <a:solidFill>
                  <a:srgbClr val="000000"/>
                </a:solidFill>
                <a:latin typeface="Calibri"/>
                <a:ea typeface="Calibri"/>
                <a:cs typeface="Calibri"/>
                <a:sym typeface="Calibri"/>
              </a:rPr>
              <a:t>Write your own definition of the word “culture” in the space below. If you’re unsure, look it up!</a:t>
            </a:r>
            <a:endParaRPr sz="2200">
              <a:solidFill>
                <a:srgbClr val="000000"/>
              </a:solidFill>
              <a:latin typeface="Calibri"/>
              <a:ea typeface="Calibri"/>
              <a:cs typeface="Calibri"/>
              <a:sym typeface="Calibri"/>
            </a:endParaRPr>
          </a:p>
          <a:p>
            <a:pPr indent="0" lvl="0" marL="0" rtl="0" algn="l">
              <a:lnSpc>
                <a:spcPct val="115000"/>
              </a:lnSpc>
              <a:spcBef>
                <a:spcPts val="1600"/>
              </a:spcBef>
              <a:spcAft>
                <a:spcPts val="1600"/>
              </a:spcAft>
              <a:buSzPts val="1800"/>
              <a:buNone/>
            </a:pPr>
            <a:r>
              <a:rPr lang="en" sz="1600">
                <a:solidFill>
                  <a:srgbClr val="000000"/>
                </a:solidFill>
                <a:latin typeface="Calibri"/>
                <a:ea typeface="Calibri"/>
                <a:cs typeface="Calibri"/>
                <a:sym typeface="Calibri"/>
              </a:rPr>
              <a:t>The stepping grounds of your family's past.</a:t>
            </a:r>
            <a:endParaRPr sz="1600">
              <a:solidFill>
                <a:srgbClr val="000000"/>
              </a:solidFill>
              <a:latin typeface="Calibri"/>
              <a:ea typeface="Calibri"/>
              <a:cs typeface="Calibri"/>
              <a:sym typeface="Calibri"/>
            </a:endParaRPr>
          </a:p>
        </p:txBody>
      </p:sp>
      <p:sp>
        <p:nvSpPr>
          <p:cNvPr id="219" name="Google Shape;219;p32"/>
          <p:cNvSpPr txBox="1"/>
          <p:nvPr/>
        </p:nvSpPr>
        <p:spPr>
          <a:xfrm>
            <a:off x="-1589200" y="388775"/>
            <a:ext cx="1350300" cy="22377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Formative Assessment:</a:t>
            </a:r>
            <a:r>
              <a:rPr b="0" i="0" lang="en" sz="1100" u="none" cap="none" strike="noStrike">
                <a:solidFill>
                  <a:srgbClr val="000000"/>
                </a:solidFill>
                <a:latin typeface="Arial"/>
                <a:ea typeface="Arial"/>
                <a:cs typeface="Arial"/>
                <a:sym typeface="Arial"/>
              </a:rPr>
              <a:t> Ask students to share their responses using the chat in Zoom, on a discussion board in Canvas, or using one of the many other educational apps available. </a:t>
            </a:r>
            <a:endParaRPr b="0" i="0" sz="1100" u="none" cap="none" strike="noStrike">
              <a:solidFill>
                <a:srgbClr val="000000"/>
              </a:solidFill>
              <a:latin typeface="Arial"/>
              <a:ea typeface="Arial"/>
              <a:cs typeface="Arial"/>
              <a:sym typeface="Arial"/>
            </a:endParaRPr>
          </a:p>
        </p:txBody>
      </p:sp>
      <p:sp>
        <p:nvSpPr>
          <p:cNvPr id="220" name="Google Shape;220;p32"/>
          <p:cNvSpPr txBox="1"/>
          <p:nvPr/>
        </p:nvSpPr>
        <p:spPr>
          <a:xfrm>
            <a:off x="-1589200" y="2759321"/>
            <a:ext cx="1350300" cy="1721700"/>
          </a:xfrm>
          <a:prstGeom prst="rect">
            <a:avLst/>
          </a:prstGeom>
          <a:solidFill>
            <a:srgbClr val="0000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ELD:</a:t>
            </a:r>
            <a:r>
              <a:rPr b="0" i="0" lang="en" sz="1100" u="none" cap="none" strike="noStrike">
                <a:solidFill>
                  <a:srgbClr val="FFFFFF"/>
                </a:solidFill>
                <a:latin typeface="Arial"/>
                <a:ea typeface="Arial"/>
                <a:cs typeface="Arial"/>
                <a:sym typeface="Arial"/>
              </a:rPr>
              <a:t> Add sentence stems and/or vocabulary banks to the slide. Students can also copy and paste text into Google Translate when necessary.</a:t>
            </a:r>
            <a:endParaRPr b="0" i="0" sz="1100" u="none" cap="none" strike="noStrike">
              <a:solidFill>
                <a:srgbClr val="FFFFF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id="225" name="Google Shape;225;p33"/>
          <p:cNvSpPr txBox="1"/>
          <p:nvPr>
            <p:ph type="title"/>
          </p:nvPr>
        </p:nvSpPr>
        <p:spPr>
          <a:xfrm>
            <a:off x="6900" y="-679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900">
                <a:latin typeface="Cambria"/>
                <a:ea typeface="Cambria"/>
                <a:cs typeface="Cambria"/>
                <a:sym typeface="Cambria"/>
              </a:rPr>
              <a:t>My Cultural </a:t>
            </a:r>
            <a:endParaRPr b="1" sz="2900">
              <a:latin typeface="Cambria"/>
              <a:ea typeface="Cambria"/>
              <a:cs typeface="Cambria"/>
              <a:sym typeface="Cambria"/>
            </a:endParaRPr>
          </a:p>
          <a:p>
            <a:pPr indent="0" lvl="0" marL="0" rtl="0" algn="l">
              <a:lnSpc>
                <a:spcPct val="100000"/>
              </a:lnSpc>
              <a:spcBef>
                <a:spcPts val="0"/>
              </a:spcBef>
              <a:spcAft>
                <a:spcPts val="0"/>
              </a:spcAft>
              <a:buSzPts val="2800"/>
              <a:buNone/>
            </a:pPr>
            <a:r>
              <a:rPr b="1" lang="en" sz="2900">
                <a:latin typeface="Cambria"/>
                <a:ea typeface="Cambria"/>
                <a:cs typeface="Cambria"/>
                <a:sym typeface="Cambria"/>
              </a:rPr>
              <a:t>Bag</a:t>
            </a:r>
            <a:endParaRPr b="1" sz="2900">
              <a:latin typeface="Cambria"/>
              <a:ea typeface="Cambria"/>
              <a:cs typeface="Cambria"/>
              <a:sym typeface="Cambria"/>
            </a:endParaRPr>
          </a:p>
        </p:txBody>
      </p:sp>
      <p:sp>
        <p:nvSpPr>
          <p:cNvPr id="226" name="Google Shape;226;p33"/>
          <p:cNvSpPr txBox="1"/>
          <p:nvPr/>
        </p:nvSpPr>
        <p:spPr>
          <a:xfrm>
            <a:off x="425825" y="3536325"/>
            <a:ext cx="2118000" cy="8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227" name="Google Shape;227;p33"/>
          <p:cNvSpPr/>
          <p:nvPr/>
        </p:nvSpPr>
        <p:spPr>
          <a:xfrm>
            <a:off x="-2198450" y="1725775"/>
            <a:ext cx="1971600" cy="36885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Don’t forget to describe your cultural bag. To see better, click on the 3 dots and drag your cursor up.</a:t>
            </a:r>
            <a:endParaRPr b="0" i="0" sz="1400" u="none" cap="none" strike="noStrike">
              <a:solidFill>
                <a:srgbClr val="FFFFFF"/>
              </a:solidFill>
              <a:latin typeface="Arial"/>
              <a:ea typeface="Arial"/>
              <a:cs typeface="Arial"/>
              <a:sym typeface="Arial"/>
            </a:endParaRPr>
          </a:p>
        </p:txBody>
      </p:sp>
      <p:pic>
        <p:nvPicPr>
          <p:cNvPr id="228" name="Google Shape;228;p33"/>
          <p:cNvPicPr preferRelativeResize="0"/>
          <p:nvPr/>
        </p:nvPicPr>
        <p:blipFill rotWithShape="1">
          <a:blip r:embed="rId4">
            <a:alphaModFix/>
          </a:blip>
          <a:srcRect b="0" l="0" r="0" t="0"/>
          <a:stretch/>
        </p:blipFill>
        <p:spPr>
          <a:xfrm rot="-875533">
            <a:off x="6067350" y="2864100"/>
            <a:ext cx="1414313" cy="942875"/>
          </a:xfrm>
          <a:prstGeom prst="rect">
            <a:avLst/>
          </a:prstGeom>
          <a:noFill/>
          <a:ln>
            <a:noFill/>
          </a:ln>
        </p:spPr>
      </p:pic>
      <p:pic>
        <p:nvPicPr>
          <p:cNvPr id="229" name="Google Shape;229;p33"/>
          <p:cNvPicPr preferRelativeResize="0"/>
          <p:nvPr/>
        </p:nvPicPr>
        <p:blipFill rotWithShape="1">
          <a:blip r:embed="rId5">
            <a:alphaModFix/>
          </a:blip>
          <a:srcRect b="0" l="0" r="0" t="0"/>
          <a:stretch/>
        </p:blipFill>
        <p:spPr>
          <a:xfrm rot="483878">
            <a:off x="2737850" y="2773725"/>
            <a:ext cx="1771301" cy="1012175"/>
          </a:xfrm>
          <a:prstGeom prst="rect">
            <a:avLst/>
          </a:prstGeom>
          <a:noFill/>
          <a:ln>
            <a:noFill/>
          </a:ln>
        </p:spPr>
      </p:pic>
      <p:pic>
        <p:nvPicPr>
          <p:cNvPr id="230" name="Google Shape;230;p33"/>
          <p:cNvPicPr preferRelativeResize="0"/>
          <p:nvPr/>
        </p:nvPicPr>
        <p:blipFill rotWithShape="1">
          <a:blip r:embed="rId6">
            <a:alphaModFix/>
          </a:blip>
          <a:srcRect b="0" l="0" r="0" t="0"/>
          <a:stretch/>
        </p:blipFill>
        <p:spPr>
          <a:xfrm rot="3531737">
            <a:off x="365995" y="3216586"/>
            <a:ext cx="1035650" cy="706874"/>
          </a:xfrm>
          <a:prstGeom prst="rect">
            <a:avLst/>
          </a:prstGeom>
          <a:noFill/>
          <a:ln>
            <a:noFill/>
          </a:ln>
        </p:spPr>
      </p:pic>
      <p:pic>
        <p:nvPicPr>
          <p:cNvPr id="231" name="Google Shape;231;p33"/>
          <p:cNvPicPr preferRelativeResize="0"/>
          <p:nvPr/>
        </p:nvPicPr>
        <p:blipFill rotWithShape="1">
          <a:blip r:embed="rId7">
            <a:alphaModFix/>
          </a:blip>
          <a:srcRect b="0" l="0" r="0" t="0"/>
          <a:stretch/>
        </p:blipFill>
        <p:spPr>
          <a:xfrm rot="-230715">
            <a:off x="4742071" y="3639255"/>
            <a:ext cx="1140554" cy="855419"/>
          </a:xfrm>
          <a:prstGeom prst="rect">
            <a:avLst/>
          </a:prstGeom>
          <a:noFill/>
          <a:ln>
            <a:noFill/>
          </a:ln>
        </p:spPr>
      </p:pic>
      <p:pic>
        <p:nvPicPr>
          <p:cNvPr id="232" name="Google Shape;232;p33"/>
          <p:cNvPicPr preferRelativeResize="0"/>
          <p:nvPr/>
        </p:nvPicPr>
        <p:blipFill rotWithShape="1">
          <a:blip r:embed="rId5">
            <a:alphaModFix/>
          </a:blip>
          <a:srcRect b="0" l="0" r="0" t="0"/>
          <a:stretch/>
        </p:blipFill>
        <p:spPr>
          <a:xfrm rot="-2353757">
            <a:off x="1263924" y="800325"/>
            <a:ext cx="1771302" cy="1012174"/>
          </a:xfrm>
          <a:prstGeom prst="rect">
            <a:avLst/>
          </a:prstGeom>
          <a:noFill/>
          <a:ln>
            <a:noFill/>
          </a:ln>
        </p:spPr>
      </p:pic>
      <p:pic>
        <p:nvPicPr>
          <p:cNvPr id="233" name="Google Shape;233;p33"/>
          <p:cNvPicPr preferRelativeResize="0"/>
          <p:nvPr/>
        </p:nvPicPr>
        <p:blipFill rotWithShape="1">
          <a:blip r:embed="rId8">
            <a:alphaModFix/>
          </a:blip>
          <a:srcRect b="0" l="0" r="0" t="0"/>
          <a:stretch/>
        </p:blipFill>
        <p:spPr>
          <a:xfrm rot="2700000">
            <a:off x="4846025" y="471300"/>
            <a:ext cx="932650" cy="1452449"/>
          </a:xfrm>
          <a:prstGeom prst="rect">
            <a:avLst/>
          </a:prstGeom>
          <a:noFill/>
          <a:ln>
            <a:noFill/>
          </a:ln>
        </p:spPr>
      </p:pic>
      <p:pic>
        <p:nvPicPr>
          <p:cNvPr id="234" name="Google Shape;234;p33"/>
          <p:cNvPicPr preferRelativeResize="0"/>
          <p:nvPr/>
        </p:nvPicPr>
        <p:blipFill rotWithShape="1">
          <a:blip r:embed="rId9">
            <a:alphaModFix/>
          </a:blip>
          <a:srcRect b="0" l="0" r="0" t="0"/>
          <a:stretch/>
        </p:blipFill>
        <p:spPr>
          <a:xfrm>
            <a:off x="6437076" y="354275"/>
            <a:ext cx="1140552" cy="1174875"/>
          </a:xfrm>
          <a:prstGeom prst="rect">
            <a:avLst/>
          </a:prstGeom>
          <a:noFill/>
          <a:ln>
            <a:noFill/>
          </a:ln>
        </p:spPr>
      </p:pic>
      <p:pic>
        <p:nvPicPr>
          <p:cNvPr id="235" name="Google Shape;235;p33"/>
          <p:cNvPicPr preferRelativeResize="0"/>
          <p:nvPr/>
        </p:nvPicPr>
        <p:blipFill rotWithShape="1">
          <a:blip r:embed="rId10">
            <a:alphaModFix/>
          </a:blip>
          <a:srcRect b="0" l="0" r="0" t="0"/>
          <a:stretch/>
        </p:blipFill>
        <p:spPr>
          <a:xfrm>
            <a:off x="-47823" y="850626"/>
            <a:ext cx="1501926" cy="1001026"/>
          </a:xfrm>
          <a:prstGeom prst="rect">
            <a:avLst/>
          </a:prstGeom>
          <a:noFill/>
          <a:ln>
            <a:noFill/>
          </a:ln>
        </p:spPr>
      </p:pic>
      <p:pic>
        <p:nvPicPr>
          <p:cNvPr id="236" name="Google Shape;236;p33"/>
          <p:cNvPicPr preferRelativeResize="0"/>
          <p:nvPr/>
        </p:nvPicPr>
        <p:blipFill rotWithShape="1">
          <a:blip r:embed="rId11">
            <a:alphaModFix/>
          </a:blip>
          <a:srcRect b="0" l="0" r="0" t="0"/>
          <a:stretch/>
        </p:blipFill>
        <p:spPr>
          <a:xfrm>
            <a:off x="1392825" y="2944051"/>
            <a:ext cx="1606249" cy="1606249"/>
          </a:xfrm>
          <a:prstGeom prst="rect">
            <a:avLst/>
          </a:prstGeom>
          <a:noFill/>
          <a:ln>
            <a:noFill/>
          </a:ln>
        </p:spPr>
      </p:pic>
      <p:pic>
        <p:nvPicPr>
          <p:cNvPr id="237" name="Google Shape;237;p33"/>
          <p:cNvPicPr preferRelativeResize="0"/>
          <p:nvPr/>
        </p:nvPicPr>
        <p:blipFill rotWithShape="1">
          <a:blip r:embed="rId12">
            <a:alphaModFix/>
          </a:blip>
          <a:srcRect b="0" l="0" r="0" t="0"/>
          <a:stretch/>
        </p:blipFill>
        <p:spPr>
          <a:xfrm>
            <a:off x="2675250" y="1112400"/>
            <a:ext cx="572700" cy="572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34"/>
          <p:cNvSpPr txBox="1"/>
          <p:nvPr>
            <p:ph type="title"/>
          </p:nvPr>
        </p:nvSpPr>
        <p:spPr>
          <a:xfrm>
            <a:off x="311700" y="445025"/>
            <a:ext cx="8520600" cy="572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latin typeface="Cambria"/>
                <a:ea typeface="Cambria"/>
                <a:cs typeface="Cambria"/>
                <a:sym typeface="Cambria"/>
              </a:rPr>
              <a:t>My Culture Bag Description</a:t>
            </a:r>
            <a:endParaRPr sz="3000">
              <a:latin typeface="Cambria"/>
              <a:ea typeface="Cambria"/>
              <a:cs typeface="Cambria"/>
              <a:sym typeface="Cambria"/>
            </a:endParaRPr>
          </a:p>
        </p:txBody>
      </p:sp>
      <p:sp>
        <p:nvSpPr>
          <p:cNvPr id="243" name="Google Shape;243;p34"/>
          <p:cNvSpPr txBox="1"/>
          <p:nvPr>
            <p:ph idx="1" type="body"/>
          </p:nvPr>
        </p:nvSpPr>
        <p:spPr>
          <a:xfrm>
            <a:off x="311700" y="1152475"/>
            <a:ext cx="8520600" cy="36612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419100" lvl="0" marL="457200" rtl="0" algn="l">
              <a:lnSpc>
                <a:spcPct val="100000"/>
              </a:lnSpc>
              <a:spcBef>
                <a:spcPts val="0"/>
              </a:spcBef>
              <a:spcAft>
                <a:spcPts val="0"/>
              </a:spcAft>
              <a:buClr>
                <a:srgbClr val="000000"/>
              </a:buClr>
              <a:buSzPts val="3000"/>
              <a:buFont typeface="Calibri"/>
              <a:buAutoNum type="arabicPeriod"/>
            </a:pPr>
            <a:r>
              <a:rPr b="1" lang="en" sz="3000">
                <a:solidFill>
                  <a:schemeClr val="dk1"/>
                </a:solidFill>
                <a:latin typeface="Calibri"/>
                <a:ea typeface="Calibri"/>
                <a:cs typeface="Calibri"/>
                <a:sym typeface="Calibri"/>
              </a:rPr>
              <a:t>What People See Me As:</a:t>
            </a:r>
            <a:endParaRPr b="1" sz="3000">
              <a:solidFill>
                <a:schemeClr val="dk1"/>
              </a:solidFill>
              <a:latin typeface="Calibri"/>
              <a:ea typeface="Calibri"/>
              <a:cs typeface="Calibri"/>
              <a:sym typeface="Calibri"/>
            </a:endParaRPr>
          </a:p>
          <a:p>
            <a:pPr indent="-368300" lvl="1" marL="914400" rtl="0" algn="l">
              <a:lnSpc>
                <a:spcPct val="100000"/>
              </a:lnSpc>
              <a:spcBef>
                <a:spcPts val="0"/>
              </a:spcBef>
              <a:spcAft>
                <a:spcPts val="0"/>
              </a:spcAft>
              <a:buClr>
                <a:schemeClr val="dk1"/>
              </a:buClr>
              <a:buSzPts val="2200"/>
              <a:buFont typeface="Calibri"/>
              <a:buAutoNum type="alphaLcPeriod"/>
            </a:pPr>
            <a:r>
              <a:rPr b="1" lang="en" sz="2200">
                <a:solidFill>
                  <a:schemeClr val="dk1"/>
                </a:solidFill>
                <a:latin typeface="Calibri"/>
                <a:ea typeface="Calibri"/>
                <a:cs typeface="Calibri"/>
                <a:sym typeface="Calibri"/>
              </a:rPr>
              <a:t>People see me as your average mexican male that came from mexico and I just love tacos and play in a mariachi band and have a name like Fernando or Filipe</a:t>
            </a:r>
            <a:endParaRPr b="1" sz="2200">
              <a:solidFill>
                <a:schemeClr val="dk1"/>
              </a:solidFill>
              <a:latin typeface="Calibri"/>
              <a:ea typeface="Calibri"/>
              <a:cs typeface="Calibri"/>
              <a:sym typeface="Calibri"/>
            </a:endParaRPr>
          </a:p>
          <a:p>
            <a:pPr indent="-419100" lvl="0" marL="457200" rtl="0" algn="l">
              <a:lnSpc>
                <a:spcPct val="100000"/>
              </a:lnSpc>
              <a:spcBef>
                <a:spcPts val="0"/>
              </a:spcBef>
              <a:spcAft>
                <a:spcPts val="0"/>
              </a:spcAft>
              <a:buClr>
                <a:srgbClr val="000000"/>
              </a:buClr>
              <a:buSzPts val="3000"/>
              <a:buFont typeface="Calibri"/>
              <a:buAutoNum type="arabicPeriod"/>
            </a:pPr>
            <a:r>
              <a:rPr b="1" lang="en" sz="3000">
                <a:solidFill>
                  <a:schemeClr val="dk1"/>
                </a:solidFill>
                <a:latin typeface="Calibri"/>
                <a:ea typeface="Calibri"/>
                <a:cs typeface="Calibri"/>
                <a:sym typeface="Calibri"/>
              </a:rPr>
              <a:t>What’s on the Inside:</a:t>
            </a:r>
            <a:r>
              <a:rPr lang="en"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361950" lvl="1" marL="914400" rtl="0" algn="l">
              <a:lnSpc>
                <a:spcPct val="100000"/>
              </a:lnSpc>
              <a:spcBef>
                <a:spcPts val="0"/>
              </a:spcBef>
              <a:spcAft>
                <a:spcPts val="0"/>
              </a:spcAft>
              <a:buClr>
                <a:schemeClr val="dk1"/>
              </a:buClr>
              <a:buSzPts val="2100"/>
              <a:buFont typeface="Calibri"/>
              <a:buAutoNum type="alphaLcPeriod"/>
            </a:pPr>
            <a:r>
              <a:rPr lang="en" sz="2100">
                <a:solidFill>
                  <a:schemeClr val="dk1"/>
                </a:solidFill>
                <a:latin typeface="Calibri"/>
                <a:ea typeface="Calibri"/>
                <a:cs typeface="Calibri"/>
                <a:sym typeface="Calibri"/>
              </a:rPr>
              <a:t>Im actually hispanic but not fully, also im a christian and not a lot of people know that and plus I love italian food more than mexican. Im more of an american citizen too. I also love art and love to make it.</a:t>
            </a:r>
            <a:endParaRPr sz="21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Sample 4</a:t>
            </a:r>
            <a:endParaRPr/>
          </a:p>
        </p:txBody>
      </p:sp>
      <p:sp>
        <p:nvSpPr>
          <p:cNvPr id="249" name="Google Shape;249;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Google Shape;254;p36"/>
          <p:cNvSpPr txBox="1"/>
          <p:nvPr>
            <p:ph type="title"/>
          </p:nvPr>
        </p:nvSpPr>
        <p:spPr>
          <a:xfrm>
            <a:off x="311700" y="216425"/>
            <a:ext cx="8520600" cy="657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latin typeface="Cambria"/>
                <a:ea typeface="Cambria"/>
                <a:cs typeface="Cambria"/>
                <a:sym typeface="Cambria"/>
              </a:rPr>
              <a:t>What Does Culture Mean to You? </a:t>
            </a:r>
            <a:endParaRPr b="1" sz="3000">
              <a:latin typeface="Cambria"/>
              <a:ea typeface="Cambria"/>
              <a:cs typeface="Cambria"/>
              <a:sym typeface="Cambria"/>
            </a:endParaRPr>
          </a:p>
        </p:txBody>
      </p:sp>
      <p:sp>
        <p:nvSpPr>
          <p:cNvPr id="255" name="Google Shape;255;p36"/>
          <p:cNvSpPr txBox="1"/>
          <p:nvPr>
            <p:ph idx="1" type="body"/>
          </p:nvPr>
        </p:nvSpPr>
        <p:spPr>
          <a:xfrm>
            <a:off x="311700" y="1098300"/>
            <a:ext cx="8520600" cy="35469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200">
                <a:solidFill>
                  <a:srgbClr val="000000"/>
                </a:solidFill>
                <a:latin typeface="Calibri"/>
                <a:ea typeface="Calibri"/>
                <a:cs typeface="Calibri"/>
                <a:sym typeface="Calibri"/>
              </a:rPr>
              <a:t>Write your own definition of the word “culture” in the space below. If you’re unsure, look it up!</a:t>
            </a:r>
            <a:endParaRPr sz="2200">
              <a:solidFill>
                <a:srgbClr val="000000"/>
              </a:solidFill>
              <a:latin typeface="Calibri"/>
              <a:ea typeface="Calibri"/>
              <a:cs typeface="Calibri"/>
              <a:sym typeface="Calibri"/>
            </a:endParaRPr>
          </a:p>
          <a:p>
            <a:pPr indent="0" lvl="0" marL="0" rtl="0" algn="l">
              <a:lnSpc>
                <a:spcPct val="115000"/>
              </a:lnSpc>
              <a:spcBef>
                <a:spcPts val="1600"/>
              </a:spcBef>
              <a:spcAft>
                <a:spcPts val="1600"/>
              </a:spcAft>
              <a:buSzPts val="1800"/>
              <a:buNone/>
            </a:pPr>
            <a:r>
              <a:rPr lang="en" sz="2200">
                <a:solidFill>
                  <a:srgbClr val="000000"/>
                </a:solidFill>
                <a:latin typeface="Calibri"/>
                <a:ea typeface="Calibri"/>
                <a:cs typeface="Calibri"/>
                <a:sym typeface="Calibri"/>
              </a:rPr>
              <a:t>Culture can refer to your ethnicity where the different types of traditions they do like art &amp; music or it could refer to religion and some of the practices you do like not being able to eat certain foods &amp; always celebrating certain day’s.</a:t>
            </a:r>
            <a:endParaRPr sz="2200">
              <a:solidFill>
                <a:srgbClr val="000000"/>
              </a:solidFill>
              <a:latin typeface="Calibri"/>
              <a:ea typeface="Calibri"/>
              <a:cs typeface="Calibri"/>
              <a:sym typeface="Calibri"/>
            </a:endParaRPr>
          </a:p>
        </p:txBody>
      </p:sp>
      <p:sp>
        <p:nvSpPr>
          <p:cNvPr id="256" name="Google Shape;256;p36"/>
          <p:cNvSpPr txBox="1"/>
          <p:nvPr/>
        </p:nvSpPr>
        <p:spPr>
          <a:xfrm>
            <a:off x="-1589200" y="388775"/>
            <a:ext cx="1350300" cy="22377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Formative Assessment:</a:t>
            </a:r>
            <a:r>
              <a:rPr b="0" i="0" lang="en" sz="1100" u="none" cap="none" strike="noStrike">
                <a:solidFill>
                  <a:srgbClr val="000000"/>
                </a:solidFill>
                <a:latin typeface="Arial"/>
                <a:ea typeface="Arial"/>
                <a:cs typeface="Arial"/>
                <a:sym typeface="Arial"/>
              </a:rPr>
              <a:t> Ask students to share their responses using the chat in Zoom, on a discussion board in Canvas, or using one of the many other educational apps available. </a:t>
            </a:r>
            <a:endParaRPr b="0" i="0" sz="1100" u="none" cap="none" strike="noStrike">
              <a:solidFill>
                <a:srgbClr val="000000"/>
              </a:solidFill>
              <a:latin typeface="Arial"/>
              <a:ea typeface="Arial"/>
              <a:cs typeface="Arial"/>
              <a:sym typeface="Arial"/>
            </a:endParaRPr>
          </a:p>
        </p:txBody>
      </p:sp>
      <p:sp>
        <p:nvSpPr>
          <p:cNvPr id="257" name="Google Shape;257;p36"/>
          <p:cNvSpPr txBox="1"/>
          <p:nvPr/>
        </p:nvSpPr>
        <p:spPr>
          <a:xfrm>
            <a:off x="-1589200" y="2759321"/>
            <a:ext cx="1350300" cy="1721700"/>
          </a:xfrm>
          <a:prstGeom prst="rect">
            <a:avLst/>
          </a:prstGeom>
          <a:solidFill>
            <a:srgbClr val="0000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ELD:</a:t>
            </a:r>
            <a:r>
              <a:rPr b="0" i="0" lang="en" sz="1100" u="none" cap="none" strike="noStrike">
                <a:solidFill>
                  <a:srgbClr val="FFFFFF"/>
                </a:solidFill>
                <a:latin typeface="Arial"/>
                <a:ea typeface="Arial"/>
                <a:cs typeface="Arial"/>
                <a:sym typeface="Arial"/>
              </a:rPr>
              <a:t> Add sentence stems and/or vocabulary banks to the slide. Students can also copy and paste text into Google Translate when necessary.</a:t>
            </a:r>
            <a:endParaRPr b="0" i="0" sz="1100" u="none" cap="none" strike="noStrike">
              <a:solidFill>
                <a:srgbClr val="FFFF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p37"/>
          <p:cNvSpPr txBox="1"/>
          <p:nvPr>
            <p:ph type="title"/>
          </p:nvPr>
        </p:nvSpPr>
        <p:spPr>
          <a:xfrm>
            <a:off x="6900" y="-679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900">
                <a:latin typeface="Cambria"/>
                <a:ea typeface="Cambria"/>
                <a:cs typeface="Cambria"/>
                <a:sym typeface="Cambria"/>
              </a:rPr>
              <a:t>My Cultural </a:t>
            </a:r>
            <a:endParaRPr b="1" sz="2900">
              <a:latin typeface="Cambria"/>
              <a:ea typeface="Cambria"/>
              <a:cs typeface="Cambria"/>
              <a:sym typeface="Cambria"/>
            </a:endParaRPr>
          </a:p>
          <a:p>
            <a:pPr indent="0" lvl="0" marL="0" rtl="0" algn="l">
              <a:lnSpc>
                <a:spcPct val="100000"/>
              </a:lnSpc>
              <a:spcBef>
                <a:spcPts val="0"/>
              </a:spcBef>
              <a:spcAft>
                <a:spcPts val="0"/>
              </a:spcAft>
              <a:buSzPts val="2800"/>
              <a:buNone/>
            </a:pPr>
            <a:r>
              <a:rPr b="1" lang="en" sz="2900">
                <a:latin typeface="Cambria"/>
                <a:ea typeface="Cambria"/>
                <a:cs typeface="Cambria"/>
                <a:sym typeface="Cambria"/>
              </a:rPr>
              <a:t>Bag</a:t>
            </a:r>
            <a:endParaRPr b="1" sz="2900">
              <a:latin typeface="Cambria"/>
              <a:ea typeface="Cambria"/>
              <a:cs typeface="Cambria"/>
              <a:sym typeface="Cambria"/>
            </a:endParaRPr>
          </a:p>
        </p:txBody>
      </p:sp>
      <p:sp>
        <p:nvSpPr>
          <p:cNvPr id="263" name="Google Shape;263;p37"/>
          <p:cNvSpPr txBox="1"/>
          <p:nvPr/>
        </p:nvSpPr>
        <p:spPr>
          <a:xfrm>
            <a:off x="425825" y="3536325"/>
            <a:ext cx="2118000" cy="8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fair Display"/>
              <a:ea typeface="Playfair Display"/>
              <a:cs typeface="Playfair Display"/>
              <a:sym typeface="Playfair Display"/>
            </a:endParaRPr>
          </a:p>
        </p:txBody>
      </p:sp>
      <p:sp>
        <p:nvSpPr>
          <p:cNvPr id="264" name="Google Shape;264;p37"/>
          <p:cNvSpPr/>
          <p:nvPr/>
        </p:nvSpPr>
        <p:spPr>
          <a:xfrm>
            <a:off x="-2198450" y="1725775"/>
            <a:ext cx="1971600" cy="36885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Don’t forget to describe your cultural bag. To see better, click on the 3 dots and drag your cursor up.</a:t>
            </a:r>
            <a:endParaRPr b="0" i="0" sz="1400" u="none" cap="none" strike="noStrike">
              <a:solidFill>
                <a:srgbClr val="FFFFFF"/>
              </a:solidFill>
              <a:latin typeface="Arial"/>
              <a:ea typeface="Arial"/>
              <a:cs typeface="Arial"/>
              <a:sym typeface="Arial"/>
            </a:endParaRPr>
          </a:p>
        </p:txBody>
      </p:sp>
      <p:pic>
        <p:nvPicPr>
          <p:cNvPr id="265" name="Google Shape;265;p37"/>
          <p:cNvPicPr preferRelativeResize="0"/>
          <p:nvPr/>
        </p:nvPicPr>
        <p:blipFill rotWithShape="1">
          <a:blip r:embed="rId4">
            <a:alphaModFix/>
          </a:blip>
          <a:srcRect b="0" l="0" r="0" t="0"/>
          <a:stretch/>
        </p:blipFill>
        <p:spPr>
          <a:xfrm>
            <a:off x="7228625" y="2571750"/>
            <a:ext cx="1600413" cy="1838775"/>
          </a:xfrm>
          <a:prstGeom prst="rect">
            <a:avLst/>
          </a:prstGeom>
          <a:noFill/>
          <a:ln>
            <a:noFill/>
          </a:ln>
        </p:spPr>
      </p:pic>
      <p:pic>
        <p:nvPicPr>
          <p:cNvPr id="266" name="Google Shape;266;p37"/>
          <p:cNvPicPr preferRelativeResize="0"/>
          <p:nvPr/>
        </p:nvPicPr>
        <p:blipFill rotWithShape="1">
          <a:blip r:embed="rId5">
            <a:alphaModFix/>
          </a:blip>
          <a:srcRect b="0" l="0" r="0" t="0"/>
          <a:stretch/>
        </p:blipFill>
        <p:spPr>
          <a:xfrm>
            <a:off x="60100" y="1993825"/>
            <a:ext cx="1157150" cy="1760250"/>
          </a:xfrm>
          <a:prstGeom prst="rect">
            <a:avLst/>
          </a:prstGeom>
          <a:noFill/>
          <a:ln>
            <a:noFill/>
          </a:ln>
        </p:spPr>
      </p:pic>
      <p:pic>
        <p:nvPicPr>
          <p:cNvPr id="267" name="Google Shape;267;p37"/>
          <p:cNvPicPr preferRelativeResize="0"/>
          <p:nvPr/>
        </p:nvPicPr>
        <p:blipFill rotWithShape="1">
          <a:blip r:embed="rId6">
            <a:alphaModFix/>
          </a:blip>
          <a:srcRect b="0" l="0" r="0" t="0"/>
          <a:stretch/>
        </p:blipFill>
        <p:spPr>
          <a:xfrm>
            <a:off x="5256850" y="3643188"/>
            <a:ext cx="1895575" cy="1500325"/>
          </a:xfrm>
          <a:prstGeom prst="rect">
            <a:avLst/>
          </a:prstGeom>
          <a:noFill/>
          <a:ln>
            <a:noFill/>
          </a:ln>
        </p:spPr>
      </p:pic>
      <p:pic>
        <p:nvPicPr>
          <p:cNvPr id="268" name="Google Shape;268;p37"/>
          <p:cNvPicPr preferRelativeResize="0"/>
          <p:nvPr/>
        </p:nvPicPr>
        <p:blipFill rotWithShape="1">
          <a:blip r:embed="rId7">
            <a:alphaModFix/>
          </a:blip>
          <a:srcRect b="0" l="0" r="0" t="0"/>
          <a:stretch/>
        </p:blipFill>
        <p:spPr>
          <a:xfrm>
            <a:off x="425825" y="647400"/>
            <a:ext cx="1078375" cy="1078375"/>
          </a:xfrm>
          <a:prstGeom prst="rect">
            <a:avLst/>
          </a:prstGeom>
          <a:noFill/>
          <a:ln>
            <a:noFill/>
          </a:ln>
        </p:spPr>
      </p:pic>
      <p:pic>
        <p:nvPicPr>
          <p:cNvPr id="269" name="Google Shape;269;p37"/>
          <p:cNvPicPr preferRelativeResize="0"/>
          <p:nvPr/>
        </p:nvPicPr>
        <p:blipFill rotWithShape="1">
          <a:blip r:embed="rId8">
            <a:alphaModFix/>
          </a:blip>
          <a:srcRect b="0" l="0" r="0" t="0"/>
          <a:stretch/>
        </p:blipFill>
        <p:spPr>
          <a:xfrm>
            <a:off x="-14500" y="3383250"/>
            <a:ext cx="1306349" cy="1760250"/>
          </a:xfrm>
          <a:prstGeom prst="rect">
            <a:avLst/>
          </a:prstGeom>
          <a:noFill/>
          <a:ln>
            <a:noFill/>
          </a:ln>
        </p:spPr>
      </p:pic>
      <p:pic>
        <p:nvPicPr>
          <p:cNvPr id="270" name="Google Shape;270;p37"/>
          <p:cNvPicPr preferRelativeResize="0"/>
          <p:nvPr/>
        </p:nvPicPr>
        <p:blipFill rotWithShape="1">
          <a:blip r:embed="rId9">
            <a:alphaModFix/>
          </a:blip>
          <a:srcRect b="0" l="0" r="0" t="0"/>
          <a:stretch/>
        </p:blipFill>
        <p:spPr>
          <a:xfrm>
            <a:off x="1723750" y="131827"/>
            <a:ext cx="1412992" cy="1760250"/>
          </a:xfrm>
          <a:prstGeom prst="rect">
            <a:avLst/>
          </a:prstGeom>
          <a:noFill/>
          <a:ln>
            <a:noFill/>
          </a:ln>
        </p:spPr>
      </p:pic>
      <p:pic>
        <p:nvPicPr>
          <p:cNvPr id="271" name="Google Shape;271;p37"/>
          <p:cNvPicPr preferRelativeResize="0"/>
          <p:nvPr/>
        </p:nvPicPr>
        <p:blipFill rotWithShape="1">
          <a:blip r:embed="rId10">
            <a:alphaModFix/>
          </a:blip>
          <a:srcRect b="0" l="0" r="0" t="0"/>
          <a:stretch/>
        </p:blipFill>
        <p:spPr>
          <a:xfrm>
            <a:off x="3265646" y="533413"/>
            <a:ext cx="1306350" cy="1306350"/>
          </a:xfrm>
          <a:prstGeom prst="rect">
            <a:avLst/>
          </a:prstGeom>
          <a:noFill/>
          <a:ln>
            <a:noFill/>
          </a:ln>
        </p:spPr>
      </p:pic>
      <p:pic>
        <p:nvPicPr>
          <p:cNvPr id="272" name="Google Shape;272;p37"/>
          <p:cNvPicPr preferRelativeResize="0"/>
          <p:nvPr/>
        </p:nvPicPr>
        <p:blipFill rotWithShape="1">
          <a:blip r:embed="rId11">
            <a:alphaModFix/>
          </a:blip>
          <a:srcRect b="0" l="0" r="0" t="0"/>
          <a:stretch/>
        </p:blipFill>
        <p:spPr>
          <a:xfrm>
            <a:off x="4700894" y="-332475"/>
            <a:ext cx="1157150" cy="2058250"/>
          </a:xfrm>
          <a:prstGeom prst="rect">
            <a:avLst/>
          </a:prstGeom>
          <a:noFill/>
          <a:ln>
            <a:noFill/>
          </a:ln>
        </p:spPr>
      </p:pic>
      <p:pic>
        <p:nvPicPr>
          <p:cNvPr id="273" name="Google Shape;273;p37"/>
          <p:cNvPicPr preferRelativeResize="0"/>
          <p:nvPr/>
        </p:nvPicPr>
        <p:blipFill rotWithShape="1">
          <a:blip r:embed="rId12">
            <a:alphaModFix/>
          </a:blip>
          <a:srcRect b="0" l="0" r="0" t="0"/>
          <a:stretch/>
        </p:blipFill>
        <p:spPr>
          <a:xfrm>
            <a:off x="2962949" y="2864564"/>
            <a:ext cx="2217701" cy="2217701"/>
          </a:xfrm>
          <a:prstGeom prst="rect">
            <a:avLst/>
          </a:prstGeom>
          <a:noFill/>
          <a:ln>
            <a:noFill/>
          </a:ln>
        </p:spPr>
      </p:pic>
      <p:pic>
        <p:nvPicPr>
          <p:cNvPr id="274" name="Google Shape;274;p37"/>
          <p:cNvPicPr preferRelativeResize="0"/>
          <p:nvPr/>
        </p:nvPicPr>
        <p:blipFill rotWithShape="1">
          <a:blip r:embed="rId13">
            <a:alphaModFix/>
          </a:blip>
          <a:srcRect b="0" l="0" r="0" t="0"/>
          <a:stretch/>
        </p:blipFill>
        <p:spPr>
          <a:xfrm>
            <a:off x="6090550" y="131818"/>
            <a:ext cx="1413000" cy="1694402"/>
          </a:xfrm>
          <a:prstGeom prst="rect">
            <a:avLst/>
          </a:prstGeom>
          <a:noFill/>
          <a:ln>
            <a:noFill/>
          </a:ln>
        </p:spPr>
      </p:pic>
      <p:pic>
        <p:nvPicPr>
          <p:cNvPr id="275" name="Google Shape;275;p37"/>
          <p:cNvPicPr preferRelativeResize="0"/>
          <p:nvPr/>
        </p:nvPicPr>
        <p:blipFill rotWithShape="1">
          <a:blip r:embed="rId14">
            <a:alphaModFix/>
          </a:blip>
          <a:srcRect b="0" l="0" r="0" t="0"/>
          <a:stretch/>
        </p:blipFill>
        <p:spPr>
          <a:xfrm>
            <a:off x="5145637" y="2301081"/>
            <a:ext cx="2118000" cy="1349443"/>
          </a:xfrm>
          <a:prstGeom prst="rect">
            <a:avLst/>
          </a:prstGeom>
          <a:noFill/>
          <a:ln>
            <a:noFill/>
          </a:ln>
        </p:spPr>
      </p:pic>
      <p:pic>
        <p:nvPicPr>
          <p:cNvPr id="276" name="Google Shape;276;p37"/>
          <p:cNvPicPr preferRelativeResize="0"/>
          <p:nvPr/>
        </p:nvPicPr>
        <p:blipFill rotWithShape="1">
          <a:blip r:embed="rId15">
            <a:alphaModFix/>
          </a:blip>
          <a:srcRect b="0" l="0" r="0" t="0"/>
          <a:stretch/>
        </p:blipFill>
        <p:spPr>
          <a:xfrm>
            <a:off x="7422200" y="533423"/>
            <a:ext cx="1802916" cy="1306350"/>
          </a:xfrm>
          <a:prstGeom prst="rect">
            <a:avLst/>
          </a:prstGeom>
          <a:noFill/>
          <a:ln>
            <a:noFill/>
          </a:ln>
        </p:spPr>
      </p:pic>
      <p:pic>
        <p:nvPicPr>
          <p:cNvPr id="277" name="Google Shape;277;p37"/>
          <p:cNvPicPr preferRelativeResize="0"/>
          <p:nvPr/>
        </p:nvPicPr>
        <p:blipFill rotWithShape="1">
          <a:blip r:embed="rId16">
            <a:alphaModFix/>
          </a:blip>
          <a:srcRect b="0" l="0" r="0" t="0"/>
          <a:stretch/>
        </p:blipFill>
        <p:spPr>
          <a:xfrm>
            <a:off x="1291850" y="2763375"/>
            <a:ext cx="1895575" cy="2247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 name="Shape 281"/>
        <p:cNvGrpSpPr/>
        <p:nvPr/>
      </p:nvGrpSpPr>
      <p:grpSpPr>
        <a:xfrm>
          <a:off x="0" y="0"/>
          <a:ext cx="0" cy="0"/>
          <a:chOff x="0" y="0"/>
          <a:chExt cx="0" cy="0"/>
        </a:xfrm>
      </p:grpSpPr>
      <p:sp>
        <p:nvSpPr>
          <p:cNvPr id="282" name="Google Shape;282;p38"/>
          <p:cNvSpPr txBox="1"/>
          <p:nvPr>
            <p:ph type="title"/>
          </p:nvPr>
        </p:nvSpPr>
        <p:spPr>
          <a:xfrm>
            <a:off x="311700" y="105525"/>
            <a:ext cx="8520600" cy="572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latin typeface="Cambria"/>
                <a:ea typeface="Cambria"/>
                <a:cs typeface="Cambria"/>
                <a:sym typeface="Cambria"/>
              </a:rPr>
              <a:t>My Culture Bag Description</a:t>
            </a:r>
            <a:endParaRPr sz="3000">
              <a:latin typeface="Cambria"/>
              <a:ea typeface="Cambria"/>
              <a:cs typeface="Cambria"/>
              <a:sym typeface="Cambria"/>
            </a:endParaRPr>
          </a:p>
        </p:txBody>
      </p:sp>
      <p:sp>
        <p:nvSpPr>
          <p:cNvPr id="283" name="Google Shape;283;p38"/>
          <p:cNvSpPr txBox="1"/>
          <p:nvPr>
            <p:ph idx="1" type="body"/>
          </p:nvPr>
        </p:nvSpPr>
        <p:spPr>
          <a:xfrm>
            <a:off x="118825" y="846925"/>
            <a:ext cx="9025200" cy="4194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419100" lvl="0" marL="457200" rtl="0" algn="l">
              <a:lnSpc>
                <a:spcPct val="100000"/>
              </a:lnSpc>
              <a:spcBef>
                <a:spcPts val="0"/>
              </a:spcBef>
              <a:spcAft>
                <a:spcPts val="0"/>
              </a:spcAft>
              <a:buClr>
                <a:srgbClr val="000000"/>
              </a:buClr>
              <a:buSzPts val="3000"/>
              <a:buFont typeface="Calibri"/>
              <a:buAutoNum type="arabicPeriod"/>
            </a:pPr>
            <a:r>
              <a:rPr b="1" lang="en" sz="3000">
                <a:solidFill>
                  <a:schemeClr val="dk1"/>
                </a:solidFill>
                <a:latin typeface="Calibri"/>
                <a:ea typeface="Calibri"/>
                <a:cs typeface="Calibri"/>
                <a:sym typeface="Calibri"/>
              </a:rPr>
              <a:t>What People See Me As:</a:t>
            </a:r>
            <a:r>
              <a:rPr lang="en" sz="1600">
                <a:solidFill>
                  <a:schemeClr val="dk1"/>
                </a:solidFill>
              </a:rPr>
              <a:t>On the outside i’m loud and tend to be content where I am meaning i’m just happy most of the time you see me. I love baggy clothes and tent to wear really baggy clothes during the winter time where it starts to get cold. I've been told by my family that I tend to resemble a cat but also act like a clown. I’m very disorganized and all of my friends know this about me on the first week of knowing me. I absolutely love art and music it's one of the things that keep me going through rough times. </a:t>
            </a:r>
            <a:endParaRPr b="1" sz="3500">
              <a:solidFill>
                <a:schemeClr val="dk1"/>
              </a:solidFill>
              <a:latin typeface="Calibri"/>
              <a:ea typeface="Calibri"/>
              <a:cs typeface="Calibri"/>
              <a:sym typeface="Calibri"/>
            </a:endParaRPr>
          </a:p>
          <a:p>
            <a:pPr indent="-419100" lvl="0" marL="457200" rtl="0" algn="l">
              <a:lnSpc>
                <a:spcPct val="100000"/>
              </a:lnSpc>
              <a:spcBef>
                <a:spcPts val="0"/>
              </a:spcBef>
              <a:spcAft>
                <a:spcPts val="0"/>
              </a:spcAft>
              <a:buClr>
                <a:srgbClr val="000000"/>
              </a:buClr>
              <a:buSzPts val="3000"/>
              <a:buFont typeface="Calibri"/>
              <a:buAutoNum type="arabicPeriod"/>
            </a:pPr>
            <a:r>
              <a:rPr b="1" lang="en" sz="3000">
                <a:solidFill>
                  <a:schemeClr val="dk1"/>
                </a:solidFill>
                <a:latin typeface="Calibri"/>
                <a:ea typeface="Calibri"/>
                <a:cs typeface="Calibri"/>
                <a:sym typeface="Calibri"/>
              </a:rPr>
              <a:t>What’s on the Inside:</a:t>
            </a:r>
            <a:r>
              <a:rPr lang="en" sz="3000">
                <a:solidFill>
                  <a:schemeClr val="dk1"/>
                </a:solidFill>
                <a:latin typeface="Calibri"/>
                <a:ea typeface="Calibri"/>
                <a:cs typeface="Calibri"/>
                <a:sym typeface="Calibri"/>
              </a:rPr>
              <a:t> </a:t>
            </a:r>
            <a:r>
              <a:rPr lang="en" sz="1500">
                <a:solidFill>
                  <a:schemeClr val="dk1"/>
                </a:solidFill>
              </a:rPr>
              <a:t>On the inside I tend to be very sad, this only happens when i'm by myself or listing/watching something sad. I’m a very heavy procrastinator when it comes to school projects/homework I have to do at home and tend not to do it unless pushed to do it or motivated. I love skateboarding on my longboard (but haven’t because its lost in the maze we call our garage). I get very confused easily but tend to hide the fact that I dont get certain things but i’ve been getting better a speaking up. I tend to distance myself from other people when I get home, it’s like a switch that has been flipped and tend to value my personal time a lot when i’m at home. I’m a homebody, I don't like going out a lot of the time unless my families going to get food , party, or where going to the beach.</a:t>
            </a:r>
            <a:endParaRPr b="1" sz="3400">
              <a:solidFill>
                <a:schemeClr val="dk1"/>
              </a:solidFill>
              <a:latin typeface="Calibri"/>
              <a:ea typeface="Calibri"/>
              <a:cs typeface="Calibri"/>
              <a:sym typeface="Calibri"/>
            </a:endParaRPr>
          </a:p>
          <a:p>
            <a:pPr indent="0" lvl="0" marL="914400" rtl="0" algn="l">
              <a:lnSpc>
                <a:spcPct val="100000"/>
              </a:lnSpc>
              <a:spcBef>
                <a:spcPts val="0"/>
              </a:spcBef>
              <a:spcAft>
                <a:spcPts val="0"/>
              </a:spcAft>
              <a:buSzPts val="1800"/>
              <a:buNone/>
            </a:pPr>
            <a:r>
              <a:t/>
            </a:r>
            <a:endParaRPr sz="3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Day 2: Born on the Water</a:t>
            </a:r>
            <a:endParaRPr/>
          </a:p>
        </p:txBody>
      </p:sp>
      <p:sp>
        <p:nvSpPr>
          <p:cNvPr id="289" name="Google Shape;289;p3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&amp; Oral history in our community</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descr="Own this book: https://amzn.to/3rXzMRN&#10;&#10;A young student receives a family tree assignment in school, but she can only trace back three generations. Grandma gathers the whole family, and the student learns that 400 years ago, in 1619, their ancestors were stolen and brought to America by white slave traders. But before that, they had a home, a land, a language. She learns how the people said to be born on the water survived. With powerful verse and striking illustrations by Nikkolas Smith, Born on the Water provides a pathway for readers of all ages to reflect on the origins of American identity.&#10;&#10;#blackhistorymonth #bornonthewater #readaloud" id="294" name="Google Shape;294;p40" title="The 1619 Project Born on the Water READ ALOUD Book by Nikole Hannah-Jones &amp; Renee Watson">
            <a:hlinkClick r:id="rId3"/>
          </p:cNvPr>
          <p:cNvPicPr preferRelativeResize="0"/>
          <p:nvPr/>
        </p:nvPicPr>
        <p:blipFill>
          <a:blip r:embed="rId4">
            <a:alphaModFix/>
          </a:blip>
          <a:stretch>
            <a:fillRect/>
          </a:stretch>
        </p:blipFill>
        <p:spPr>
          <a:xfrm>
            <a:off x="3327750" y="1871850"/>
            <a:ext cx="5816250" cy="3271650"/>
          </a:xfrm>
          <a:prstGeom prst="rect">
            <a:avLst/>
          </a:prstGeom>
          <a:noFill/>
          <a:ln>
            <a:noFill/>
          </a:ln>
        </p:spPr>
      </p:pic>
      <p:sp>
        <p:nvSpPr>
          <p:cNvPr id="295" name="Google Shape;295;p40"/>
          <p:cNvSpPr/>
          <p:nvPr/>
        </p:nvSpPr>
        <p:spPr>
          <a:xfrm>
            <a:off x="276075" y="1871850"/>
            <a:ext cx="2774400" cy="2857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How does </a:t>
            </a:r>
            <a:r>
              <a:rPr i="1" lang="en" sz="1800">
                <a:solidFill>
                  <a:schemeClr val="dk1"/>
                </a:solidFill>
              </a:rPr>
              <a:t>Born on the Water</a:t>
            </a:r>
            <a:r>
              <a:rPr lang="en" sz="1800">
                <a:solidFill>
                  <a:schemeClr val="dk1"/>
                </a:solidFill>
              </a:rPr>
              <a:t> and the cultural bag activity help you understand Long Beach history and your individual story?</a:t>
            </a:r>
            <a:endParaRPr sz="1800">
              <a:solidFill>
                <a:schemeClr val="dk2"/>
              </a:solidFill>
            </a:endParaRPr>
          </a:p>
        </p:txBody>
      </p:sp>
      <p:sp>
        <p:nvSpPr>
          <p:cNvPr id="296" name="Google Shape;296;p40"/>
          <p:cNvSpPr txBox="1"/>
          <p:nvPr/>
        </p:nvSpPr>
        <p:spPr>
          <a:xfrm>
            <a:off x="276075" y="345100"/>
            <a:ext cx="61851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i="1" lang="en" sz="5200">
                <a:solidFill>
                  <a:schemeClr val="dk1"/>
                </a:solidFill>
              </a:rPr>
              <a:t>Born on the Water</a:t>
            </a:r>
            <a:endParaRPr i="1"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Born on the </a:t>
            </a:r>
            <a:r>
              <a:rPr lang="en"/>
              <a:t>Water: </a:t>
            </a:r>
            <a:r>
              <a:rPr lang="en"/>
              <a:t>Student Sample</a:t>
            </a:r>
            <a:endParaRPr/>
          </a:p>
        </p:txBody>
      </p:sp>
      <p:sp>
        <p:nvSpPr>
          <p:cNvPr id="302" name="Google Shape;302;p41"/>
          <p:cNvSpPr txBox="1"/>
          <p:nvPr>
            <p:ph idx="2" type="body"/>
          </p:nvPr>
        </p:nvSpPr>
        <p:spPr>
          <a:xfrm>
            <a:off x="4616100" y="1152475"/>
            <a:ext cx="44868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100" u="sng">
                <a:solidFill>
                  <a:srgbClr val="131313"/>
                </a:solidFill>
              </a:rPr>
              <a:t>Oral History Student Samples</a:t>
            </a:r>
            <a:endParaRPr sz="1100"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100">
                <a:solidFill>
                  <a:schemeClr val="dk1"/>
                </a:solidFill>
              </a:rPr>
              <a:t>Long Beach Origin Story Interview</a:t>
            </a:r>
            <a:endParaRPr sz="11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050">
                <a:solidFill>
                  <a:srgbClr val="2D3B45"/>
                </a:solidFill>
              </a:rPr>
              <a:t>Student Sample #1</a:t>
            </a:r>
            <a:r>
              <a:rPr lang="en" sz="1050">
                <a:solidFill>
                  <a:srgbClr val="2D3B45"/>
                </a:solidFill>
                <a:highlight>
                  <a:srgbClr val="FFFFFF"/>
                </a:highlight>
              </a:rPr>
              <a:t>: For this assignment, I interviewed my mother. From her responses, I learned that she grew up in Mexico with a friendly and helpful community which changed as she arrived here, being much bigger but unknown to her with people who did their own thing. She moved from place to place before arriving in Long Beach, Arizona was the last place she lived before settling. She recalled that the metro rides here for the first time were very amusing for her. She stated that the community today has become much worse than when she first arrived with more people living in the streets and an increase in violence. The movement from Mexico to Long Beach was her biggest challenge as she had to adapt to the new setting and learn another language. She had a few instances where she encountered racism here, having a cup of noodles thrown at her and being hit on the top of the head while riding the bus. Still, she has also experienced how the community fought for similar problems, like the Black Lives Matter march. The story </a:t>
            </a:r>
            <a:r>
              <a:rPr i="1" lang="en" sz="1050">
                <a:solidFill>
                  <a:srgbClr val="2D3B45"/>
                </a:solidFill>
                <a:highlight>
                  <a:srgbClr val="FFFFFF"/>
                </a:highlight>
              </a:rPr>
              <a:t>Born on the Water</a:t>
            </a:r>
            <a:r>
              <a:rPr lang="en" sz="1050">
                <a:solidFill>
                  <a:srgbClr val="2D3B45"/>
                </a:solidFill>
                <a:highlight>
                  <a:srgbClr val="FFFFFF"/>
                </a:highlight>
              </a:rPr>
              <a:t> correlates to my mom's story, as her experience with the good and bad was important for me to be where I am today helping me learn from her past experiences and take her origin with me as I make my own origin story.</a:t>
            </a:r>
            <a:endParaRPr sz="1050"/>
          </a:p>
        </p:txBody>
      </p:sp>
      <p:sp>
        <p:nvSpPr>
          <p:cNvPr id="303" name="Google Shape;303;p41"/>
          <p:cNvSpPr txBox="1"/>
          <p:nvPr>
            <p:ph idx="1" type="body"/>
          </p:nvPr>
        </p:nvSpPr>
        <p:spPr>
          <a:xfrm>
            <a:off x="83250" y="1152475"/>
            <a:ext cx="45327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sz="1100" u="sng">
                <a:solidFill>
                  <a:schemeClr val="dk1"/>
                </a:solidFill>
              </a:rPr>
              <a:t>Born on the Water</a:t>
            </a:r>
            <a:r>
              <a:rPr b="1" lang="en" sz="1100" u="sng">
                <a:solidFill>
                  <a:schemeClr val="dk1"/>
                </a:solidFill>
              </a:rPr>
              <a:t> Comprehension Questions:</a:t>
            </a:r>
            <a:endParaRPr b="1" sz="1100"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100">
                <a:solidFill>
                  <a:srgbClr val="2D3B45"/>
                </a:solidFill>
              </a:rPr>
              <a:t>Student Sample #6:</a:t>
            </a:r>
            <a:endParaRPr b="1"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1. The family as they know it was created on the Atlantic slave trade ship. </a:t>
            </a:r>
            <a:endParaRPr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2. Their lives consisted of learning science and math, using their hands for gardening or making weapons, making music, etc. It was peaceful and filled with creativity and knowledge. </a:t>
            </a:r>
            <a:endParaRPr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3. This meant that their story wasn't about immigration because they were forcibly taken from their homes and forced to go to America. </a:t>
            </a:r>
            <a:endParaRPr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4. The illustrations are now scarier and not as peaceful looking as they were before. It's darker, brutal, and much more desperate.</a:t>
            </a:r>
            <a:endParaRPr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5. The mood is evil, dreary, and like being dragged down. </a:t>
            </a:r>
            <a:endParaRPr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6. Reborn as a new people through surviving together.</a:t>
            </a:r>
            <a:endParaRPr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7. The thing that kept the enslaved people going were their families, communities, relationships, and traditions from home. </a:t>
            </a:r>
            <a:endParaRPr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8. Muhammad Ali, Tuskegee Aimen, Rosa Parks, Fredrick Douglas. </a:t>
            </a:r>
            <a:endParaRPr sz="1100">
              <a:solidFill>
                <a:srgbClr val="2D3B45"/>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2D3B45"/>
                </a:solidFill>
              </a:rPr>
              <a:t>9. The theme is black history, perseverance, and ancestry. This book is good for knowing and informing on history. </a:t>
            </a:r>
            <a:endParaRPr sz="1100"/>
          </a:p>
        </p:txBody>
      </p:sp>
      <p:sp>
        <p:nvSpPr>
          <p:cNvPr id="304" name="Google Shape;304;p41"/>
          <p:cNvSpPr txBox="1"/>
          <p:nvPr>
            <p:ph idx="1" type="body"/>
          </p:nvPr>
        </p:nvSpPr>
        <p:spPr>
          <a:xfrm>
            <a:off x="311700" y="4703625"/>
            <a:ext cx="8245500" cy="440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u="sng">
                <a:solidFill>
                  <a:schemeClr val="hlink"/>
                </a:solidFill>
                <a:hlinkClick r:id="rId3"/>
              </a:rPr>
              <a:t>Day 2: Student Samples- Born on the Water book discussion and oral history</a:t>
            </a: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5"/>
          <p:cNvSpPr/>
          <p:nvPr/>
        </p:nvSpPr>
        <p:spPr>
          <a:xfrm>
            <a:off x="324225" y="1696475"/>
            <a:ext cx="8542826" cy="1369849"/>
          </a:xfrm>
          <a:prstGeom prst="rect">
            <a:avLst/>
          </a:prstGeom>
        </p:spPr>
        <p:txBody>
          <a:bodyPr>
            <a:prstTxWarp prst="textPlain"/>
          </a:bodyPr>
          <a:lstStyle/>
          <a:p>
            <a:pPr lvl="0" algn="ctr"/>
            <a:r>
              <a:rPr b="0" i="0">
                <a:ln cap="flat" cmpd="sng" w="76200">
                  <a:solidFill>
                    <a:srgbClr val="000000"/>
                  </a:solidFill>
                  <a:prstDash val="solid"/>
                  <a:round/>
                  <a:headEnd len="sm" w="sm" type="none"/>
                  <a:tailEnd len="sm" w="sm" type="none"/>
                </a:ln>
                <a:gradFill>
                  <a:gsLst>
                    <a:gs pos="0">
                      <a:srgbClr val="FFFFFF"/>
                    </a:gs>
                    <a:gs pos="100000">
                      <a:srgbClr val="B3B3B3"/>
                    </a:gs>
                  </a:gsLst>
                  <a:path path="circle">
                    <a:fillToRect b="50%" l="50%" r="50%" t="50%"/>
                  </a:path>
                  <a:tileRect/>
                </a:gradFill>
                <a:latin typeface="Alfa Slab One"/>
              </a:rPr>
              <a:t>What is Culture?</a:t>
            </a:r>
          </a:p>
        </p:txBody>
      </p:sp>
      <p:sp>
        <p:nvSpPr>
          <p:cNvPr id="67" name="Google Shape;67;p15"/>
          <p:cNvSpPr/>
          <p:nvPr/>
        </p:nvSpPr>
        <p:spPr>
          <a:xfrm>
            <a:off x="6170550" y="3066325"/>
            <a:ext cx="2774700" cy="2182800"/>
          </a:xfrm>
          <a:prstGeom prst="wedgeRectCallout">
            <a:avLst>
              <a:gd fmla="val -20833" name="adj1"/>
              <a:gd fmla="val 625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Teacher copy </a:t>
            </a:r>
            <a:endParaRPr b="1"/>
          </a:p>
          <a:p>
            <a:pPr indent="0" lvl="0" marL="0" rtl="0" algn="ctr">
              <a:spcBef>
                <a:spcPts val="0"/>
              </a:spcBef>
              <a:spcAft>
                <a:spcPts val="0"/>
              </a:spcAft>
              <a:buNone/>
            </a:pPr>
            <a:r>
              <a:rPr b="1" lang="en"/>
              <a:t>(slides 3-8)</a:t>
            </a:r>
            <a:endParaRPr b="1"/>
          </a:p>
          <a:p>
            <a:pPr indent="0" lvl="0" marL="0" rtl="0" algn="ctr">
              <a:spcBef>
                <a:spcPts val="0"/>
              </a:spcBef>
              <a:spcAft>
                <a:spcPts val="0"/>
              </a:spcAft>
              <a:buNone/>
            </a:pPr>
            <a:r>
              <a:rPr b="1" lang="en"/>
              <a:t>Student samples (9-26)</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Day 3: Long Beach Community History</a:t>
            </a:r>
            <a:endParaRPr/>
          </a:p>
        </p:txBody>
      </p:sp>
      <p:sp>
        <p:nvSpPr>
          <p:cNvPr id="310" name="Google Shape;310;p4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Station Sources</a:t>
            </a:r>
            <a:endParaRPr/>
          </a:p>
        </p:txBody>
      </p:sp>
      <p:sp>
        <p:nvSpPr>
          <p:cNvPr id="316" name="Google Shape;316;p4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 </a:t>
            </a:r>
            <a:r>
              <a:rPr lang="en"/>
              <a:t>Questions for Each Source</a:t>
            </a:r>
            <a:endParaRPr/>
          </a:p>
        </p:txBody>
      </p:sp>
      <p:sp>
        <p:nvSpPr>
          <p:cNvPr id="322" name="Google Shape;322;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AutoNum type="arabicPeriod"/>
            </a:pPr>
            <a:r>
              <a:rPr lang="en" sz="2200"/>
              <a:t>How does this source help you understand Long Beach history?</a:t>
            </a:r>
            <a:endParaRPr sz="2200"/>
          </a:p>
          <a:p>
            <a:pPr indent="-368300" lvl="0" marL="457200" rtl="0" algn="l">
              <a:spcBef>
                <a:spcPts val="0"/>
              </a:spcBef>
              <a:spcAft>
                <a:spcPts val="0"/>
              </a:spcAft>
              <a:buSzPts val="2200"/>
              <a:buAutoNum type="arabicPeriod"/>
            </a:pPr>
            <a:r>
              <a:rPr lang="en" sz="2200"/>
              <a:t>How does this source help you understand your origin story and/or your place in Long Beach history?</a:t>
            </a:r>
            <a:endParaRPr sz="2200"/>
          </a:p>
          <a:p>
            <a:pPr indent="-368300" lvl="0" marL="457200" rtl="0" algn="l">
              <a:spcBef>
                <a:spcPts val="0"/>
              </a:spcBef>
              <a:spcAft>
                <a:spcPts val="0"/>
              </a:spcAft>
              <a:buSzPts val="2200"/>
              <a:buAutoNum type="arabicPeriod"/>
            </a:pPr>
            <a:r>
              <a:rPr lang="en" sz="2200"/>
              <a:t>Who is represented in the source? </a:t>
            </a:r>
            <a:endParaRPr sz="2200"/>
          </a:p>
          <a:p>
            <a:pPr indent="-368300" lvl="0" marL="457200" rtl="0" algn="l">
              <a:spcBef>
                <a:spcPts val="0"/>
              </a:spcBef>
              <a:spcAft>
                <a:spcPts val="0"/>
              </a:spcAft>
              <a:buSzPts val="2200"/>
              <a:buAutoNum type="arabicPeriod"/>
            </a:pPr>
            <a:r>
              <a:rPr lang="en" sz="2200"/>
              <a:t>What additional questions do you have about this source? What information is left out? </a:t>
            </a:r>
            <a:endParaRPr sz="2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Education and Student Activism/Agency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6"/>
          <p:cNvSpPr txBox="1"/>
          <p:nvPr>
            <p:ph type="title"/>
          </p:nvPr>
        </p:nvSpPr>
        <p:spPr>
          <a:xfrm>
            <a:off x="144825" y="247800"/>
            <a:ext cx="427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Los Angeles Times Photographic Archives, “Long Beach Polytechnic High School student being searched for weapons at gate of school in Long Beach,” 1969</a:t>
            </a:r>
            <a:endParaRPr/>
          </a:p>
          <a:p>
            <a:pPr indent="0" lvl="0" marL="0" rtl="0" algn="l">
              <a:spcBef>
                <a:spcPts val="0"/>
              </a:spcBef>
              <a:spcAft>
                <a:spcPts val="0"/>
              </a:spcAft>
              <a:buNone/>
            </a:pPr>
            <a:r>
              <a:t/>
            </a:r>
            <a:endParaRPr/>
          </a:p>
        </p:txBody>
      </p:sp>
      <p:pic>
        <p:nvPicPr>
          <p:cNvPr id="333" name="Google Shape;333;p46"/>
          <p:cNvPicPr preferRelativeResize="0"/>
          <p:nvPr/>
        </p:nvPicPr>
        <p:blipFill>
          <a:blip r:embed="rId3">
            <a:alphaModFix/>
          </a:blip>
          <a:stretch>
            <a:fillRect/>
          </a:stretch>
        </p:blipFill>
        <p:spPr>
          <a:xfrm>
            <a:off x="4420125" y="441875"/>
            <a:ext cx="4458226" cy="44582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7"/>
          <p:cNvSpPr txBox="1"/>
          <p:nvPr>
            <p:ph type="title"/>
          </p:nvPr>
        </p:nvSpPr>
        <p:spPr>
          <a:xfrm>
            <a:off x="311700" y="202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t>Source: Mike Davis &amp; Jon Wiener, “The Children of Malcolm X: Black High School Activists (1968-69)” in </a:t>
            </a:r>
            <a:r>
              <a:rPr i="1" lang="en" sz="2320"/>
              <a:t>Set the Night on Fire: Los Angeles in the Sixties</a:t>
            </a:r>
            <a:r>
              <a:rPr lang="en" sz="2320"/>
              <a:t>.</a:t>
            </a:r>
            <a:endParaRPr sz="2320"/>
          </a:p>
        </p:txBody>
      </p:sp>
      <p:sp>
        <p:nvSpPr>
          <p:cNvPr id="339" name="Google Shape;339;p47"/>
          <p:cNvSpPr txBox="1"/>
          <p:nvPr>
            <p:ph idx="1" type="body"/>
          </p:nvPr>
        </p:nvSpPr>
        <p:spPr>
          <a:xfrm>
            <a:off x="311700" y="1497025"/>
            <a:ext cx="8520600" cy="3292500"/>
          </a:xfrm>
          <a:prstGeom prst="rect">
            <a:avLst/>
          </a:prstGeom>
        </p:spPr>
        <p:txBody>
          <a:bodyPr anchorCtr="0" anchor="t" bIns="91425" lIns="91425" spcFirstLastPara="1" rIns="91425" wrap="square" tIns="91425">
            <a:normAutofit lnSpcReduction="20000"/>
          </a:bodyPr>
          <a:lstStyle/>
          <a:p>
            <a:pPr indent="457200" lvl="0" marL="0" rtl="0" algn="l">
              <a:spcBef>
                <a:spcPts val="0"/>
              </a:spcBef>
              <a:spcAft>
                <a:spcPts val="0"/>
              </a:spcAft>
              <a:buNone/>
            </a:pPr>
            <a:r>
              <a:rPr lang="en"/>
              <a:t>The impressive demonstrations of student power on Los Angeles campuses inspired similar protests in nearby cities with Black minorities….</a:t>
            </a:r>
            <a:endParaRPr/>
          </a:p>
          <a:p>
            <a:pPr indent="457200" lvl="0" marL="0" rtl="0" algn="l">
              <a:spcBef>
                <a:spcPts val="1600"/>
              </a:spcBef>
              <a:spcAft>
                <a:spcPts val="1600"/>
              </a:spcAft>
              <a:buNone/>
            </a:pPr>
            <a:r>
              <a:rPr lang="en"/>
              <a:t>In Long Beach a few weeks later, a similar racist pamphlet at Poly High incited attacks on Blacks, who responded with a boycott. Two days later, with Black students rumored to be returning to campus, a large crowd of white teenagers assembled at a nearby park and marched to the school. “More than 200 white students,” reported the Times, “shouting “Get the [n-words]!” charged onto campus en masse Thursday morning.” But Black parents, warned of the ambush, had diverted their kids to the Martin Luther King Recreation Center, six blocks away. Chicano students showed up to express their solidarity, and the subsequent alliance between the two minorities quelled further mob attacks….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8"/>
          <p:cNvSpPr txBox="1"/>
          <p:nvPr>
            <p:ph type="title"/>
          </p:nvPr>
        </p:nvSpPr>
        <p:spPr>
          <a:xfrm>
            <a:off x="251000" y="187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Summarized interview with Leticia Hernandez, student activist at Cal State Long Beach in the 1970s. </a:t>
            </a:r>
            <a:endParaRPr sz="2400"/>
          </a:p>
          <a:p>
            <a:pPr indent="0" lvl="0" marL="0" rtl="0" algn="l">
              <a:spcBef>
                <a:spcPts val="0"/>
              </a:spcBef>
              <a:spcAft>
                <a:spcPts val="0"/>
              </a:spcAft>
              <a:buNone/>
            </a:pPr>
            <a:r>
              <a:t/>
            </a:r>
            <a:endParaRPr/>
          </a:p>
        </p:txBody>
      </p:sp>
      <p:sp>
        <p:nvSpPr>
          <p:cNvPr id="345" name="Google Shape;345;p48"/>
          <p:cNvSpPr txBox="1"/>
          <p:nvPr>
            <p:ph idx="1" type="body"/>
          </p:nvPr>
        </p:nvSpPr>
        <p:spPr>
          <a:xfrm>
            <a:off x="311700" y="1178400"/>
            <a:ext cx="8520600" cy="36333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100">
                <a:solidFill>
                  <a:schemeClr val="dk1"/>
                </a:solidFill>
              </a:rPr>
              <a:t>Leticia Hernandez was born in Los Angeles to a mother from Mexico and a father from El Paso, Texas… In twelfth grade, Hernandez was recruited by the Educational Outreach Program at California State University, Long Beach, which was created in Fall 1969. She joined the second group of EOP students, and received full financial aid and lived in the dorms… Before entering college, Hernandez was not aware of discrimination based on race or sex. She was more complacent and did not question the status quo. After going to college, hearing about discrimination, and then experiencing it firsthand, she became aligned with student activist groups… </a:t>
            </a:r>
            <a:endParaRPr sz="1100">
              <a:solidFill>
                <a:schemeClr val="dk1"/>
              </a:solidFill>
            </a:endParaRPr>
          </a:p>
          <a:p>
            <a:pPr indent="457200" lvl="0" marL="0" rtl="0" algn="l">
              <a:spcBef>
                <a:spcPts val="0"/>
              </a:spcBef>
              <a:spcAft>
                <a:spcPts val="0"/>
              </a:spcAft>
              <a:buNone/>
            </a:pPr>
            <a:r>
              <a:rPr lang="en" sz="1100">
                <a:solidFill>
                  <a:schemeClr val="dk1"/>
                </a:solidFill>
              </a:rPr>
              <a:t>While at CSULB, Hernandez was involved with numerous events, marching in protests, organizing Folklorico dances, fundraising for projects, and traveling to different schools. Yet she and other women involved in United Mexican American Students (UMAS) and Movimiento Estudiantil Chicano de Aztlán (MEChA) felt that male students would not give them credit for their work. Many female minorities wanted to join these activist groups, however, because they experienced blatant racism… While in UMAS and MEChA, Hernandez and other students established links with the greater Long Beach Community. Many students worked part-time at the Long Beach Neighborhood Center and organized thrift stores, food drives, and dances… The Chicano Studies Department was established during Hernandez's time at CSULB. She took many courses in Chicano Studies with friends in EOP. She felt these were some of her best classes…Hernandez was involved in launching the Hijas de Cuauhtemoc newspaper… In addition to the name Hijas, the Chicanas at CSULB were also called Las Mujeres de Longo - the Women of Long Beach. Even before forming Hijas, within MEChA, Hernandez and the other women members would help educate each other on political issues… the women's group served as a support network, but also helped women become more politically involved.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Migration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0"/>
          <p:cNvSpPr txBox="1"/>
          <p:nvPr>
            <p:ph type="title"/>
          </p:nvPr>
        </p:nvSpPr>
        <p:spPr>
          <a:xfrm>
            <a:off x="114475" y="171900"/>
            <a:ext cx="881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Source: Charts of Long Beach population data from the US Census</a:t>
            </a:r>
            <a:endParaRPr sz="1820"/>
          </a:p>
        </p:txBody>
      </p:sp>
      <p:pic>
        <p:nvPicPr>
          <p:cNvPr id="356" name="Google Shape;356;p50"/>
          <p:cNvPicPr preferRelativeResize="0"/>
          <p:nvPr/>
        </p:nvPicPr>
        <p:blipFill>
          <a:blip r:embed="rId3">
            <a:alphaModFix/>
          </a:blip>
          <a:stretch>
            <a:fillRect/>
          </a:stretch>
        </p:blipFill>
        <p:spPr>
          <a:xfrm>
            <a:off x="175175" y="744600"/>
            <a:ext cx="2715901" cy="2093498"/>
          </a:xfrm>
          <a:prstGeom prst="rect">
            <a:avLst/>
          </a:prstGeom>
          <a:noFill/>
          <a:ln cap="flat" cmpd="sng" w="9525">
            <a:solidFill>
              <a:srgbClr val="000000"/>
            </a:solidFill>
            <a:prstDash val="solid"/>
            <a:round/>
            <a:headEnd len="sm" w="sm" type="none"/>
            <a:tailEnd len="sm" w="sm" type="none"/>
          </a:ln>
        </p:spPr>
      </p:pic>
      <p:grpSp>
        <p:nvGrpSpPr>
          <p:cNvPr id="357" name="Google Shape;357;p50"/>
          <p:cNvGrpSpPr/>
          <p:nvPr/>
        </p:nvGrpSpPr>
        <p:grpSpPr>
          <a:xfrm>
            <a:off x="5031256" y="580625"/>
            <a:ext cx="3895132" cy="2421448"/>
            <a:chOff x="4673075" y="965975"/>
            <a:chExt cx="4335150" cy="3012875"/>
          </a:xfrm>
        </p:grpSpPr>
        <p:pic>
          <p:nvPicPr>
            <p:cNvPr id="358" name="Google Shape;358;p50"/>
            <p:cNvPicPr preferRelativeResize="0"/>
            <p:nvPr/>
          </p:nvPicPr>
          <p:blipFill>
            <a:blip r:embed="rId4">
              <a:alphaModFix/>
            </a:blip>
            <a:stretch>
              <a:fillRect/>
            </a:stretch>
          </p:blipFill>
          <p:spPr>
            <a:xfrm>
              <a:off x="4673075" y="965975"/>
              <a:ext cx="4335150" cy="2366925"/>
            </a:xfrm>
            <a:prstGeom prst="rect">
              <a:avLst/>
            </a:prstGeom>
            <a:noFill/>
            <a:ln>
              <a:noFill/>
            </a:ln>
          </p:spPr>
        </p:pic>
        <p:pic>
          <p:nvPicPr>
            <p:cNvPr id="359" name="Google Shape;359;p50"/>
            <p:cNvPicPr preferRelativeResize="0"/>
            <p:nvPr/>
          </p:nvPicPr>
          <p:blipFill>
            <a:blip r:embed="rId5">
              <a:alphaModFix/>
            </a:blip>
            <a:stretch>
              <a:fillRect/>
            </a:stretch>
          </p:blipFill>
          <p:spPr>
            <a:xfrm>
              <a:off x="4686125" y="3269750"/>
              <a:ext cx="4270149" cy="709100"/>
            </a:xfrm>
            <a:prstGeom prst="rect">
              <a:avLst/>
            </a:prstGeom>
            <a:noFill/>
            <a:ln>
              <a:noFill/>
            </a:ln>
          </p:spPr>
        </p:pic>
      </p:grpSp>
      <p:pic>
        <p:nvPicPr>
          <p:cNvPr id="360" name="Google Shape;360;p50"/>
          <p:cNvPicPr preferRelativeResize="0"/>
          <p:nvPr/>
        </p:nvPicPr>
        <p:blipFill>
          <a:blip r:embed="rId6">
            <a:alphaModFix/>
          </a:blip>
          <a:stretch>
            <a:fillRect/>
          </a:stretch>
        </p:blipFill>
        <p:spPr>
          <a:xfrm>
            <a:off x="2645075" y="3002075"/>
            <a:ext cx="2849958" cy="209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1"/>
          <p:cNvSpPr txBox="1"/>
          <p:nvPr>
            <p:ph type="title"/>
          </p:nvPr>
        </p:nvSpPr>
        <p:spPr>
          <a:xfrm>
            <a:off x="311700" y="80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720"/>
              <a:t>Source: City of Long Beach, “Cultural Maps” from Long Beach Suburbanization and Race Report, 2022</a:t>
            </a:r>
            <a:endParaRPr sz="1720"/>
          </a:p>
        </p:txBody>
      </p:sp>
      <p:pic>
        <p:nvPicPr>
          <p:cNvPr id="366" name="Google Shape;366;p51"/>
          <p:cNvPicPr preferRelativeResize="0"/>
          <p:nvPr/>
        </p:nvPicPr>
        <p:blipFill>
          <a:blip r:embed="rId3">
            <a:alphaModFix/>
          </a:blip>
          <a:stretch>
            <a:fillRect/>
          </a:stretch>
        </p:blipFill>
        <p:spPr>
          <a:xfrm>
            <a:off x="387550" y="760625"/>
            <a:ext cx="3676150" cy="2361025"/>
          </a:xfrm>
          <a:prstGeom prst="rect">
            <a:avLst/>
          </a:prstGeom>
          <a:noFill/>
          <a:ln>
            <a:noFill/>
          </a:ln>
        </p:spPr>
      </p:pic>
      <p:pic>
        <p:nvPicPr>
          <p:cNvPr id="367" name="Google Shape;367;p51"/>
          <p:cNvPicPr preferRelativeResize="0"/>
          <p:nvPr/>
        </p:nvPicPr>
        <p:blipFill>
          <a:blip r:embed="rId4">
            <a:alphaModFix/>
          </a:blip>
          <a:stretch>
            <a:fillRect/>
          </a:stretch>
        </p:blipFill>
        <p:spPr>
          <a:xfrm>
            <a:off x="4799550" y="502587"/>
            <a:ext cx="3509226" cy="2270199"/>
          </a:xfrm>
          <a:prstGeom prst="rect">
            <a:avLst/>
          </a:prstGeom>
          <a:noFill/>
          <a:ln>
            <a:noFill/>
          </a:ln>
        </p:spPr>
      </p:pic>
      <p:pic>
        <p:nvPicPr>
          <p:cNvPr id="368" name="Google Shape;368;p51"/>
          <p:cNvPicPr preferRelativeResize="0"/>
          <p:nvPr/>
        </p:nvPicPr>
        <p:blipFill>
          <a:blip r:embed="rId5">
            <a:alphaModFix/>
          </a:blip>
          <a:stretch>
            <a:fillRect/>
          </a:stretch>
        </p:blipFill>
        <p:spPr>
          <a:xfrm>
            <a:off x="4799550" y="2887026"/>
            <a:ext cx="3509225" cy="2239686"/>
          </a:xfrm>
          <a:prstGeom prst="rect">
            <a:avLst/>
          </a:prstGeom>
          <a:noFill/>
          <a:ln>
            <a:noFill/>
          </a:ln>
        </p:spPr>
      </p:pic>
      <p:pic>
        <p:nvPicPr>
          <p:cNvPr id="369" name="Google Shape;369;p51"/>
          <p:cNvPicPr preferRelativeResize="0"/>
          <p:nvPr/>
        </p:nvPicPr>
        <p:blipFill>
          <a:blip r:embed="rId6">
            <a:alphaModFix/>
          </a:blip>
          <a:stretch>
            <a:fillRect/>
          </a:stretch>
        </p:blipFill>
        <p:spPr>
          <a:xfrm>
            <a:off x="1184550" y="2974050"/>
            <a:ext cx="3387449" cy="216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 name="Shape 71"/>
        <p:cNvGrpSpPr/>
        <p:nvPr/>
      </p:nvGrpSpPr>
      <p:grpSpPr>
        <a:xfrm>
          <a:off x="0" y="0"/>
          <a:ext cx="0" cy="0"/>
          <a:chOff x="0" y="0"/>
          <a:chExt cx="0" cy="0"/>
        </a:xfrm>
      </p:grpSpPr>
      <p:sp>
        <p:nvSpPr>
          <p:cNvPr id="72" name="Google Shape;72;p16"/>
          <p:cNvSpPr txBox="1"/>
          <p:nvPr>
            <p:ph type="title"/>
          </p:nvPr>
        </p:nvSpPr>
        <p:spPr>
          <a:xfrm>
            <a:off x="311700" y="216425"/>
            <a:ext cx="8520600" cy="657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Cambria"/>
                <a:ea typeface="Cambria"/>
                <a:cs typeface="Cambria"/>
                <a:sym typeface="Cambria"/>
              </a:rPr>
              <a:t>What Does Culture Mean to You? </a:t>
            </a:r>
            <a:endParaRPr b="1" sz="3000">
              <a:latin typeface="Cambria"/>
              <a:ea typeface="Cambria"/>
              <a:cs typeface="Cambria"/>
              <a:sym typeface="Cambria"/>
            </a:endParaRPr>
          </a:p>
        </p:txBody>
      </p:sp>
      <p:sp>
        <p:nvSpPr>
          <p:cNvPr id="73" name="Google Shape;73;p16"/>
          <p:cNvSpPr txBox="1"/>
          <p:nvPr>
            <p:ph idx="1" type="body"/>
          </p:nvPr>
        </p:nvSpPr>
        <p:spPr>
          <a:xfrm>
            <a:off x="311700" y="1098300"/>
            <a:ext cx="8520600" cy="35469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latin typeface="Calibri"/>
                <a:ea typeface="Calibri"/>
                <a:cs typeface="Calibri"/>
                <a:sym typeface="Calibri"/>
              </a:rPr>
              <a:t>Write your own definition of the word “culture” in the space below. If you’re unsure, look it up!</a:t>
            </a:r>
            <a:endParaRPr sz="2200">
              <a:solidFill>
                <a:srgbClr val="000000"/>
              </a:solidFill>
              <a:latin typeface="Calibri"/>
              <a:ea typeface="Calibri"/>
              <a:cs typeface="Calibri"/>
              <a:sym typeface="Calibri"/>
            </a:endParaRPr>
          </a:p>
          <a:p>
            <a:pPr indent="0" lvl="0" marL="0" rtl="0" algn="l">
              <a:spcBef>
                <a:spcPts val="1600"/>
              </a:spcBef>
              <a:spcAft>
                <a:spcPts val="1600"/>
              </a:spcAft>
              <a:buNone/>
            </a:pPr>
            <a:r>
              <a:rPr lang="en" sz="2200">
                <a:solidFill>
                  <a:srgbClr val="000000"/>
                </a:solidFill>
                <a:latin typeface="Calibri"/>
                <a:ea typeface="Calibri"/>
                <a:cs typeface="Calibri"/>
                <a:sym typeface="Calibri"/>
              </a:rPr>
              <a:t>(type your answer here)</a:t>
            </a:r>
            <a:endParaRPr sz="2200">
              <a:solidFill>
                <a:srgbClr val="000000"/>
              </a:solidFill>
              <a:latin typeface="Calibri"/>
              <a:ea typeface="Calibri"/>
              <a:cs typeface="Calibri"/>
              <a:sym typeface="Calibri"/>
            </a:endParaRPr>
          </a:p>
        </p:txBody>
      </p:sp>
      <p:sp>
        <p:nvSpPr>
          <p:cNvPr id="74" name="Google Shape;74;p16"/>
          <p:cNvSpPr txBox="1"/>
          <p:nvPr/>
        </p:nvSpPr>
        <p:spPr>
          <a:xfrm>
            <a:off x="-1589200" y="388775"/>
            <a:ext cx="1350300" cy="22377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t>Formative Assessment:</a:t>
            </a:r>
            <a:r>
              <a:rPr lang="en" sz="1100"/>
              <a:t> Ask students to share their responses using the chat in Zoom, on a discussion board in Canvas, or using one of the many other educational apps available. </a:t>
            </a:r>
            <a:endParaRPr sz="1100"/>
          </a:p>
        </p:txBody>
      </p:sp>
      <p:sp>
        <p:nvSpPr>
          <p:cNvPr id="75" name="Google Shape;75;p16"/>
          <p:cNvSpPr txBox="1"/>
          <p:nvPr/>
        </p:nvSpPr>
        <p:spPr>
          <a:xfrm>
            <a:off x="-1589200" y="2759321"/>
            <a:ext cx="1350300" cy="1721700"/>
          </a:xfrm>
          <a:prstGeom prst="rect">
            <a:avLst/>
          </a:prstGeom>
          <a:solidFill>
            <a:srgbClr val="0000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ELD:</a:t>
            </a:r>
            <a:r>
              <a:rPr lang="en" sz="1100">
                <a:solidFill>
                  <a:srgbClr val="FFFFFF"/>
                </a:solidFill>
              </a:rPr>
              <a:t> Add sentence stems and/or vocabulary banks to the slide. Students can also copy and paste text into Google Translate when necessary.</a:t>
            </a:r>
            <a:endParaRPr sz="11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Power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3"/>
          <p:cNvSpPr txBox="1"/>
          <p:nvPr>
            <p:ph type="title"/>
          </p:nvPr>
        </p:nvSpPr>
        <p:spPr>
          <a:xfrm>
            <a:off x="251000" y="202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Home Owners Loan Corporation redlining map of Los Angeles County, 1939</a:t>
            </a:r>
            <a:endParaRPr/>
          </a:p>
          <a:p>
            <a:pPr indent="0" lvl="0" marL="0" rtl="0" algn="l">
              <a:spcBef>
                <a:spcPts val="0"/>
              </a:spcBef>
              <a:spcAft>
                <a:spcPts val="0"/>
              </a:spcAft>
              <a:buNone/>
            </a:pPr>
            <a:r>
              <a:t/>
            </a:r>
            <a:endParaRPr/>
          </a:p>
        </p:txBody>
      </p:sp>
      <p:sp>
        <p:nvSpPr>
          <p:cNvPr id="380" name="Google Shape;380;p53"/>
          <p:cNvSpPr txBox="1"/>
          <p:nvPr>
            <p:ph idx="1" type="body"/>
          </p:nvPr>
        </p:nvSpPr>
        <p:spPr>
          <a:xfrm>
            <a:off x="311700" y="4319125"/>
            <a:ext cx="8520600" cy="735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Homes in the green and blue zones were designated as reliable and good to give mortgage loans out. Homes in yellow were considered in disrepair and to use caution when giving out mortgage loans. Homes in the red zone were not to be given mortgage loans.</a:t>
            </a:r>
            <a:endParaRPr/>
          </a:p>
        </p:txBody>
      </p:sp>
      <p:pic>
        <p:nvPicPr>
          <p:cNvPr id="381" name="Google Shape;381;p53"/>
          <p:cNvPicPr preferRelativeResize="0"/>
          <p:nvPr/>
        </p:nvPicPr>
        <p:blipFill>
          <a:blip r:embed="rId3">
            <a:alphaModFix/>
          </a:blip>
          <a:stretch>
            <a:fillRect/>
          </a:stretch>
        </p:blipFill>
        <p:spPr>
          <a:xfrm>
            <a:off x="516550" y="1154950"/>
            <a:ext cx="4375585" cy="3057300"/>
          </a:xfrm>
          <a:prstGeom prst="rect">
            <a:avLst/>
          </a:prstGeom>
          <a:noFill/>
          <a:ln>
            <a:noFill/>
          </a:ln>
        </p:spPr>
      </p:pic>
      <p:pic>
        <p:nvPicPr>
          <p:cNvPr id="382" name="Google Shape;382;p53"/>
          <p:cNvPicPr preferRelativeResize="0"/>
          <p:nvPr/>
        </p:nvPicPr>
        <p:blipFill>
          <a:blip r:embed="rId4">
            <a:alphaModFix/>
          </a:blip>
          <a:stretch>
            <a:fillRect/>
          </a:stretch>
        </p:blipFill>
        <p:spPr>
          <a:xfrm>
            <a:off x="5196260" y="1297713"/>
            <a:ext cx="2628900" cy="2771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4"/>
          <p:cNvSpPr txBox="1"/>
          <p:nvPr>
            <p:ph type="title"/>
          </p:nvPr>
        </p:nvSpPr>
        <p:spPr>
          <a:xfrm>
            <a:off x="220675" y="232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Los Altos Association, “Protective Restrictions,” 1956</a:t>
            </a:r>
            <a:endParaRPr/>
          </a:p>
        </p:txBody>
      </p:sp>
      <p:sp>
        <p:nvSpPr>
          <p:cNvPr id="388" name="Google Shape;388;p54"/>
          <p:cNvSpPr txBox="1"/>
          <p:nvPr>
            <p:ph idx="1" type="body"/>
          </p:nvPr>
        </p:nvSpPr>
        <p:spPr>
          <a:xfrm>
            <a:off x="311700" y="1330125"/>
            <a:ext cx="8520600" cy="352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2. Limitation of Occupancy and Ownership:</a:t>
            </a:r>
            <a:endParaRPr sz="1700">
              <a:solidFill>
                <a:schemeClr val="dk1"/>
              </a:solidFill>
            </a:endParaRPr>
          </a:p>
          <a:p>
            <a:pPr indent="-336550" lvl="0" marL="457200" rtl="0" algn="l">
              <a:spcBef>
                <a:spcPts val="0"/>
              </a:spcBef>
              <a:spcAft>
                <a:spcPts val="0"/>
              </a:spcAft>
              <a:buClr>
                <a:schemeClr val="dk1"/>
              </a:buClr>
              <a:buSzPts val="1700"/>
              <a:buAutoNum type="alphaLcParenBoth"/>
            </a:pPr>
            <a:r>
              <a:rPr lang="en" sz="1700">
                <a:solidFill>
                  <a:schemeClr val="dk1"/>
                </a:solidFill>
              </a:rPr>
              <a:t>No part of said property shall be sold, conveyed, rented, or leased in whole or in part to any person of African or Asiatic descent or any person not of the white or Caucasian race, except as provided in paragraph (b) hereof.</a:t>
            </a:r>
            <a:endParaRPr sz="1700">
              <a:solidFill>
                <a:schemeClr val="dk1"/>
              </a:solidFill>
            </a:endParaRPr>
          </a:p>
          <a:p>
            <a:pPr indent="-336550" lvl="0" marL="457200" rtl="0" algn="l">
              <a:spcBef>
                <a:spcPts val="0"/>
              </a:spcBef>
              <a:spcAft>
                <a:spcPts val="0"/>
              </a:spcAft>
              <a:buClr>
                <a:schemeClr val="dk1"/>
              </a:buClr>
              <a:buSzPts val="1700"/>
              <a:buAutoNum type="alphaLcParenBoth"/>
            </a:pPr>
            <a:r>
              <a:rPr lang="en" sz="1700">
                <a:solidFill>
                  <a:schemeClr val="dk1"/>
                </a:solidFill>
              </a:rPr>
              <a:t>No part of said property shall be used or occupied or permitted to be used or occupied in whole or in part by any person of African or Asiatic descent or by any person not of the white or Caucasian race except that of domestic servants, cleaners, or gardeners of other than the white or Caucasian race may live in or occupy the premises where their employer resides.</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5"/>
          <p:cNvSpPr txBox="1"/>
          <p:nvPr>
            <p:ph type="title"/>
          </p:nvPr>
        </p:nvSpPr>
        <p:spPr>
          <a:xfrm>
            <a:off x="311700" y="202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Trymaine Lee, “The Wealth Gap,” </a:t>
            </a:r>
            <a:r>
              <a:rPr i="1" lang="en"/>
              <a:t>The 1619 Project, 2020</a:t>
            </a:r>
            <a:r>
              <a:rPr lang="en"/>
              <a:t>, p. 82</a:t>
            </a:r>
            <a:endParaRPr/>
          </a:p>
          <a:p>
            <a:pPr indent="0" lvl="0" marL="0" rtl="0" algn="l">
              <a:spcBef>
                <a:spcPts val="0"/>
              </a:spcBef>
              <a:spcAft>
                <a:spcPts val="0"/>
              </a:spcAft>
              <a:buNone/>
            </a:pPr>
            <a:r>
              <a:t/>
            </a:r>
            <a:endParaRPr/>
          </a:p>
        </p:txBody>
      </p:sp>
      <p:sp>
        <p:nvSpPr>
          <p:cNvPr id="394" name="Google Shape;394;p55"/>
          <p:cNvSpPr txBox="1"/>
          <p:nvPr>
            <p:ph idx="1" type="body"/>
          </p:nvPr>
        </p:nvSpPr>
        <p:spPr>
          <a:xfrm>
            <a:off x="311700" y="1243525"/>
            <a:ext cx="8520600" cy="3606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200">
                <a:solidFill>
                  <a:schemeClr val="dk1"/>
                </a:solidFill>
              </a:rPr>
              <a:t>The post-Reconstruction plundering of black wealth was not just a product of spontaneous violence, but etched in law and public policy. Through the first half of the 20th century, the federal government actively excluded black people from government wealth-building programs. In the 1930s, President Franklin Roosevelt’s New Deal helped build a solid middle class through sweeping social programs, including Social Security and the minimum wage. But a majority of black people at the time were agricultural laborers or domestic workers, occupations that were ineligible for these benefits. The establishment of the Home Owners Loan Corporation in 1933 helped save the collapsing housing market, but it largely excluded black neighborhoods from government-insured loans. Those neighborhoods were deemed “hazardous” and colored in with red on maps, a practice that came to be known as “redlining.” </a:t>
            </a:r>
            <a:endParaRPr sz="1200">
              <a:solidFill>
                <a:schemeClr val="dk1"/>
              </a:solidFill>
            </a:endParaRPr>
          </a:p>
          <a:p>
            <a:pPr indent="0" lvl="0" marL="0" rtl="0" algn="l">
              <a:spcBef>
                <a:spcPts val="0"/>
              </a:spcBef>
              <a:spcAft>
                <a:spcPts val="0"/>
              </a:spcAft>
              <a:buNone/>
            </a:pPr>
            <a:r>
              <a:rPr lang="en" sz="1200">
                <a:solidFill>
                  <a:schemeClr val="dk1"/>
                </a:solidFill>
              </a:rPr>
              <a:t>	The G.I. Bill is often hailed as one of Roosevelt’s most enduring legacies. It helped usher millions of working-class veterans through college into new homes and the middle class. But it discriminatorily benefited white people. While the bill didn’t explicitly exclude black veterans, the way it was administered often did. The bill gave veterans access to mortgages with no down payments, but the Veterans Administration adopted the same racially restrictive policies as the Federal Housing Administration, which guaranteed bank loans only to developers who wouldn’t sell to black people. “The major way in which people have an opportunity to accumulate wealth is contingent on the wealth positions of their parents and grandparents,” [William] Darity [professor of public policy and African-American studies at Duke University] says. “To the extent that blacks have the capacity to accumulate wealth, we have not had the ability to transfer the same kinds of resources across generations.</a:t>
            </a:r>
            <a:endParaRPr sz="19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Economy and Environment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7"/>
          <p:cNvSpPr txBox="1"/>
          <p:nvPr>
            <p:ph type="title"/>
          </p:nvPr>
        </p:nvSpPr>
        <p:spPr>
          <a:xfrm>
            <a:off x="175150" y="217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Socio-Economic Index of Long Beach from the US Census, 2010</a:t>
            </a:r>
            <a:endParaRPr/>
          </a:p>
        </p:txBody>
      </p:sp>
      <p:pic>
        <p:nvPicPr>
          <p:cNvPr id="405" name="Google Shape;405;p57"/>
          <p:cNvPicPr preferRelativeResize="0"/>
          <p:nvPr/>
        </p:nvPicPr>
        <p:blipFill>
          <a:blip r:embed="rId3">
            <a:alphaModFix/>
          </a:blip>
          <a:stretch>
            <a:fillRect/>
          </a:stretch>
        </p:blipFill>
        <p:spPr>
          <a:xfrm>
            <a:off x="2819725" y="892750"/>
            <a:ext cx="4073675" cy="3985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8"/>
          <p:cNvSpPr txBox="1"/>
          <p:nvPr>
            <p:ph type="title"/>
          </p:nvPr>
        </p:nvSpPr>
        <p:spPr>
          <a:xfrm>
            <a:off x="129650" y="111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City of Long Beach Community Health Assessment Charts, July 2013</a:t>
            </a:r>
            <a:endParaRPr/>
          </a:p>
        </p:txBody>
      </p:sp>
      <p:pic>
        <p:nvPicPr>
          <p:cNvPr id="411" name="Google Shape;411;p58"/>
          <p:cNvPicPr preferRelativeResize="0"/>
          <p:nvPr/>
        </p:nvPicPr>
        <p:blipFill>
          <a:blip r:embed="rId3">
            <a:alphaModFix/>
          </a:blip>
          <a:stretch>
            <a:fillRect/>
          </a:stretch>
        </p:blipFill>
        <p:spPr>
          <a:xfrm>
            <a:off x="319300" y="1048750"/>
            <a:ext cx="3354349" cy="2678650"/>
          </a:xfrm>
          <a:prstGeom prst="rect">
            <a:avLst/>
          </a:prstGeom>
          <a:noFill/>
          <a:ln cap="flat" cmpd="sng" w="9525">
            <a:solidFill>
              <a:schemeClr val="dk2"/>
            </a:solidFill>
            <a:prstDash val="solid"/>
            <a:round/>
            <a:headEnd len="sm" w="sm" type="none"/>
            <a:tailEnd len="sm" w="sm" type="none"/>
          </a:ln>
        </p:spPr>
      </p:pic>
      <p:pic>
        <p:nvPicPr>
          <p:cNvPr id="412" name="Google Shape;412;p58"/>
          <p:cNvPicPr preferRelativeResize="0"/>
          <p:nvPr/>
        </p:nvPicPr>
        <p:blipFill>
          <a:blip r:embed="rId4">
            <a:alphaModFix/>
          </a:blip>
          <a:stretch>
            <a:fillRect/>
          </a:stretch>
        </p:blipFill>
        <p:spPr>
          <a:xfrm>
            <a:off x="5304675" y="759800"/>
            <a:ext cx="3240600" cy="2282875"/>
          </a:xfrm>
          <a:prstGeom prst="rect">
            <a:avLst/>
          </a:prstGeom>
          <a:noFill/>
          <a:ln cap="flat" cmpd="sng" w="9525">
            <a:solidFill>
              <a:schemeClr val="dk2"/>
            </a:solidFill>
            <a:prstDash val="solid"/>
            <a:round/>
            <a:headEnd len="sm" w="sm" type="none"/>
            <a:tailEnd len="sm" w="sm" type="none"/>
          </a:ln>
        </p:spPr>
      </p:pic>
      <p:pic>
        <p:nvPicPr>
          <p:cNvPr id="413" name="Google Shape;413;p58"/>
          <p:cNvPicPr preferRelativeResize="0"/>
          <p:nvPr/>
        </p:nvPicPr>
        <p:blipFill>
          <a:blip r:embed="rId5">
            <a:alphaModFix/>
          </a:blip>
          <a:stretch>
            <a:fillRect/>
          </a:stretch>
        </p:blipFill>
        <p:spPr>
          <a:xfrm>
            <a:off x="3569925" y="2966800"/>
            <a:ext cx="2669126" cy="20837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9"/>
          <p:cNvSpPr txBox="1"/>
          <p:nvPr>
            <p:ph type="title"/>
          </p:nvPr>
        </p:nvSpPr>
        <p:spPr>
          <a:xfrm>
            <a:off x="251000" y="187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City of Long Beach Community Health Assessment Report, July 2013</a:t>
            </a:r>
            <a:endParaRPr/>
          </a:p>
        </p:txBody>
      </p:sp>
      <p:sp>
        <p:nvSpPr>
          <p:cNvPr id="419" name="Google Shape;419;p59"/>
          <p:cNvSpPr txBox="1"/>
          <p:nvPr>
            <p:ph idx="1" type="body"/>
          </p:nvPr>
        </p:nvSpPr>
        <p:spPr>
          <a:xfrm>
            <a:off x="311700" y="1182850"/>
            <a:ext cx="8520600" cy="3697800"/>
          </a:xfrm>
          <a:prstGeom prst="rect">
            <a:avLst/>
          </a:prstGeom>
        </p:spPr>
        <p:txBody>
          <a:bodyPr anchorCtr="0" anchor="t" bIns="91425" lIns="91425" spcFirstLastPara="1" rIns="91425" wrap="square" tIns="91425">
            <a:normAutofit lnSpcReduction="10000"/>
          </a:bodyPr>
          <a:lstStyle/>
          <a:p>
            <a:pPr indent="457200" lvl="0" marL="0" rtl="0" algn="l">
              <a:lnSpc>
                <a:spcPct val="95000"/>
              </a:lnSpc>
              <a:spcBef>
                <a:spcPts val="0"/>
              </a:spcBef>
              <a:spcAft>
                <a:spcPts val="0"/>
              </a:spcAft>
              <a:buSzPts val="770"/>
              <a:buNone/>
            </a:pPr>
            <a:r>
              <a:rPr lang="en" sz="1360"/>
              <a:t>The social problems that are associated with poor health such as high unemployment, low education, and high crime are prevalent in different geographical sections of Long Beach. Long Beach consists of a higher percent of individuals living in poverty (19.1%) than either Los Angeles County (15.7%) or the State of California (13.7%). The effects of living below the poverty line are exacerbated in Long Beach, given the high cost of housing and the high percentage of income that must be used for housing…</a:t>
            </a:r>
            <a:endParaRPr sz="1360"/>
          </a:p>
          <a:p>
            <a:pPr indent="457200" lvl="0" marL="0" rtl="0" algn="l">
              <a:lnSpc>
                <a:spcPct val="95000"/>
              </a:lnSpc>
              <a:spcBef>
                <a:spcPts val="1600"/>
              </a:spcBef>
              <a:spcAft>
                <a:spcPts val="0"/>
              </a:spcAft>
              <a:buSzPts val="770"/>
              <a:buNone/>
            </a:pPr>
            <a:r>
              <a:rPr lang="en" sz="1360"/>
              <a:t>Within Long Beach, the median income ranges from $19,815 in the 90813 zip code to $64,242 in zip code 90803. The discrepancy, where one zip code has more than 3 times the average income of another, illustrates the challenges that affect the achievement of positive health outcomes for all Long Beach community members…</a:t>
            </a:r>
            <a:endParaRPr sz="1360"/>
          </a:p>
          <a:p>
            <a:pPr indent="457200" lvl="0" marL="0" rtl="0" algn="l">
              <a:lnSpc>
                <a:spcPct val="95000"/>
              </a:lnSpc>
              <a:spcBef>
                <a:spcPts val="1600"/>
              </a:spcBef>
              <a:spcAft>
                <a:spcPts val="1600"/>
              </a:spcAft>
              <a:buSzPts val="770"/>
              <a:buNone/>
            </a:pPr>
            <a:r>
              <a:rPr lang="en" sz="1360"/>
              <a:t>The disparities continue in the North (90805), West Central and Southwest sections of Long Beach as even though the number of childhood lead poisoning cases has declined, 91 percent of the cases since 2005 have occurred in these areas. These areas also have the largest numbers of hazardous waste generators and the lowest amount of green space. A lack of green space not only impacts air quality, but also makes access to recreation open space problematic for much of the youth population in these areas. Although air quality and the designation of unhealthy days impacts all of Long Beach, the higher incidence of asthma, obesity and other health issues in the North, West Central, and Southwest are exacerbated by the 94 days (2011) that were considered “Unhealthy for Sensitive Populations” within Los Angeles County.</a:t>
            </a:r>
            <a:endParaRPr sz="136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0"/>
          <p:cNvSpPr txBox="1"/>
          <p:nvPr>
            <p:ph type="title"/>
          </p:nvPr>
        </p:nvSpPr>
        <p:spPr>
          <a:xfrm>
            <a:off x="311700" y="298400"/>
            <a:ext cx="8520600" cy="40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Exit Ticket: on a post-it, write down ONE connection between yourself and Long Beach history and ONE additional question you have after reading the sources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Day 4: Uplifting our Story </a:t>
            </a:r>
            <a:endParaRPr/>
          </a:p>
        </p:txBody>
      </p:sp>
      <p:sp>
        <p:nvSpPr>
          <p:cNvPr id="430" name="Google Shape;430;p6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 name="Shape 79"/>
        <p:cNvGrpSpPr/>
        <p:nvPr/>
      </p:nvGrpSpPr>
      <p:grpSpPr>
        <a:xfrm>
          <a:off x="0" y="0"/>
          <a:ext cx="0" cy="0"/>
          <a:chOff x="0" y="0"/>
          <a:chExt cx="0" cy="0"/>
        </a:xfrm>
      </p:grpSpPr>
      <p:sp>
        <p:nvSpPr>
          <p:cNvPr id="80" name="Google Shape;80;p17"/>
          <p:cNvSpPr txBox="1"/>
          <p:nvPr>
            <p:ph type="title"/>
          </p:nvPr>
        </p:nvSpPr>
        <p:spPr>
          <a:xfrm>
            <a:off x="311700" y="103300"/>
            <a:ext cx="8520600" cy="6057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latin typeface="Cambria"/>
                <a:ea typeface="Cambria"/>
                <a:cs typeface="Cambria"/>
                <a:sym typeface="Cambria"/>
              </a:rPr>
              <a:t>Culture vs. Stereotypes</a:t>
            </a:r>
            <a:endParaRPr sz="3300">
              <a:latin typeface="Cambria"/>
              <a:ea typeface="Cambria"/>
              <a:cs typeface="Cambria"/>
              <a:sym typeface="Cambria"/>
            </a:endParaRPr>
          </a:p>
        </p:txBody>
      </p:sp>
      <p:sp>
        <p:nvSpPr>
          <p:cNvPr id="81" name="Google Shape;81;p17"/>
          <p:cNvSpPr txBox="1"/>
          <p:nvPr>
            <p:ph idx="1" type="body"/>
          </p:nvPr>
        </p:nvSpPr>
        <p:spPr>
          <a:xfrm>
            <a:off x="311700" y="863475"/>
            <a:ext cx="4026600" cy="40389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b="1" lang="en" sz="2050">
                <a:solidFill>
                  <a:schemeClr val="dk1"/>
                </a:solidFill>
              </a:rPr>
              <a:t>Culture</a:t>
            </a:r>
            <a:r>
              <a:rPr lang="en" sz="2050">
                <a:solidFill>
                  <a:schemeClr val="dk1"/>
                </a:solidFill>
              </a:rPr>
              <a:t> is a set of values, behaviors, or traditions which are passed down from the previous generation. This could include many things, such as language, religious beliefs, attitudes, food, arts, music, or anything tied to what that particular group identifies as. Can a person belong to many cultures?</a:t>
            </a:r>
            <a:endParaRPr sz="2700"/>
          </a:p>
        </p:txBody>
      </p:sp>
      <p:sp>
        <p:nvSpPr>
          <p:cNvPr id="82" name="Google Shape;82;p17"/>
          <p:cNvSpPr txBox="1"/>
          <p:nvPr>
            <p:ph idx="1" type="body"/>
          </p:nvPr>
        </p:nvSpPr>
        <p:spPr>
          <a:xfrm>
            <a:off x="4807500" y="863575"/>
            <a:ext cx="4026600" cy="40389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sz="1950">
                <a:solidFill>
                  <a:schemeClr val="dk1"/>
                </a:solidFill>
              </a:rPr>
              <a:t>A </a:t>
            </a:r>
            <a:r>
              <a:rPr b="1" lang="en" sz="1950">
                <a:solidFill>
                  <a:schemeClr val="dk1"/>
                </a:solidFill>
              </a:rPr>
              <a:t>stereotype</a:t>
            </a:r>
            <a:r>
              <a:rPr lang="en" sz="1950">
                <a:solidFill>
                  <a:schemeClr val="dk1"/>
                </a:solidFill>
              </a:rPr>
              <a:t> is an idea or belief many people have about a group that is based upon how they look on the outside, which may be untrue or only partly true. Stereotyping people is a form of </a:t>
            </a:r>
            <a:r>
              <a:rPr lang="en" sz="1950">
                <a:solidFill>
                  <a:schemeClr val="dk1"/>
                </a:solidFill>
                <a:uFill>
                  <a:noFill/>
                </a:uFill>
                <a:hlinkClick r:id="rId4">
                  <a:extLst>
                    <a:ext uri="{A12FA001-AC4F-418D-AE19-62706E023703}">
                      <ahyp:hlinkClr val="tx"/>
                    </a:ext>
                  </a:extLst>
                </a:hlinkClick>
              </a:rPr>
              <a:t>prejudice</a:t>
            </a:r>
            <a:r>
              <a:rPr lang="en" sz="1950">
                <a:solidFill>
                  <a:schemeClr val="dk1"/>
                </a:solidFill>
              </a:rPr>
              <a:t> because what is on the outside is a small part of who a person is. Stereotypes might be used as reasons to </a:t>
            </a:r>
            <a:r>
              <a:rPr lang="en" sz="1950">
                <a:solidFill>
                  <a:schemeClr val="dk1"/>
                </a:solidFill>
                <a:uFill>
                  <a:noFill/>
                </a:uFill>
                <a:hlinkClick r:id="rId5">
                  <a:extLst>
                    <a:ext uri="{A12FA001-AC4F-418D-AE19-62706E023703}">
                      <ahyp:hlinkClr val="tx"/>
                    </a:ext>
                  </a:extLst>
                </a:hlinkClick>
              </a:rPr>
              <a:t>discriminate</a:t>
            </a:r>
            <a:r>
              <a:rPr lang="en" sz="1950">
                <a:solidFill>
                  <a:schemeClr val="dk1"/>
                </a:solidFill>
              </a:rPr>
              <a:t> against another person. </a:t>
            </a:r>
            <a:endParaRPr sz="2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2"/>
          <p:cNvSpPr txBox="1"/>
          <p:nvPr>
            <p:ph type="title"/>
          </p:nvPr>
        </p:nvSpPr>
        <p:spPr>
          <a:xfrm>
            <a:off x="304575"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Rubric for Untold Stories of Long Beach Museum Exhibit</a:t>
            </a:r>
            <a:endParaRPr sz="1800"/>
          </a:p>
        </p:txBody>
      </p:sp>
      <p:sp>
        <p:nvSpPr>
          <p:cNvPr id="436" name="Google Shape;436;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437" name="Google Shape;437;p62"/>
          <p:cNvSpPr txBox="1"/>
          <p:nvPr/>
        </p:nvSpPr>
        <p:spPr>
          <a:xfrm>
            <a:off x="428625" y="1257300"/>
            <a:ext cx="8272500" cy="31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438" name="Google Shape;438;p62"/>
          <p:cNvPicPr preferRelativeResize="0"/>
          <p:nvPr/>
        </p:nvPicPr>
        <p:blipFill>
          <a:blip r:embed="rId3">
            <a:alphaModFix/>
          </a:blip>
          <a:stretch>
            <a:fillRect/>
          </a:stretch>
        </p:blipFill>
        <p:spPr>
          <a:xfrm>
            <a:off x="1524775" y="548538"/>
            <a:ext cx="6080199" cy="45750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Directions for students</a:t>
            </a:r>
            <a:endParaRPr/>
          </a:p>
        </p:txBody>
      </p:sp>
      <p:sp>
        <p:nvSpPr>
          <p:cNvPr id="444" name="Google Shape;444;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chemeClr val="dk1"/>
                </a:solidFill>
              </a:rPr>
              <a:t>In collaboration with your table mates decide decide on a theme for your museum exhibit that examines ideas of self, identity and community.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As a group curate at least 4 artifacts (historical or personal) to include in your museum exhibit that reflect the theme of your exhibit.  </a:t>
            </a:r>
            <a:endParaRPr sz="1400">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One visual (picture, painting etc.), one data based (map, chart, graph), one written narrative or primary source, and a fourth document of the groups choosing.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For each artifact create a description title card that describes the artifact and addresses how the artifact fits the theme</a:t>
            </a:r>
            <a:endParaRPr>
              <a:solidFill>
                <a:schemeClr val="dk1"/>
              </a:solidFill>
            </a:endParaRPr>
          </a:p>
          <a:p>
            <a:pPr indent="-317500" lvl="2" marL="1371600" rtl="0" algn="l">
              <a:lnSpc>
                <a:spcPct val="155172"/>
              </a:lnSpc>
              <a:spcBef>
                <a:spcPts val="0"/>
              </a:spcBef>
              <a:spcAft>
                <a:spcPts val="0"/>
              </a:spcAft>
              <a:buClr>
                <a:schemeClr val="dk1"/>
              </a:buClr>
              <a:buSzPts val="1400"/>
              <a:buChar char="■"/>
            </a:pPr>
            <a:r>
              <a:rPr lang="en">
                <a:solidFill>
                  <a:schemeClr val="dk1"/>
                </a:solidFill>
              </a:rPr>
              <a:t>A text panel consists of the following information – typically in this order:</a:t>
            </a:r>
            <a:endParaRPr>
              <a:solidFill>
                <a:schemeClr val="dk1"/>
              </a:solidFill>
            </a:endParaRPr>
          </a:p>
          <a:p>
            <a:pPr indent="-317500" lvl="3" marL="1828800" rtl="0" algn="l">
              <a:lnSpc>
                <a:spcPct val="155172"/>
              </a:lnSpc>
              <a:spcBef>
                <a:spcPts val="0"/>
              </a:spcBef>
              <a:spcAft>
                <a:spcPts val="0"/>
              </a:spcAft>
              <a:buClr>
                <a:schemeClr val="dk1"/>
              </a:buClr>
              <a:buSzPts val="1400"/>
              <a:buChar char="●"/>
            </a:pPr>
            <a:r>
              <a:rPr b="1" lang="en">
                <a:solidFill>
                  <a:schemeClr val="dk1"/>
                </a:solidFill>
              </a:rPr>
              <a:t>Title of the Piece</a:t>
            </a:r>
            <a:endParaRPr b="1">
              <a:solidFill>
                <a:schemeClr val="dk1"/>
              </a:solidFill>
            </a:endParaRPr>
          </a:p>
          <a:p>
            <a:pPr indent="-317500" lvl="3" marL="1828800" rtl="0" algn="l">
              <a:lnSpc>
                <a:spcPct val="155172"/>
              </a:lnSpc>
              <a:spcBef>
                <a:spcPts val="0"/>
              </a:spcBef>
              <a:spcAft>
                <a:spcPts val="0"/>
              </a:spcAft>
              <a:buClr>
                <a:schemeClr val="dk1"/>
              </a:buClr>
              <a:buSzPts val="1400"/>
              <a:buChar char="●"/>
            </a:pPr>
            <a:r>
              <a:rPr lang="en">
                <a:solidFill>
                  <a:schemeClr val="dk1"/>
                </a:solidFill>
              </a:rPr>
              <a:t>Date of piece or date of dynasty, etc (depends on the specific piece)</a:t>
            </a:r>
            <a:endParaRPr>
              <a:solidFill>
                <a:schemeClr val="dk1"/>
              </a:solidFill>
            </a:endParaRPr>
          </a:p>
          <a:p>
            <a:pPr indent="-317500" lvl="3" marL="1828800" rtl="0" algn="l">
              <a:lnSpc>
                <a:spcPct val="155172"/>
              </a:lnSpc>
              <a:spcBef>
                <a:spcPts val="0"/>
              </a:spcBef>
              <a:spcAft>
                <a:spcPts val="0"/>
              </a:spcAft>
              <a:buClr>
                <a:schemeClr val="dk1"/>
              </a:buClr>
              <a:buSzPts val="1400"/>
              <a:buChar char="●"/>
            </a:pPr>
            <a:r>
              <a:rPr b="1" lang="en">
                <a:solidFill>
                  <a:schemeClr val="dk1"/>
                </a:solidFill>
              </a:rPr>
              <a:t>Artist </a:t>
            </a:r>
            <a:r>
              <a:rPr lang="en">
                <a:solidFill>
                  <a:schemeClr val="dk1"/>
                </a:solidFill>
              </a:rPr>
              <a:t>(Often provide date of their life)</a:t>
            </a:r>
            <a:endParaRPr>
              <a:solidFill>
                <a:schemeClr val="dk1"/>
              </a:solidFill>
            </a:endParaRPr>
          </a:p>
          <a:p>
            <a:pPr indent="-317500" lvl="3" marL="1828800" rtl="0" algn="l">
              <a:lnSpc>
                <a:spcPct val="155172"/>
              </a:lnSpc>
              <a:spcBef>
                <a:spcPts val="0"/>
              </a:spcBef>
              <a:spcAft>
                <a:spcPts val="0"/>
              </a:spcAft>
              <a:buClr>
                <a:schemeClr val="dk1"/>
              </a:buClr>
              <a:buSzPts val="1400"/>
              <a:buChar char="●"/>
            </a:pPr>
            <a:r>
              <a:rPr lang="en">
                <a:solidFill>
                  <a:schemeClr val="dk1"/>
                </a:solidFill>
              </a:rPr>
              <a:t>Material of piece, i.e. painting, sculpture, etc. and description</a:t>
            </a:r>
            <a:endParaRPr>
              <a:solidFill>
                <a:schemeClr val="dk1"/>
              </a:solidFill>
            </a:endParaRPr>
          </a:p>
          <a:p>
            <a:pPr indent="-317500" lvl="3" marL="1828800" rtl="0" algn="l">
              <a:lnSpc>
                <a:spcPct val="155172"/>
              </a:lnSpc>
              <a:spcBef>
                <a:spcPts val="0"/>
              </a:spcBef>
              <a:spcAft>
                <a:spcPts val="0"/>
              </a:spcAft>
              <a:buClr>
                <a:schemeClr val="dk1"/>
              </a:buClr>
              <a:buSzPts val="1400"/>
              <a:buChar char="●"/>
            </a:pPr>
            <a:r>
              <a:rPr lang="en">
                <a:solidFill>
                  <a:schemeClr val="dk1"/>
                </a:solidFill>
              </a:rPr>
              <a:t>How the piece connects to the theme of your exhibit. </a:t>
            </a:r>
            <a:endParaRPr sz="21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Directions for students</a:t>
            </a:r>
            <a:endParaRPr/>
          </a:p>
        </p:txBody>
      </p:sp>
      <p:sp>
        <p:nvSpPr>
          <p:cNvPr id="450" name="Google Shape;450;p64"/>
          <p:cNvSpPr txBox="1"/>
          <p:nvPr>
            <p:ph idx="1" type="body"/>
          </p:nvPr>
        </p:nvSpPr>
        <p:spPr>
          <a:xfrm>
            <a:off x="311700" y="1152475"/>
            <a:ext cx="8688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rPr>
              <a:t>For your exhibit as a whole address the following questions:</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How are these artifacts reflective of me? How is my history reflected in the curated artifacts?</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What does it mean to be a Long Beacher and how do I fit into this larger community? </a:t>
            </a:r>
            <a:endParaRPr sz="1500">
              <a:solidFill>
                <a:schemeClr val="dk1"/>
              </a:solidFill>
            </a:endParaRPr>
          </a:p>
          <a:p>
            <a:pPr indent="-323850" lvl="0" marL="457200" rtl="0" algn="l">
              <a:lnSpc>
                <a:spcPct val="100000"/>
              </a:lnSpc>
              <a:spcBef>
                <a:spcPts val="0"/>
              </a:spcBef>
              <a:spcAft>
                <a:spcPts val="0"/>
              </a:spcAft>
              <a:buClr>
                <a:schemeClr val="dk1"/>
              </a:buClr>
              <a:buSzPts val="1500"/>
              <a:buChar char="●"/>
            </a:pPr>
            <a:r>
              <a:rPr lang="en" sz="1500">
                <a:solidFill>
                  <a:schemeClr val="dk1"/>
                </a:solidFill>
              </a:rPr>
              <a:t>How do the sources explored in this unit help us understand Long Beach history and your story/place in it?</a:t>
            </a:r>
            <a:endParaRPr sz="1500">
              <a:solidFill>
                <a:schemeClr val="dk1"/>
              </a:solidFill>
            </a:endParaRPr>
          </a:p>
          <a:p>
            <a:pPr indent="-323850" lvl="0" marL="457200" rtl="0" algn="l">
              <a:lnSpc>
                <a:spcPct val="100000"/>
              </a:lnSpc>
              <a:spcBef>
                <a:spcPts val="0"/>
              </a:spcBef>
              <a:spcAft>
                <a:spcPts val="0"/>
              </a:spcAft>
              <a:buClr>
                <a:schemeClr val="dk1"/>
              </a:buClr>
              <a:buSzPts val="1500"/>
              <a:buChar char="●"/>
            </a:pPr>
            <a:r>
              <a:rPr lang="en" sz="1500">
                <a:solidFill>
                  <a:schemeClr val="dk1"/>
                </a:solidFill>
              </a:rPr>
              <a:t>How can I positively impact my community?</a:t>
            </a:r>
            <a:endParaRPr sz="1500">
              <a:solidFill>
                <a:schemeClr val="dk1"/>
              </a:solidFill>
            </a:endParaRPr>
          </a:p>
          <a:p>
            <a:pPr indent="-323850" lvl="0" marL="457200" rtl="0" algn="l">
              <a:lnSpc>
                <a:spcPct val="100000"/>
              </a:lnSpc>
              <a:spcBef>
                <a:spcPts val="0"/>
              </a:spcBef>
              <a:spcAft>
                <a:spcPts val="0"/>
              </a:spcAft>
              <a:buClr>
                <a:schemeClr val="dk1"/>
              </a:buClr>
              <a:buSzPts val="1500"/>
              <a:buChar char="●"/>
            </a:pPr>
            <a:r>
              <a:rPr lang="en" sz="1500">
                <a:solidFill>
                  <a:schemeClr val="dk1"/>
                </a:solidFill>
              </a:rPr>
              <a:t>How do my story and our community connect to what it means to be an American?</a:t>
            </a:r>
            <a:endParaRPr sz="1500">
              <a:solidFill>
                <a:schemeClr val="dk1"/>
              </a:solidFill>
            </a:endParaRPr>
          </a:p>
          <a:p>
            <a:pPr indent="-323850" lvl="0" marL="457200" rtl="0" algn="l">
              <a:lnSpc>
                <a:spcPct val="100000"/>
              </a:lnSpc>
              <a:spcBef>
                <a:spcPts val="0"/>
              </a:spcBef>
              <a:spcAft>
                <a:spcPts val="0"/>
              </a:spcAft>
              <a:buClr>
                <a:schemeClr val="dk1"/>
              </a:buClr>
              <a:buSzPts val="1500"/>
              <a:buChar char="●"/>
            </a:pPr>
            <a:r>
              <a:rPr lang="en" sz="1500">
                <a:solidFill>
                  <a:schemeClr val="dk1"/>
                </a:solidFill>
              </a:rPr>
              <a:t>How is your museum exhibit support or contest the American motto of </a:t>
            </a:r>
            <a:r>
              <a:rPr i="1" lang="en" sz="1500">
                <a:solidFill>
                  <a:schemeClr val="dk1"/>
                </a:solidFill>
              </a:rPr>
              <a:t>E pluribus unum</a:t>
            </a:r>
            <a:r>
              <a:rPr lang="en" sz="1500">
                <a:solidFill>
                  <a:schemeClr val="dk1"/>
                </a:solidFill>
              </a:rPr>
              <a:t> (Latin for "Out of many, one")</a:t>
            </a:r>
            <a:endParaRPr sz="15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Choice of product for a new museum installation that highlights untold stories of Long Beach and US history: </a:t>
            </a:r>
            <a:endParaRPr sz="1500">
              <a:solidFill>
                <a:schemeClr val="dk1"/>
              </a:solidFill>
            </a:endParaRPr>
          </a:p>
          <a:p>
            <a:pPr indent="-323850" lvl="0" marL="457200" rtl="0" algn="l">
              <a:lnSpc>
                <a:spcPct val="115000"/>
              </a:lnSpc>
              <a:spcBef>
                <a:spcPts val="0"/>
              </a:spcBef>
              <a:spcAft>
                <a:spcPts val="0"/>
              </a:spcAft>
              <a:buClr>
                <a:schemeClr val="dk1"/>
              </a:buClr>
              <a:buSzPts val="1500"/>
              <a:buAutoNum type="arabicParenR"/>
            </a:pPr>
            <a:r>
              <a:rPr lang="en" sz="1500">
                <a:solidFill>
                  <a:schemeClr val="dk1"/>
                </a:solidFill>
              </a:rPr>
              <a:t>Storyboard and script for a play/Vblog/podcast</a:t>
            </a:r>
            <a:endParaRPr sz="1500">
              <a:solidFill>
                <a:schemeClr val="dk1"/>
              </a:solidFill>
            </a:endParaRPr>
          </a:p>
          <a:p>
            <a:pPr indent="-323850" lvl="0" marL="457200" rtl="0" algn="l">
              <a:lnSpc>
                <a:spcPct val="115000"/>
              </a:lnSpc>
              <a:spcBef>
                <a:spcPts val="0"/>
              </a:spcBef>
              <a:spcAft>
                <a:spcPts val="0"/>
              </a:spcAft>
              <a:buClr>
                <a:schemeClr val="dk1"/>
              </a:buClr>
              <a:buSzPts val="1500"/>
              <a:buAutoNum type="arabicParenR"/>
            </a:pPr>
            <a:r>
              <a:rPr lang="en" sz="1500">
                <a:solidFill>
                  <a:schemeClr val="dk1"/>
                </a:solidFill>
              </a:rPr>
              <a:t>Infographic</a:t>
            </a:r>
            <a:endParaRPr sz="1500">
              <a:solidFill>
                <a:schemeClr val="dk1"/>
              </a:solidFill>
            </a:endParaRPr>
          </a:p>
          <a:p>
            <a:pPr indent="-323850" lvl="0" marL="457200" rtl="0" algn="l">
              <a:lnSpc>
                <a:spcPct val="115000"/>
              </a:lnSpc>
              <a:spcBef>
                <a:spcPts val="0"/>
              </a:spcBef>
              <a:spcAft>
                <a:spcPts val="0"/>
              </a:spcAft>
              <a:buClr>
                <a:schemeClr val="dk1"/>
              </a:buClr>
              <a:buSzPts val="1500"/>
              <a:buAutoNum type="arabicParenR"/>
            </a:pPr>
            <a:r>
              <a:rPr lang="en" sz="1500">
                <a:solidFill>
                  <a:schemeClr val="dk1"/>
                </a:solidFill>
              </a:rPr>
              <a:t>Written one-page reflection</a:t>
            </a:r>
            <a:endParaRPr sz="150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Closing Reflection and Discussion</a:t>
            </a:r>
            <a:endParaRPr/>
          </a:p>
        </p:txBody>
      </p:sp>
      <p:sp>
        <p:nvSpPr>
          <p:cNvPr id="456" name="Google Shape;456;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600">
                <a:solidFill>
                  <a:schemeClr val="dk1"/>
                </a:solidFill>
              </a:rPr>
              <a:t>How does our class museum support or contest the American motto of </a:t>
            </a:r>
            <a:r>
              <a:rPr i="1" lang="en" sz="2600">
                <a:solidFill>
                  <a:schemeClr val="dk1"/>
                </a:solidFill>
              </a:rPr>
              <a:t>E pluribus unum</a:t>
            </a:r>
            <a:r>
              <a:rPr lang="en" sz="2600">
                <a:solidFill>
                  <a:schemeClr val="dk1"/>
                </a:solidFill>
              </a:rPr>
              <a:t> (Latin for "Out of many, one")?</a:t>
            </a:r>
            <a:endParaRPr sz="2600">
              <a:solidFill>
                <a:schemeClr val="dk1"/>
              </a:solidFill>
            </a:endParaRPr>
          </a:p>
          <a:p>
            <a:pPr indent="0" lvl="0" marL="0" rtl="0" algn="l">
              <a:spcBef>
                <a:spcPts val="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ambria"/>
                <a:ea typeface="Cambria"/>
                <a:cs typeface="Cambria"/>
                <a:sym typeface="Cambria"/>
              </a:rPr>
              <a:t>Cultural Bag Directions for Slide 5:</a:t>
            </a:r>
            <a:endParaRPr sz="3000">
              <a:latin typeface="Cambria"/>
              <a:ea typeface="Cambria"/>
              <a:cs typeface="Cambria"/>
              <a:sym typeface="Cambria"/>
            </a:endParaRPr>
          </a:p>
        </p:txBody>
      </p:sp>
      <p:sp>
        <p:nvSpPr>
          <p:cNvPr id="88" name="Google Shape;88;p18"/>
          <p:cNvSpPr txBox="1"/>
          <p:nvPr>
            <p:ph idx="1" type="body"/>
          </p:nvPr>
        </p:nvSpPr>
        <p:spPr>
          <a:xfrm>
            <a:off x="311700" y="1152475"/>
            <a:ext cx="8520600" cy="36612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Calibri"/>
              <a:buAutoNum type="arabicPeriod"/>
            </a:pPr>
            <a:r>
              <a:rPr lang="en" sz="2400">
                <a:solidFill>
                  <a:srgbClr val="000000"/>
                </a:solidFill>
                <a:latin typeface="Calibri"/>
                <a:ea typeface="Calibri"/>
                <a:cs typeface="Calibri"/>
                <a:sym typeface="Calibri"/>
              </a:rPr>
              <a:t>On the outside of the bag,</a:t>
            </a:r>
            <a:r>
              <a:rPr lang="en" sz="2400">
                <a:solidFill>
                  <a:srgbClr val="000000"/>
                </a:solidFill>
                <a:latin typeface="Calibri"/>
                <a:ea typeface="Calibri"/>
                <a:cs typeface="Calibri"/>
                <a:sym typeface="Calibri"/>
              </a:rPr>
              <a:t> copy and paste pictures, symbols or words that </a:t>
            </a:r>
            <a:r>
              <a:rPr lang="en" sz="2400">
                <a:solidFill>
                  <a:srgbClr val="000000"/>
                </a:solidFill>
                <a:latin typeface="Calibri"/>
                <a:ea typeface="Calibri"/>
                <a:cs typeface="Calibri"/>
                <a:sym typeface="Calibri"/>
              </a:rPr>
              <a:t>represent</a:t>
            </a:r>
            <a:r>
              <a:rPr lang="en" sz="2400">
                <a:solidFill>
                  <a:srgbClr val="000000"/>
                </a:solidFill>
                <a:latin typeface="Calibri"/>
                <a:ea typeface="Calibri"/>
                <a:cs typeface="Calibri"/>
                <a:sym typeface="Calibri"/>
              </a:rPr>
              <a:t> how most people see you (stereotypes).</a:t>
            </a:r>
            <a:endParaRPr sz="2400">
              <a:solidFill>
                <a:srgbClr val="000000"/>
              </a:solidFill>
              <a:latin typeface="Calibri"/>
              <a:ea typeface="Calibri"/>
              <a:cs typeface="Calibri"/>
              <a:sym typeface="Calibri"/>
            </a:endParaRPr>
          </a:p>
          <a:p>
            <a:pPr indent="-381000" lvl="0" marL="457200" rtl="0" algn="l">
              <a:spcBef>
                <a:spcPts val="1000"/>
              </a:spcBef>
              <a:spcAft>
                <a:spcPts val="0"/>
              </a:spcAft>
              <a:buClr>
                <a:srgbClr val="000000"/>
              </a:buClr>
              <a:buSzPts val="2400"/>
              <a:buFont typeface="Calibri"/>
              <a:buAutoNum type="arabicPeriod"/>
            </a:pPr>
            <a:r>
              <a:rPr lang="en" sz="2400">
                <a:solidFill>
                  <a:srgbClr val="000000"/>
                </a:solidFill>
                <a:latin typeface="Calibri"/>
                <a:ea typeface="Calibri"/>
                <a:cs typeface="Calibri"/>
                <a:sym typeface="Calibri"/>
              </a:rPr>
              <a:t>On the inside on the bag, copy and paste pictures, symbols, and words that represent what people don’t see in you, what’s on the inside (your culture and identity).</a:t>
            </a:r>
            <a:endParaRPr sz="2400">
              <a:solidFill>
                <a:srgbClr val="000000"/>
              </a:solidFill>
              <a:latin typeface="Calibri"/>
              <a:ea typeface="Calibri"/>
              <a:cs typeface="Calibri"/>
              <a:sym typeface="Calibri"/>
            </a:endParaRPr>
          </a:p>
          <a:p>
            <a:pPr indent="-381000" lvl="0" marL="457200" rtl="0" algn="l">
              <a:spcBef>
                <a:spcPts val="1000"/>
              </a:spcBef>
              <a:spcAft>
                <a:spcPts val="1000"/>
              </a:spcAft>
              <a:buClr>
                <a:srgbClr val="000000"/>
              </a:buClr>
              <a:buSzPts val="2400"/>
              <a:buFont typeface="Calibri"/>
              <a:buAutoNum type="arabicPeriod"/>
            </a:pPr>
            <a:r>
              <a:rPr lang="en" sz="2400">
                <a:solidFill>
                  <a:srgbClr val="000000"/>
                </a:solidFill>
                <a:latin typeface="Calibri"/>
                <a:ea typeface="Calibri"/>
                <a:cs typeface="Calibri"/>
                <a:sym typeface="Calibri"/>
              </a:rPr>
              <a:t>In the speaker notes on slide 5, write a few sentences describing your cultural bag.</a:t>
            </a:r>
            <a:endParaRPr sz="240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19"/>
          <p:cNvSpPr txBox="1"/>
          <p:nvPr>
            <p:ph type="title"/>
          </p:nvPr>
        </p:nvSpPr>
        <p:spPr>
          <a:xfrm>
            <a:off x="6900" y="-67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900">
                <a:latin typeface="Cambria"/>
                <a:ea typeface="Cambria"/>
                <a:cs typeface="Cambria"/>
                <a:sym typeface="Cambria"/>
              </a:rPr>
              <a:t>My </a:t>
            </a:r>
            <a:r>
              <a:rPr b="1" lang="en" sz="2900">
                <a:latin typeface="Cambria"/>
                <a:ea typeface="Cambria"/>
                <a:cs typeface="Cambria"/>
                <a:sym typeface="Cambria"/>
              </a:rPr>
              <a:t>Cultural </a:t>
            </a:r>
            <a:endParaRPr b="1" sz="2900">
              <a:latin typeface="Cambria"/>
              <a:ea typeface="Cambria"/>
              <a:cs typeface="Cambria"/>
              <a:sym typeface="Cambria"/>
            </a:endParaRPr>
          </a:p>
          <a:p>
            <a:pPr indent="0" lvl="0" marL="0" rtl="0" algn="l">
              <a:spcBef>
                <a:spcPts val="0"/>
              </a:spcBef>
              <a:spcAft>
                <a:spcPts val="0"/>
              </a:spcAft>
              <a:buNone/>
            </a:pPr>
            <a:r>
              <a:rPr b="1" lang="en" sz="2900">
                <a:latin typeface="Cambria"/>
                <a:ea typeface="Cambria"/>
                <a:cs typeface="Cambria"/>
                <a:sym typeface="Cambria"/>
              </a:rPr>
              <a:t>Bag</a:t>
            </a:r>
            <a:endParaRPr b="1" sz="2900">
              <a:latin typeface="Cambria"/>
              <a:ea typeface="Cambria"/>
              <a:cs typeface="Cambria"/>
              <a:sym typeface="Cambria"/>
            </a:endParaRPr>
          </a:p>
        </p:txBody>
      </p:sp>
      <p:sp>
        <p:nvSpPr>
          <p:cNvPr id="94" name="Google Shape;94;p19"/>
          <p:cNvSpPr txBox="1"/>
          <p:nvPr/>
        </p:nvSpPr>
        <p:spPr>
          <a:xfrm>
            <a:off x="425825" y="3536325"/>
            <a:ext cx="2118000" cy="8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95" name="Google Shape;95;p19"/>
          <p:cNvSpPr/>
          <p:nvPr/>
        </p:nvSpPr>
        <p:spPr>
          <a:xfrm>
            <a:off x="-2198450" y="1725775"/>
            <a:ext cx="1971600" cy="36885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Don’t forget to describe your cultural bag. To see better, click on the 3 dots and drag your cursor up.</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8520600" cy="572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ambria"/>
                <a:ea typeface="Cambria"/>
                <a:cs typeface="Cambria"/>
                <a:sym typeface="Cambria"/>
              </a:rPr>
              <a:t>My Culture Bag Description</a:t>
            </a:r>
            <a:endParaRPr sz="3000">
              <a:latin typeface="Cambria"/>
              <a:ea typeface="Cambria"/>
              <a:cs typeface="Cambria"/>
              <a:sym typeface="Cambria"/>
            </a:endParaRPr>
          </a:p>
        </p:txBody>
      </p:sp>
      <p:sp>
        <p:nvSpPr>
          <p:cNvPr id="101" name="Google Shape;101;p20"/>
          <p:cNvSpPr txBox="1"/>
          <p:nvPr>
            <p:ph idx="1" type="body"/>
          </p:nvPr>
        </p:nvSpPr>
        <p:spPr>
          <a:xfrm>
            <a:off x="311700" y="1152475"/>
            <a:ext cx="8520600" cy="36612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419100" lvl="0" marL="457200" rtl="0" algn="l">
              <a:lnSpc>
                <a:spcPct val="100000"/>
              </a:lnSpc>
              <a:spcBef>
                <a:spcPts val="0"/>
              </a:spcBef>
              <a:spcAft>
                <a:spcPts val="0"/>
              </a:spcAft>
              <a:buClr>
                <a:srgbClr val="000000"/>
              </a:buClr>
              <a:buSzPts val="3000"/>
              <a:buFont typeface="Calibri"/>
              <a:buAutoNum type="arabicPeriod"/>
            </a:pPr>
            <a:r>
              <a:rPr b="1" lang="en" sz="3000">
                <a:solidFill>
                  <a:schemeClr val="dk1"/>
                </a:solidFill>
                <a:latin typeface="Calibri"/>
                <a:ea typeface="Calibri"/>
                <a:cs typeface="Calibri"/>
                <a:sym typeface="Calibri"/>
              </a:rPr>
              <a:t>What People See Me As:</a:t>
            </a:r>
            <a:endParaRPr b="1" sz="3000">
              <a:solidFill>
                <a:schemeClr val="dk1"/>
              </a:solidFill>
              <a:latin typeface="Calibri"/>
              <a:ea typeface="Calibri"/>
              <a:cs typeface="Calibri"/>
              <a:sym typeface="Calibri"/>
            </a:endParaRPr>
          </a:p>
          <a:p>
            <a:pPr indent="-419100" lvl="1" marL="914400" rtl="0" algn="l">
              <a:lnSpc>
                <a:spcPct val="100000"/>
              </a:lnSpc>
              <a:spcBef>
                <a:spcPts val="0"/>
              </a:spcBef>
              <a:spcAft>
                <a:spcPts val="0"/>
              </a:spcAft>
              <a:buClr>
                <a:schemeClr val="dk1"/>
              </a:buClr>
              <a:buSzPts val="3000"/>
              <a:buFont typeface="Calibri"/>
              <a:buAutoNum type="alphaLcPeriod"/>
            </a:pPr>
            <a:r>
              <a:t/>
            </a:r>
            <a:endParaRPr b="1" sz="3000">
              <a:solidFill>
                <a:schemeClr val="dk1"/>
              </a:solidFill>
              <a:latin typeface="Calibri"/>
              <a:ea typeface="Calibri"/>
              <a:cs typeface="Calibri"/>
              <a:sym typeface="Calibri"/>
            </a:endParaRPr>
          </a:p>
          <a:p>
            <a:pPr indent="-419100" lvl="0" marL="457200" rtl="0" algn="l">
              <a:lnSpc>
                <a:spcPct val="100000"/>
              </a:lnSpc>
              <a:spcBef>
                <a:spcPts val="0"/>
              </a:spcBef>
              <a:spcAft>
                <a:spcPts val="0"/>
              </a:spcAft>
              <a:buClr>
                <a:srgbClr val="000000"/>
              </a:buClr>
              <a:buSzPts val="3000"/>
              <a:buFont typeface="Calibri"/>
              <a:buAutoNum type="arabicPeriod"/>
            </a:pPr>
            <a:r>
              <a:rPr b="1" lang="en" sz="3000">
                <a:solidFill>
                  <a:schemeClr val="dk1"/>
                </a:solidFill>
                <a:latin typeface="Calibri"/>
                <a:ea typeface="Calibri"/>
                <a:cs typeface="Calibri"/>
                <a:sym typeface="Calibri"/>
              </a:rPr>
              <a:t>What’s on the Inside:</a:t>
            </a:r>
            <a:r>
              <a:rPr lang="en"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419100" lvl="1" marL="914400" rtl="0" algn="l">
              <a:lnSpc>
                <a:spcPct val="100000"/>
              </a:lnSpc>
              <a:spcBef>
                <a:spcPts val="0"/>
              </a:spcBef>
              <a:spcAft>
                <a:spcPts val="0"/>
              </a:spcAft>
              <a:buClr>
                <a:schemeClr val="dk1"/>
              </a:buClr>
              <a:buSzPts val="3000"/>
              <a:buFont typeface="Calibri"/>
              <a:buAutoNum type="alphaLcPeriod"/>
            </a:pPr>
            <a:r>
              <a:t/>
            </a:r>
            <a:endParaRPr sz="30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1"/>
          <p:cNvSpPr txBox="1"/>
          <p:nvPr>
            <p:ph type="title"/>
          </p:nvPr>
        </p:nvSpPr>
        <p:spPr>
          <a:xfrm>
            <a:off x="6900" y="-67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Cambria"/>
                <a:ea typeface="Cambria"/>
                <a:cs typeface="Cambria"/>
                <a:sym typeface="Cambria"/>
              </a:rPr>
              <a:t>Student</a:t>
            </a:r>
            <a:endParaRPr b="1" sz="3000">
              <a:latin typeface="Cambria"/>
              <a:ea typeface="Cambria"/>
              <a:cs typeface="Cambria"/>
              <a:sym typeface="Cambria"/>
            </a:endParaRPr>
          </a:p>
          <a:p>
            <a:pPr indent="0" lvl="0" marL="0" rtl="0" algn="l">
              <a:spcBef>
                <a:spcPts val="0"/>
              </a:spcBef>
              <a:spcAft>
                <a:spcPts val="0"/>
              </a:spcAft>
              <a:buNone/>
            </a:pPr>
            <a:r>
              <a:rPr b="1" lang="en" sz="3000">
                <a:latin typeface="Cambria"/>
                <a:ea typeface="Cambria"/>
                <a:cs typeface="Cambria"/>
                <a:sym typeface="Cambria"/>
              </a:rPr>
              <a:t>Example</a:t>
            </a:r>
            <a:endParaRPr b="1" sz="3000">
              <a:latin typeface="Cambria"/>
              <a:ea typeface="Cambria"/>
              <a:cs typeface="Cambria"/>
              <a:sym typeface="Cambria"/>
            </a:endParaRPr>
          </a:p>
        </p:txBody>
      </p:sp>
      <p:sp>
        <p:nvSpPr>
          <p:cNvPr id="107" name="Google Shape;107;p21"/>
          <p:cNvSpPr txBox="1"/>
          <p:nvPr/>
        </p:nvSpPr>
        <p:spPr>
          <a:xfrm>
            <a:off x="425825" y="3536325"/>
            <a:ext cx="2118000" cy="8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pic>
        <p:nvPicPr>
          <p:cNvPr id="108" name="Google Shape;108;p21"/>
          <p:cNvPicPr preferRelativeResize="0"/>
          <p:nvPr/>
        </p:nvPicPr>
        <p:blipFill rotWithShape="1">
          <a:blip r:embed="rId4">
            <a:alphaModFix/>
          </a:blip>
          <a:srcRect b="12078" l="0" r="0" t="23258"/>
          <a:stretch/>
        </p:blipFill>
        <p:spPr>
          <a:xfrm>
            <a:off x="1723888" y="2472500"/>
            <a:ext cx="1971501" cy="956150"/>
          </a:xfrm>
          <a:prstGeom prst="rect">
            <a:avLst/>
          </a:prstGeom>
          <a:noFill/>
          <a:ln cap="flat" cmpd="sng" w="9525">
            <a:solidFill>
              <a:schemeClr val="dk2"/>
            </a:solidFill>
            <a:prstDash val="solid"/>
            <a:round/>
            <a:headEnd len="sm" w="sm" type="none"/>
            <a:tailEnd len="sm" w="sm" type="none"/>
          </a:ln>
        </p:spPr>
      </p:pic>
      <p:pic>
        <p:nvPicPr>
          <p:cNvPr id="109" name="Google Shape;109;p21"/>
          <p:cNvPicPr preferRelativeResize="0"/>
          <p:nvPr/>
        </p:nvPicPr>
        <p:blipFill rotWithShape="1">
          <a:blip r:embed="rId5">
            <a:alphaModFix/>
          </a:blip>
          <a:srcRect b="10554" l="0" r="0" t="0"/>
          <a:stretch/>
        </p:blipFill>
        <p:spPr>
          <a:xfrm rot="-793315">
            <a:off x="2325525" y="831157"/>
            <a:ext cx="909407" cy="878461"/>
          </a:xfrm>
          <a:prstGeom prst="rect">
            <a:avLst/>
          </a:prstGeom>
          <a:noFill/>
          <a:ln cap="flat" cmpd="sng" w="9525">
            <a:solidFill>
              <a:schemeClr val="dk2"/>
            </a:solidFill>
            <a:prstDash val="solid"/>
            <a:round/>
            <a:headEnd len="sm" w="sm" type="none"/>
            <a:tailEnd len="sm" w="sm" type="none"/>
          </a:ln>
        </p:spPr>
      </p:pic>
      <p:pic>
        <p:nvPicPr>
          <p:cNvPr id="110" name="Google Shape;110;p21"/>
          <p:cNvPicPr preferRelativeResize="0"/>
          <p:nvPr/>
        </p:nvPicPr>
        <p:blipFill>
          <a:blip r:embed="rId6">
            <a:alphaModFix/>
          </a:blip>
          <a:stretch>
            <a:fillRect/>
          </a:stretch>
        </p:blipFill>
        <p:spPr>
          <a:xfrm rot="493118">
            <a:off x="4660174" y="269167"/>
            <a:ext cx="1273282" cy="1273261"/>
          </a:xfrm>
          <a:prstGeom prst="rect">
            <a:avLst/>
          </a:prstGeom>
          <a:noFill/>
          <a:ln cap="flat" cmpd="sng" w="9525">
            <a:solidFill>
              <a:schemeClr val="dk2"/>
            </a:solidFill>
            <a:prstDash val="solid"/>
            <a:round/>
            <a:headEnd len="sm" w="sm" type="none"/>
            <a:tailEnd len="sm" w="sm" type="none"/>
          </a:ln>
        </p:spPr>
      </p:pic>
      <p:pic>
        <p:nvPicPr>
          <p:cNvPr id="111" name="Google Shape;111;p21"/>
          <p:cNvPicPr preferRelativeResize="0"/>
          <p:nvPr/>
        </p:nvPicPr>
        <p:blipFill rotWithShape="1">
          <a:blip r:embed="rId7">
            <a:alphaModFix/>
          </a:blip>
          <a:srcRect b="0" l="12181" r="8667" t="0"/>
          <a:stretch/>
        </p:blipFill>
        <p:spPr>
          <a:xfrm>
            <a:off x="4010025" y="1159000"/>
            <a:ext cx="857250" cy="566775"/>
          </a:xfrm>
          <a:prstGeom prst="rect">
            <a:avLst/>
          </a:prstGeom>
          <a:noFill/>
          <a:ln cap="flat" cmpd="sng" w="9525">
            <a:solidFill>
              <a:srgbClr val="434343"/>
            </a:solidFill>
            <a:prstDash val="solid"/>
            <a:round/>
            <a:headEnd len="sm" w="sm" type="none"/>
            <a:tailEnd len="sm" w="sm" type="none"/>
          </a:ln>
        </p:spPr>
      </p:pic>
      <p:pic>
        <p:nvPicPr>
          <p:cNvPr id="112" name="Google Shape;112;p21"/>
          <p:cNvPicPr preferRelativeResize="0"/>
          <p:nvPr/>
        </p:nvPicPr>
        <p:blipFill>
          <a:blip r:embed="rId8">
            <a:alphaModFix/>
          </a:blip>
          <a:stretch>
            <a:fillRect/>
          </a:stretch>
        </p:blipFill>
        <p:spPr>
          <a:xfrm>
            <a:off x="5195125" y="1891387"/>
            <a:ext cx="1086225" cy="1508785"/>
          </a:xfrm>
          <a:prstGeom prst="rect">
            <a:avLst/>
          </a:prstGeom>
          <a:noFill/>
          <a:ln cap="flat" cmpd="sng" w="9525">
            <a:solidFill>
              <a:schemeClr val="dk2"/>
            </a:solidFill>
            <a:prstDash val="solid"/>
            <a:round/>
            <a:headEnd len="sm" w="sm" type="none"/>
            <a:tailEnd len="sm" w="sm" type="none"/>
          </a:ln>
        </p:spPr>
      </p:pic>
      <p:pic>
        <p:nvPicPr>
          <p:cNvPr id="113" name="Google Shape;113;p21"/>
          <p:cNvPicPr preferRelativeResize="0"/>
          <p:nvPr/>
        </p:nvPicPr>
        <p:blipFill>
          <a:blip r:embed="rId9">
            <a:alphaModFix/>
          </a:blip>
          <a:stretch>
            <a:fillRect/>
          </a:stretch>
        </p:blipFill>
        <p:spPr>
          <a:xfrm rot="572448">
            <a:off x="586680" y="1039308"/>
            <a:ext cx="1355711" cy="711760"/>
          </a:xfrm>
          <a:prstGeom prst="rect">
            <a:avLst/>
          </a:prstGeom>
          <a:noFill/>
          <a:ln cap="flat" cmpd="sng" w="9525">
            <a:solidFill>
              <a:schemeClr val="dk2"/>
            </a:solidFill>
            <a:prstDash val="solid"/>
            <a:round/>
            <a:headEnd len="sm" w="sm" type="none"/>
            <a:tailEnd len="sm" w="sm" type="none"/>
          </a:ln>
        </p:spPr>
      </p:pic>
      <p:pic>
        <p:nvPicPr>
          <p:cNvPr id="114" name="Google Shape;114;p21"/>
          <p:cNvPicPr preferRelativeResize="0"/>
          <p:nvPr/>
        </p:nvPicPr>
        <p:blipFill>
          <a:blip r:embed="rId10">
            <a:alphaModFix/>
          </a:blip>
          <a:stretch>
            <a:fillRect/>
          </a:stretch>
        </p:blipFill>
        <p:spPr>
          <a:xfrm>
            <a:off x="3923999" y="2137512"/>
            <a:ext cx="1082999" cy="984637"/>
          </a:xfrm>
          <a:prstGeom prst="rect">
            <a:avLst/>
          </a:prstGeom>
          <a:noFill/>
          <a:ln cap="flat" cmpd="sng" w="9525">
            <a:solidFill>
              <a:schemeClr val="dk2"/>
            </a:solidFill>
            <a:prstDash val="solid"/>
            <a:round/>
            <a:headEnd len="sm" w="sm" type="none"/>
            <a:tailEnd len="sm" w="sm" type="none"/>
          </a:ln>
        </p:spPr>
      </p:pic>
      <p:pic>
        <p:nvPicPr>
          <p:cNvPr id="115" name="Google Shape;115;p21"/>
          <p:cNvPicPr preferRelativeResize="0"/>
          <p:nvPr/>
        </p:nvPicPr>
        <p:blipFill>
          <a:blip r:embed="rId11">
            <a:alphaModFix/>
          </a:blip>
          <a:stretch>
            <a:fillRect/>
          </a:stretch>
        </p:blipFill>
        <p:spPr>
          <a:xfrm>
            <a:off x="6433750" y="2196174"/>
            <a:ext cx="1741452" cy="1162750"/>
          </a:xfrm>
          <a:prstGeom prst="rect">
            <a:avLst/>
          </a:prstGeom>
          <a:noFill/>
          <a:ln cap="flat" cmpd="sng" w="9525">
            <a:solidFill>
              <a:schemeClr val="dk2"/>
            </a:solidFill>
            <a:prstDash val="solid"/>
            <a:round/>
            <a:headEnd len="sm" w="sm" type="none"/>
            <a:tailEnd len="sm" w="sm" type="none"/>
          </a:ln>
        </p:spPr>
      </p:pic>
      <p:pic>
        <p:nvPicPr>
          <p:cNvPr id="116" name="Google Shape;116;p21"/>
          <p:cNvPicPr preferRelativeResize="0"/>
          <p:nvPr/>
        </p:nvPicPr>
        <p:blipFill>
          <a:blip r:embed="rId12">
            <a:alphaModFix/>
          </a:blip>
          <a:stretch>
            <a:fillRect/>
          </a:stretch>
        </p:blipFill>
        <p:spPr>
          <a:xfrm>
            <a:off x="2457450" y="3613200"/>
            <a:ext cx="1149299" cy="1149299"/>
          </a:xfrm>
          <a:prstGeom prst="rect">
            <a:avLst/>
          </a:prstGeom>
          <a:noFill/>
          <a:ln>
            <a:noFill/>
          </a:ln>
        </p:spPr>
      </p:pic>
      <p:pic>
        <p:nvPicPr>
          <p:cNvPr id="117" name="Google Shape;117;p21"/>
          <p:cNvPicPr preferRelativeResize="0"/>
          <p:nvPr/>
        </p:nvPicPr>
        <p:blipFill>
          <a:blip r:embed="rId13">
            <a:alphaModFix/>
          </a:blip>
          <a:stretch>
            <a:fillRect/>
          </a:stretch>
        </p:blipFill>
        <p:spPr>
          <a:xfrm>
            <a:off x="3857625" y="3247563"/>
            <a:ext cx="857250" cy="1219662"/>
          </a:xfrm>
          <a:prstGeom prst="rect">
            <a:avLst/>
          </a:prstGeom>
          <a:noFill/>
          <a:ln cap="flat" cmpd="sng" w="19050">
            <a:solidFill>
              <a:schemeClr val="dk2"/>
            </a:solidFill>
            <a:prstDash val="solid"/>
            <a:round/>
            <a:headEnd len="sm" w="sm" type="none"/>
            <a:tailEnd len="sm" w="sm" type="none"/>
          </a:ln>
        </p:spPr>
      </p:pic>
      <p:pic>
        <p:nvPicPr>
          <p:cNvPr id="118" name="Google Shape;118;p21"/>
          <p:cNvPicPr preferRelativeResize="0"/>
          <p:nvPr/>
        </p:nvPicPr>
        <p:blipFill>
          <a:blip r:embed="rId14">
            <a:alphaModFix/>
          </a:blip>
          <a:stretch>
            <a:fillRect/>
          </a:stretch>
        </p:blipFill>
        <p:spPr>
          <a:xfrm flipH="1">
            <a:off x="5007000" y="3545393"/>
            <a:ext cx="1741449" cy="980123"/>
          </a:xfrm>
          <a:prstGeom prst="rect">
            <a:avLst/>
          </a:prstGeom>
          <a:noFill/>
          <a:ln cap="flat" cmpd="sng" w="19050">
            <a:solidFill>
              <a:schemeClr val="dk2"/>
            </a:solidFill>
            <a:prstDash val="solid"/>
            <a:round/>
            <a:headEnd len="sm" w="sm" type="none"/>
            <a:tailEnd len="sm" w="sm" type="none"/>
          </a:ln>
        </p:spPr>
      </p:pic>
      <p:pic>
        <p:nvPicPr>
          <p:cNvPr id="119" name="Google Shape;119;p21"/>
          <p:cNvPicPr preferRelativeResize="0"/>
          <p:nvPr/>
        </p:nvPicPr>
        <p:blipFill rotWithShape="1">
          <a:blip r:embed="rId15">
            <a:alphaModFix/>
          </a:blip>
          <a:srcRect b="28186" l="0" r="75903" t="0"/>
          <a:stretch/>
        </p:blipFill>
        <p:spPr>
          <a:xfrm rot="-752270">
            <a:off x="6255525" y="104587"/>
            <a:ext cx="578680" cy="1379700"/>
          </a:xfrm>
          <a:prstGeom prst="rect">
            <a:avLst/>
          </a:prstGeom>
          <a:noFill/>
          <a:ln cap="flat" cmpd="sng" w="9525">
            <a:solidFill>
              <a:schemeClr val="dk2"/>
            </a:solidFill>
            <a:prstDash val="solid"/>
            <a:round/>
            <a:headEnd len="sm" w="sm" type="none"/>
            <a:tailEnd len="sm" w="sm" type="none"/>
          </a:ln>
        </p:spPr>
      </p:pic>
      <p:pic>
        <p:nvPicPr>
          <p:cNvPr id="120" name="Google Shape;120;p21"/>
          <p:cNvPicPr preferRelativeResize="0"/>
          <p:nvPr/>
        </p:nvPicPr>
        <p:blipFill rotWithShape="1">
          <a:blip r:embed="rId16">
            <a:alphaModFix/>
          </a:blip>
          <a:srcRect b="0" l="24086" r="23173" t="0"/>
          <a:stretch/>
        </p:blipFill>
        <p:spPr>
          <a:xfrm rot="539752">
            <a:off x="6885300" y="186651"/>
            <a:ext cx="995301" cy="1063174"/>
          </a:xfrm>
          <a:prstGeom prst="rect">
            <a:avLst/>
          </a:prstGeom>
          <a:noFill/>
          <a:ln cap="flat" cmpd="sng" w="19050">
            <a:solidFill>
              <a:schemeClr val="dk2"/>
            </a:solidFill>
            <a:prstDash val="solid"/>
            <a:round/>
            <a:headEnd len="sm" w="sm" type="none"/>
            <a:tailEnd len="sm" w="sm" type="none"/>
          </a:ln>
        </p:spPr>
      </p:pic>
      <p:sp>
        <p:nvSpPr>
          <p:cNvPr id="121" name="Google Shape;121;p21"/>
          <p:cNvSpPr/>
          <p:nvPr/>
        </p:nvSpPr>
        <p:spPr>
          <a:xfrm>
            <a:off x="-2198450" y="1725775"/>
            <a:ext cx="1971600" cy="36885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Don’t forget to describe your cultural bag. To see better, click on the 3 dots and drag your cursor up.</a:t>
            </a:r>
            <a:endParaRPr>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