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obo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topics/fluency/articles/developing-fluent-reader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s70B_IFUqY" TargetMode="External"/><Relationship Id="rId3" Type="http://schemas.openxmlformats.org/officeDocument/2006/relationships/hyperlink" Target="https://readenespanol.com/2018/cognitive-content-dictionar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e54f7437d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e54f7437d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Introduction:</a:t>
            </a:r>
            <a:endParaRPr b="1">
              <a:solidFill>
                <a:schemeClr val="dk1"/>
              </a:solidFill>
            </a:endParaRPr>
          </a:p>
          <a:p>
            <a:pPr indent="0" lvl="0" marL="0" rtl="0" algn="l">
              <a:spcBef>
                <a:spcPts val="0"/>
              </a:spcBef>
              <a:spcAft>
                <a:spcPts val="0"/>
              </a:spcAft>
              <a:buNone/>
            </a:pPr>
            <a:r>
              <a:rPr lang="en">
                <a:solidFill>
                  <a:schemeClr val="dk1"/>
                </a:solidFill>
              </a:rPr>
              <a:t>In this slide deck, students will be introduced to the 1619 project and the history of enslavement in the United States through the lens of resistance, resilience, power and pride. It will be very </a:t>
            </a:r>
            <a:r>
              <a:rPr lang="en">
                <a:solidFill>
                  <a:schemeClr val="dk1"/>
                </a:solidFill>
              </a:rPr>
              <a:t>important</a:t>
            </a:r>
            <a:r>
              <a:rPr lang="en">
                <a:solidFill>
                  <a:schemeClr val="dk1"/>
                </a:solidFill>
              </a:rPr>
              <a:t> to continuously come back to the idea of resistance; that in every time and place, enslave people sought freedom, as stated in the Teaching Hard History standards.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deck is to provide background and build a foundation for the learning that will take place throughout this study.  The slides take the students through experiences of viewing images, watching videos and reading text in order to build background knowledge. They will also build foundational skills throughout the slides while learning the content.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Joy is included at the end of every slide deck to celebrate the foundation of food, song, dance, etc, brought to the United States by Africans forced from their homes.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To prepare for this study, the students should be provided with a blank journal or journal pages in a folder, as they will be writing a full page at the end of each slide deck, possibly more. Also, the slide decks were originally designed to be completed in one class period, but I have found that it usually takes two to three class periods.  If that is the same for you, you might have the students at least write a sentence or two at the end of each period so they remember what they learned throughout the study.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e5dd49295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e5dd49295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Use this text as a means for class discussion about the rich culture and community that already </a:t>
            </a:r>
            <a:r>
              <a:rPr lang="en">
                <a:solidFill>
                  <a:schemeClr val="dk1"/>
                </a:solidFill>
              </a:rPr>
              <a:t>existed</a:t>
            </a:r>
            <a:r>
              <a:rPr lang="en">
                <a:solidFill>
                  <a:schemeClr val="dk1"/>
                </a:solidFill>
              </a:rPr>
              <a:t> in Ndongo before enslavement. It is also important that students understand that a consequence of enslavement was being grouped into a single group once they were enslaved rather than the unique cultures (language, traditions etc).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e5dd49295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e5dd49295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How can survival and  legacy be another  form </a:t>
            </a:r>
            <a:r>
              <a:rPr lang="en">
                <a:solidFill>
                  <a:schemeClr val="dk1"/>
                </a:solidFill>
              </a:rPr>
              <a:t>resistance</a:t>
            </a:r>
            <a:r>
              <a:rPr lang="en">
                <a:solidFill>
                  <a:schemeClr val="dk1"/>
                </a:solidFill>
              </a:rPr>
              <a:t>? What other forms of </a:t>
            </a:r>
            <a:r>
              <a:rPr lang="en">
                <a:solidFill>
                  <a:schemeClr val="dk1"/>
                </a:solidFill>
              </a:rPr>
              <a:t>resistance</a:t>
            </a:r>
            <a:r>
              <a:rPr lang="en">
                <a:solidFill>
                  <a:schemeClr val="dk1"/>
                </a:solidFill>
              </a:rPr>
              <a:t> are described in the text?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e5dd49295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e5dd49295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Why is this work so important? Why is it important to know history?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e54f432b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e54f432b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In this slide I introduce Maya Angelou and explain briefly her work as a writer and activist. I tell students that we are going to </a:t>
            </a:r>
            <a:r>
              <a:rPr lang="en">
                <a:solidFill>
                  <a:schemeClr val="dk1"/>
                </a:solidFill>
              </a:rPr>
              <a:t>analyze</a:t>
            </a:r>
            <a:r>
              <a:rPr lang="en">
                <a:solidFill>
                  <a:schemeClr val="dk1"/>
                </a:solidFill>
              </a:rPr>
              <a:t> a poem of hers that is used to as an anthem narrative for the empowerment of African American history. Play the video in the link and have student follow along.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e5dd49295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e5dd49295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r>
              <a:rPr lang="en">
                <a:solidFill>
                  <a:schemeClr val="dk1"/>
                </a:solidFill>
              </a:rPr>
              <a:t>Next, have students collaboratilevly pick out stanzas or lines that stick out to them and WHY. Connect this back to resistance.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a78c330d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a78c330d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 Discussion: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students discuss what they have learned in a whole group discussion.  Use these questions as a guideline to the discussion, but also feel free to follow what the students have gleaned from the learning so far in this slide deck.  This discussion will support them in the writing section, where each student will be expected to write a page about what they learned. This will be very helpful for them to make connections, ask questions and build an understanding of the content.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6479c8fe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76479c8fe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Fluency</a:t>
            </a:r>
            <a:endParaRPr b="1">
              <a:solidFill>
                <a:schemeClr val="dk1"/>
              </a:solidFill>
            </a:endParaRPr>
          </a:p>
          <a:p>
            <a:pPr indent="0" lvl="0" marL="0" rtl="0" algn="l">
              <a:spcBef>
                <a:spcPts val="0"/>
              </a:spcBef>
              <a:spcAft>
                <a:spcPts val="0"/>
              </a:spcAft>
              <a:buNone/>
            </a:pPr>
            <a:r>
              <a:rPr lang="en">
                <a:solidFill>
                  <a:schemeClr val="dk1"/>
                </a:solidFill>
              </a:rPr>
              <a:t>Each day, students should be working on </a:t>
            </a:r>
            <a:r>
              <a:rPr lang="en" u="sng">
                <a:solidFill>
                  <a:schemeClr val="hlink"/>
                </a:solidFill>
                <a:hlinkClick r:id="rId2"/>
              </a:rPr>
              <a:t>fluency</a:t>
            </a:r>
            <a:r>
              <a:rPr lang="en">
                <a:solidFill>
                  <a:schemeClr val="dk1"/>
                </a:solidFill>
              </a:rPr>
              <a:t>(article linked to read more about fluency).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They can either pair up with a partner, or practice by themselves in this first reading.  The ultimate goal would be that they have a fluency partner, each reading to the other for one minute.  I have the first reader identify themself and place their finger on the first word, and the listener does the same, but be ready to listen.  After one minute, I tell them to stop and switch roles.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print this text for them, the only change would be that the listener has a pencil ready to make the text with words missed from the reader.  That is not to highlight mistakes, but to support one another in building towards fluency.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89adbadc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89adbadc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Writing</a:t>
            </a:r>
            <a:endParaRPr b="1">
              <a:solidFill>
                <a:schemeClr val="dk1"/>
              </a:solidFill>
            </a:endParaRPr>
          </a:p>
          <a:p>
            <a:pPr indent="0" lvl="0" marL="0" rtl="0" algn="l">
              <a:spcBef>
                <a:spcPts val="0"/>
              </a:spcBef>
              <a:spcAft>
                <a:spcPts val="0"/>
              </a:spcAft>
              <a:buNone/>
            </a:pPr>
            <a:r>
              <a:rPr lang="en">
                <a:solidFill>
                  <a:schemeClr val="dk1"/>
                </a:solidFill>
              </a:rPr>
              <a:t>Each student should be prepared to write an entire page about what they learned today.  You can either provide a blank journal or print and copy journal pages for them.  The expectation is that they fill a page, and though they might struggle initially, they will get used to the format. </a:t>
            </a:r>
            <a:endParaRPr>
              <a:solidFill>
                <a:schemeClr val="dk1"/>
              </a:solidFill>
            </a:endParaRPr>
          </a:p>
          <a:p>
            <a:pPr indent="0" lvl="0" marL="0" rtl="0" algn="l">
              <a:spcBef>
                <a:spcPts val="0"/>
              </a:spcBef>
              <a:spcAft>
                <a:spcPts val="0"/>
              </a:spcAft>
              <a:buNone/>
            </a:pPr>
            <a:r>
              <a:rPr b="1" lang="en">
                <a:solidFill>
                  <a:schemeClr val="dk1"/>
                </a:solidFill>
              </a:rPr>
              <a:t>Possible scaffold for writing-</a:t>
            </a:r>
            <a:r>
              <a:rPr lang="en">
                <a:solidFill>
                  <a:schemeClr val="dk1"/>
                </a:solidFill>
              </a:rPr>
              <a:t>To help emergent bilingual students you may pull a small group and give a paragraph frame or complete a guided writing.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For students who need more support, some sentence starters could be: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Today I learned about…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One thing I connected with was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helped me understand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 example of resistance was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e54f7437d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e54f7437d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Key understandings of this section: </a:t>
            </a:r>
            <a:r>
              <a:rPr lang="en">
                <a:solidFill>
                  <a:schemeClr val="dk1"/>
                </a:solidFill>
              </a:rPr>
              <a:t>Throughout this Unit of study each slide deck will end with a piece of black JOY. You can explain to students this important component to learning about history. You can engage in class discussion and have them respond in their journals using the same sentence frames as above.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89adbadca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89adbadca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Standards:</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Included here are the standards addressed throughout this study.  They all in one place so as to keep the study focused on the goals written in the standards. We introduce one standard at a time, starting with the Teaching Hard History Standard, “In every place and time, enslaved people sought freedom”, as this is the main focus of the entire study.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82b6aef9e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82b6aef9e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a:t>
            </a:r>
            <a:r>
              <a:rPr lang="en">
                <a:solidFill>
                  <a:schemeClr val="dk1"/>
                </a:solidFill>
              </a:rPr>
              <a:t>multimedia</a:t>
            </a:r>
            <a:r>
              <a:rPr lang="en">
                <a:solidFill>
                  <a:schemeClr val="dk1"/>
                </a:solidFill>
              </a:rPr>
              <a:t>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 </a:t>
            </a:r>
            <a:r>
              <a:rPr lang="en">
                <a:solidFill>
                  <a:schemeClr val="dk1"/>
                </a:solidFill>
              </a:rPr>
              <a:t>What is the “1619 Project” and why is it important? In introducing it to your students it is important that they understand the importance of the project and that they will be participating in a study of their own related to this project.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89e5d263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89e5d263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Ask students to analyze this text in turn and talks. This talks of confronting truth and students </a:t>
            </a:r>
            <a:r>
              <a:rPr lang="en">
                <a:solidFill>
                  <a:schemeClr val="dk1"/>
                </a:solidFill>
              </a:rPr>
              <a:t>should</a:t>
            </a:r>
            <a:r>
              <a:rPr lang="en">
                <a:solidFill>
                  <a:schemeClr val="dk1"/>
                </a:solidFill>
              </a:rPr>
              <a:t> be evaluating why these truths are important.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89e5d263c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89e5d263c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This text gives students more insight into Nikole’s role in the 1619 project and builds more background knowledge.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e5dd49295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e5dd49295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Students should have a physical copy of these slides so they can analyze these readings collaboratively. The reading outlines the foundation of the 1619 project “Democracy.” Hannah discusses how her father always placed a flag at their house and served in the military. The underlying message being that African Americans have ALWAYS upheld democracy. “Without the idealistic, strenuous, and patriotic efforts of black Americans, our democracy would most likely look very different–it might not be a democracy at all.”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9e5d263c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89e5d263c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a:t>
            </a:r>
            <a:r>
              <a:rPr lang="en">
                <a:solidFill>
                  <a:schemeClr val="dk1"/>
                </a:solidFill>
              </a:rPr>
              <a:t>This piece brings it all together and ties it to 1619 (</a:t>
            </a:r>
            <a:r>
              <a:rPr i="1" lang="en">
                <a:solidFill>
                  <a:schemeClr val="dk1"/>
                </a:solidFill>
              </a:rPr>
              <a:t>Born on the Water). </a:t>
            </a:r>
            <a:r>
              <a:rPr lang="en">
                <a:solidFill>
                  <a:schemeClr val="dk1"/>
                </a:solidFill>
              </a:rPr>
              <a:t>Students </a:t>
            </a:r>
            <a:r>
              <a:rPr lang="en">
                <a:solidFill>
                  <a:schemeClr val="dk1"/>
                </a:solidFill>
              </a:rPr>
              <a:t>should</a:t>
            </a:r>
            <a:r>
              <a:rPr lang="en">
                <a:solidFill>
                  <a:schemeClr val="dk1"/>
                </a:solidFill>
              </a:rPr>
              <a:t> again make the connection to 1619 and American history.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e54f7437d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e54f7437d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a:t>
            </a:r>
            <a:r>
              <a:rPr lang="en">
                <a:solidFill>
                  <a:schemeClr val="dk1"/>
                </a:solidFill>
              </a:rPr>
              <a:t>multimedia</a:t>
            </a:r>
            <a:r>
              <a:rPr lang="en">
                <a:solidFill>
                  <a:schemeClr val="dk1"/>
                </a:solidFill>
              </a:rPr>
              <a:t>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 </a:t>
            </a:r>
            <a:r>
              <a:rPr lang="en">
                <a:solidFill>
                  <a:schemeClr val="dk1"/>
                </a:solidFill>
              </a:rPr>
              <a:t>This will be the initial read through of the “anchor text” </a:t>
            </a:r>
            <a:r>
              <a:rPr i="1" lang="en">
                <a:solidFill>
                  <a:schemeClr val="dk1"/>
                </a:solidFill>
              </a:rPr>
              <a:t>Born on the Water, </a:t>
            </a:r>
            <a:r>
              <a:rPr lang="en">
                <a:solidFill>
                  <a:schemeClr val="dk1"/>
                </a:solidFill>
              </a:rPr>
              <a:t>you should have a class discussion about the book either during or after reading</a:t>
            </a:r>
            <a:r>
              <a:rPr i="1" lang="en">
                <a:solidFill>
                  <a:schemeClr val="dk1"/>
                </a:solidFill>
              </a:rPr>
              <a:t>.</a:t>
            </a:r>
            <a:endParaRPr i="1">
              <a:solidFill>
                <a:schemeClr val="dk1"/>
              </a:solidFill>
            </a:endParaRPr>
          </a:p>
          <a:p>
            <a:pPr indent="0" lvl="0" marL="0" rtl="0" algn="l">
              <a:spcBef>
                <a:spcPts val="0"/>
              </a:spcBef>
              <a:spcAft>
                <a:spcPts val="0"/>
              </a:spcAft>
              <a:buNone/>
            </a:pPr>
            <a:r>
              <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5a78c330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5a78c330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Cognitive Content Dictionary Glad Strategy</a:t>
            </a:r>
            <a:endParaRPr>
              <a:highlight>
                <a:srgbClr val="FFFF00"/>
              </a:highlight>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Clr>
                <a:schemeClr val="dk1"/>
              </a:buClr>
              <a:buSzPts val="1100"/>
              <a:buFont typeface="Arial"/>
              <a:buNone/>
            </a:pPr>
            <a:r>
              <a:rPr lang="en">
                <a:solidFill>
                  <a:schemeClr val="dk1"/>
                </a:solidFill>
              </a:rPr>
              <a:t>On this slide, students are introduced to four multisyllabic words that they will encounter in the texts below.  The strategy is to first place an X under each vowel.  Then the students will split the word into syllables and then they blend the syllables to put the word together.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your students are familiar with syllable types, here is another </a:t>
            </a:r>
            <a:r>
              <a:rPr lang="en" u="sng">
                <a:solidFill>
                  <a:schemeClr val="hlink"/>
                </a:solidFill>
                <a:hlinkClick r:id="rId2"/>
              </a:rPr>
              <a:t>strategy</a:t>
            </a:r>
            <a:r>
              <a:rPr lang="en">
                <a:solidFill>
                  <a:schemeClr val="dk1"/>
                </a:solidFill>
              </a:rPr>
              <a:t> you can teach your students to decode multisyllabic words.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After decoding the words, you can use the GLAD strategy of </a:t>
            </a:r>
            <a:r>
              <a:rPr lang="en" u="sng">
                <a:solidFill>
                  <a:schemeClr val="hlink"/>
                </a:solidFill>
                <a:hlinkClick r:id="rId3"/>
              </a:rPr>
              <a:t>Cognitive Content Dictionary</a:t>
            </a:r>
            <a:r>
              <a:rPr lang="en">
                <a:solidFill>
                  <a:schemeClr val="dk1"/>
                </a:solidFill>
              </a:rPr>
              <a:t> (background information linked). These words are key to understanding the text on these slides. </a:t>
            </a:r>
            <a:endParaRPr>
              <a:highlight>
                <a:srgbClr val="FFFF00"/>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nps.gov/subjects/africanamericanheritage/twenty-and-odd.htm" TargetMode="External"/><Relationship Id="rId4" Type="http://schemas.openxmlformats.org/officeDocument/2006/relationships/hyperlink" Target="https://youtu.be/C1kTEit6-q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poets.org/poet/maya-angelo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www.youtube.com/watch?v=VSmdNcl5Tjk" TargetMode="External"/><Relationship Id="rId4" Type="http://schemas.openxmlformats.org/officeDocument/2006/relationships/image" Target="../media/image1.jpg"/><Relationship Id="rId5" Type="http://schemas.openxmlformats.org/officeDocument/2006/relationships/hyperlink" Target="http://www.youtube.com/watch?v=PSGTqVOzpKs" TargetMode="External"/><Relationship Id="rId6" Type="http://schemas.openxmlformats.org/officeDocument/2006/relationships/image" Target="../media/image6.jpg"/><Relationship Id="rId7" Type="http://schemas.openxmlformats.org/officeDocument/2006/relationships/hyperlink" Target="http://www.youtube.com/watch?v=JBhPnpMuf2g" TargetMode="External"/><Relationship Id="rId8"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learningforjustice.org/sites/default/files/2020-09/TT-Social-Justice-Standards-Anti-bias-framework-2020.pdf" TargetMode="External"/><Relationship Id="rId4" Type="http://schemas.openxmlformats.org/officeDocument/2006/relationships/image" Target="../media/image10.png"/><Relationship Id="rId11" Type="http://schemas.openxmlformats.org/officeDocument/2006/relationships/image" Target="../media/image7.png"/><Relationship Id="rId10"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hyperlink" Target="https://www.cde.ca.gov/be/st/ss/documents/histsocscistnd.pdf" TargetMode="External"/><Relationship Id="rId7" Type="http://schemas.openxmlformats.org/officeDocument/2006/relationships/hyperlink" Target="https://www.learningforjustice.org/frameworks/teaching-hard-history/american-slavery/k-5-framework" TargetMode="External"/><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s://youtu.be/dymRoZl8Gvo?feature=shared" TargetMode="External"/><Relationship Id="rId4" Type="http://schemas.openxmlformats.org/officeDocument/2006/relationships/image" Target="../media/image16.png"/><Relationship Id="rId5" Type="http://schemas.openxmlformats.org/officeDocument/2006/relationships/hyperlink" Target="https://www.nytimes.com/interactive/2019/08/14/magazine/1619-america-slavery.html" TargetMode="External"/><Relationship Id="rId6" Type="http://schemas.openxmlformats.org/officeDocument/2006/relationships/hyperlink" Target="https://www.nytimes.com/interactive/2019/08/14/magazine/1619-america-slavery.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1" Type="http://schemas.openxmlformats.org/officeDocument/2006/relationships/hyperlink" Target="https://creativecommons.org/licenses/by-sa/3.0" TargetMode="External"/><Relationship Id="rId10" Type="http://schemas.openxmlformats.org/officeDocument/2006/relationships/hyperlink" Target="https://commons.wikimedia.org/wiki/File:US_Flag_Backlit.jpg" TargetMode="External"/><Relationship Id="rId13" Type="http://schemas.openxmlformats.org/officeDocument/2006/relationships/hyperlink" Target="https://commons.wikimedia.org/wiki/File:US_Flag_Backlit.jpg" TargetMode="External"/><Relationship Id="rId12" Type="http://schemas.openxmlformats.org/officeDocument/2006/relationships/hyperlink" Target="https://support.google.com/websearch/?p=image_info"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ommons.wikimedia.org/wiki/File:US_Flag_Backlit.jpg" TargetMode="External"/><Relationship Id="rId4" Type="http://schemas.openxmlformats.org/officeDocument/2006/relationships/hyperlink" Target="https://commons.wikimedia.org/wiki/File:US_Flag_Backlit.jpg" TargetMode="External"/><Relationship Id="rId9" Type="http://schemas.openxmlformats.org/officeDocument/2006/relationships/hyperlink" Target="https://commons.wikimedia.org/wiki/File:US_Flag_Backlit.jpg" TargetMode="External"/><Relationship Id="rId15" Type="http://schemas.openxmlformats.org/officeDocument/2006/relationships/hyperlink" Target="https://creativecommons.org/licenses/by-sa/3.0" TargetMode="External"/><Relationship Id="rId14" Type="http://schemas.openxmlformats.org/officeDocument/2006/relationships/hyperlink" Target="https://commons.wikimedia.org/wiki/File:US_Flag_Backlit.jpg" TargetMode="External"/><Relationship Id="rId17" Type="http://schemas.openxmlformats.org/officeDocument/2006/relationships/image" Target="../media/image18.png"/><Relationship Id="rId16" Type="http://schemas.openxmlformats.org/officeDocument/2006/relationships/hyperlink" Target="https://support.google.com/websearch/?p=image_info" TargetMode="External"/><Relationship Id="rId5" Type="http://schemas.openxmlformats.org/officeDocument/2006/relationships/hyperlink" Target="https://commons.wikimedia.org/wiki/File:US_Flag_Backlit.jpg" TargetMode="External"/><Relationship Id="rId6" Type="http://schemas.openxmlformats.org/officeDocument/2006/relationships/hyperlink" Target="https://commons.wikimedia.org/wiki/File:US_Flag_Backlit.jpg" TargetMode="External"/><Relationship Id="rId18" Type="http://schemas.openxmlformats.org/officeDocument/2006/relationships/image" Target="../media/image15.png"/><Relationship Id="rId7" Type="http://schemas.openxmlformats.org/officeDocument/2006/relationships/hyperlink" Target="https://commons.wikimedia.org/wiki/File:US_Flag_Backlit.jpg" TargetMode="External"/><Relationship Id="rId8" Type="http://schemas.openxmlformats.org/officeDocument/2006/relationships/hyperlink" Target="https://commons.wikimedia.org/wiki/File:US_Flag_Backlit.jp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rG4SZA41jjg"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59050"/>
            <a:ext cx="8520600" cy="2238000"/>
          </a:xfrm>
          <a:prstGeom prst="rect">
            <a:avLst/>
          </a:prstGeom>
          <a:ln cap="flat" cmpd="sng" w="9525">
            <a:solidFill>
              <a:srgbClr val="000000"/>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African American History 400+ years of </a:t>
            </a:r>
            <a:r>
              <a:rPr lang="en"/>
              <a:t>Resistance, </a:t>
            </a:r>
            <a:r>
              <a:rPr lang="en"/>
              <a:t>Resilience, Power, and Pride</a:t>
            </a:r>
            <a:r>
              <a:rPr lang="en"/>
              <a:t> </a:t>
            </a:r>
            <a:endParaRPr/>
          </a:p>
        </p:txBody>
      </p:sp>
      <p:sp>
        <p:nvSpPr>
          <p:cNvPr id="55" name="Google Shape;55;p13"/>
          <p:cNvSpPr txBox="1"/>
          <p:nvPr>
            <p:ph idx="1" type="subTitle"/>
          </p:nvPr>
        </p:nvSpPr>
        <p:spPr>
          <a:xfrm>
            <a:off x="311700" y="2834125"/>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Today you will become smarter </a:t>
            </a:r>
            <a:endParaRPr/>
          </a:p>
          <a:p>
            <a:pPr indent="0" lvl="0" marL="0" rtl="0" algn="ctr">
              <a:spcBef>
                <a:spcPts val="0"/>
              </a:spcBef>
              <a:spcAft>
                <a:spcPts val="0"/>
              </a:spcAft>
              <a:buNone/>
            </a:pPr>
            <a:r>
              <a:rPr lang="en"/>
              <a:t>about the history of African Americans and the 1619 Project.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0" name="Google Shape;12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22"/>
          <p:cNvPicPr preferRelativeResize="0"/>
          <p:nvPr/>
        </p:nvPicPr>
        <p:blipFill>
          <a:blip r:embed="rId3">
            <a:alphaModFix/>
          </a:blip>
          <a:stretch>
            <a:fillRect/>
          </a:stretch>
        </p:blipFill>
        <p:spPr>
          <a:xfrm>
            <a:off x="-54975" y="216900"/>
            <a:ext cx="9143998" cy="4571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7" name="Google Shape;127;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 name="Google Shape;128;p23"/>
          <p:cNvPicPr preferRelativeResize="0"/>
          <p:nvPr/>
        </p:nvPicPr>
        <p:blipFill>
          <a:blip r:embed="rId3">
            <a:alphaModFix/>
          </a:blip>
          <a:stretch>
            <a:fillRect/>
          </a:stretch>
        </p:blipFill>
        <p:spPr>
          <a:xfrm>
            <a:off x="0" y="197620"/>
            <a:ext cx="9143998" cy="45924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4"/>
          <p:cNvPicPr preferRelativeResize="0"/>
          <p:nvPr/>
        </p:nvPicPr>
        <p:blipFill>
          <a:blip r:embed="rId3">
            <a:alphaModFix/>
          </a:blip>
          <a:stretch>
            <a:fillRect/>
          </a:stretch>
        </p:blipFill>
        <p:spPr>
          <a:xfrm>
            <a:off x="1632590" y="98550"/>
            <a:ext cx="5178020"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0000"/>
              </a:lnSpc>
              <a:spcBef>
                <a:spcPts val="0"/>
              </a:spcBef>
              <a:spcAft>
                <a:spcPts val="0"/>
              </a:spcAft>
              <a:buClr>
                <a:schemeClr val="dk1"/>
              </a:buClr>
              <a:buSzPct val="36666"/>
              <a:buFont typeface="Arial"/>
              <a:buNone/>
            </a:pPr>
            <a:r>
              <a:rPr lang="en" sz="3000">
                <a:solidFill>
                  <a:srgbClr val="222222"/>
                </a:solidFill>
                <a:highlight>
                  <a:srgbClr val="FFFFFF"/>
                </a:highlight>
                <a:latin typeface="Times New Roman"/>
                <a:ea typeface="Times New Roman"/>
                <a:cs typeface="Times New Roman"/>
                <a:sym typeface="Times New Roman"/>
              </a:rPr>
              <a:t>Exploring 400 years of the African American Experience</a:t>
            </a:r>
            <a:endParaRPr sz="3000">
              <a:solidFill>
                <a:srgbClr val="222222"/>
              </a:solidFill>
              <a:highlight>
                <a:srgbClr val="FFFFFF"/>
              </a:highlight>
              <a:latin typeface="Times New Roman"/>
              <a:ea typeface="Times New Roman"/>
              <a:cs typeface="Times New Roman"/>
              <a:sym typeface="Times New Roman"/>
            </a:endParaRPr>
          </a:p>
          <a:p>
            <a:pPr indent="0" lvl="0" marL="0" rtl="0" algn="l">
              <a:spcBef>
                <a:spcPts val="600"/>
              </a:spcBef>
              <a:spcAft>
                <a:spcPts val="0"/>
              </a:spcAft>
              <a:buNone/>
            </a:pPr>
            <a:r>
              <a:t/>
            </a:r>
            <a:endParaRPr/>
          </a:p>
        </p:txBody>
      </p:sp>
      <p:sp>
        <p:nvSpPr>
          <p:cNvPr id="139" name="Google Shape;139;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0" lvl="0" marL="101600" marR="101600" rtl="0" algn="l">
              <a:spcBef>
                <a:spcPts val="800"/>
              </a:spcBef>
              <a:spcAft>
                <a:spcPts val="0"/>
              </a:spcAft>
              <a:buNone/>
            </a:pPr>
            <a:r>
              <a:rPr lang="en" sz="4100">
                <a:solidFill>
                  <a:schemeClr val="dk1"/>
                </a:solidFill>
                <a:highlight>
                  <a:srgbClr val="FFFFFF"/>
                </a:highlight>
              </a:rPr>
              <a:t>4 minutes, 25 seconds</a:t>
            </a:r>
            <a:endParaRPr sz="4100">
              <a:solidFill>
                <a:schemeClr val="dk1"/>
              </a:solidFill>
              <a:highlight>
                <a:srgbClr val="FFFFFF"/>
              </a:highlight>
            </a:endParaRPr>
          </a:p>
          <a:p>
            <a:pPr indent="0" lvl="0" marL="101600" marR="101600" rtl="0" algn="l">
              <a:spcBef>
                <a:spcPts val="2300"/>
              </a:spcBef>
              <a:spcAft>
                <a:spcPts val="0"/>
              </a:spcAft>
              <a:buClr>
                <a:schemeClr val="dk1"/>
              </a:buClr>
              <a:buSzPts val="275"/>
              <a:buFont typeface="Arial"/>
              <a:buNone/>
            </a:pPr>
            <a:r>
              <a:rPr lang="en" sz="4800">
                <a:solidFill>
                  <a:schemeClr val="dk1"/>
                </a:solidFill>
                <a:highlight>
                  <a:srgbClr val="FFFFFF"/>
                </a:highlight>
              </a:rPr>
              <a:t>Developed by a group of NPS staff and interns, this film explores the trauma, resilience, and beauty of the African American experience in our country.</a:t>
            </a:r>
            <a:endParaRPr sz="4800">
              <a:solidFill>
                <a:schemeClr val="dk1"/>
              </a:solidFill>
              <a:highlight>
                <a:srgbClr val="FFFFFF"/>
              </a:highlight>
            </a:endParaRPr>
          </a:p>
          <a:p>
            <a:pPr indent="0" lvl="0" marL="0" rtl="0" algn="l">
              <a:spcBef>
                <a:spcPts val="2300"/>
              </a:spcBef>
              <a:spcAft>
                <a:spcPts val="0"/>
              </a:spcAft>
              <a:buClr>
                <a:schemeClr val="dk1"/>
              </a:buClr>
              <a:buSzPts val="275"/>
              <a:buFont typeface="Arial"/>
              <a:buNone/>
            </a:pPr>
            <a:r>
              <a:rPr lang="en" sz="4800">
                <a:solidFill>
                  <a:srgbClr val="212529"/>
                </a:solidFill>
                <a:highlight>
                  <a:srgbClr val="FFFFFF"/>
                </a:highlight>
              </a:rPr>
              <a:t>The title, “Twenty &amp; Odd,” is taken from a quote from English colonist John Rolfe describing the number of the first enslaved Africans brought to Virginia in 1619. The creative team chose this title to reclaim power of Rolfe’s phrasing and instead celebrate all that Black and African American communities represent and contribute to our collective heritage, through the lens of national parks.</a:t>
            </a:r>
            <a:br>
              <a:rPr lang="en" sz="4800">
                <a:solidFill>
                  <a:srgbClr val="212529"/>
                </a:solidFill>
                <a:highlight>
                  <a:srgbClr val="FFFFFF"/>
                </a:highlight>
              </a:rPr>
            </a:br>
            <a:br>
              <a:rPr lang="en" sz="4800">
                <a:solidFill>
                  <a:srgbClr val="212529"/>
                </a:solidFill>
                <a:highlight>
                  <a:srgbClr val="FFFFFF"/>
                </a:highlight>
              </a:rPr>
            </a:br>
            <a:r>
              <a:rPr lang="en" sz="4800">
                <a:solidFill>
                  <a:srgbClr val="212529"/>
                </a:solidFill>
                <a:highlight>
                  <a:srgbClr val="FFFFFF"/>
                </a:highlight>
              </a:rPr>
              <a:t>The narrative for “Twenty &amp; Odd” is Maya Angelou’s remarkable piece, “Still I Rise.” Through its voice and imagery, the film advances messages of African American empowerment, remembrance, education, inspiration, and engagement in iconic places stewarded by the National Park Service.</a:t>
            </a:r>
            <a:endParaRPr sz="4800">
              <a:solidFill>
                <a:srgbClr val="212529"/>
              </a:solidFill>
              <a:highlight>
                <a:srgbClr val="FFFFFF"/>
              </a:highlight>
            </a:endParaRPr>
          </a:p>
          <a:p>
            <a:pPr indent="0" lvl="0" marL="0" rtl="0" algn="ctr">
              <a:spcBef>
                <a:spcPts val="2800"/>
              </a:spcBef>
              <a:spcAft>
                <a:spcPts val="0"/>
              </a:spcAft>
              <a:buNone/>
            </a:pPr>
            <a:r>
              <a:rPr lang="en" sz="7105" u="sng">
                <a:solidFill>
                  <a:schemeClr val="accent5"/>
                </a:solidFill>
                <a:hlinkClick r:id="rId3">
                  <a:extLst>
                    <a:ext uri="{A12FA001-AC4F-418D-AE19-62706E023703}">
                      <ahyp:hlinkClr val="tx"/>
                    </a:ext>
                  </a:extLst>
                </a:hlinkClick>
              </a:rPr>
              <a:t>https://www.nps.gov/subjects/africanamericanheritage/twenty-and-odd.htm</a:t>
            </a:r>
            <a:endParaRPr sz="7105"/>
          </a:p>
          <a:p>
            <a:pPr indent="0" lvl="0" marL="0" rtl="0" algn="ctr">
              <a:spcBef>
                <a:spcPts val="2800"/>
              </a:spcBef>
              <a:spcAft>
                <a:spcPts val="0"/>
              </a:spcAft>
              <a:buClr>
                <a:schemeClr val="dk1"/>
              </a:buClr>
              <a:buSzPts val="275"/>
              <a:buFont typeface="Arial"/>
              <a:buNone/>
            </a:pPr>
            <a:r>
              <a:t/>
            </a:r>
            <a:endParaRPr sz="7105"/>
          </a:p>
          <a:p>
            <a:pPr indent="0" lvl="0" marL="0" rtl="0" algn="ctr">
              <a:spcBef>
                <a:spcPts val="2800"/>
              </a:spcBef>
              <a:spcAft>
                <a:spcPts val="0"/>
              </a:spcAft>
              <a:buNone/>
            </a:pPr>
            <a:r>
              <a:t/>
            </a:r>
            <a:endParaRPr sz="7105">
              <a:latin typeface="Roboto"/>
              <a:ea typeface="Roboto"/>
              <a:cs typeface="Roboto"/>
              <a:sym typeface="Roboto"/>
            </a:endParaRPr>
          </a:p>
          <a:p>
            <a:pPr indent="0" lvl="0" marL="0" rtl="0" algn="ctr">
              <a:spcBef>
                <a:spcPts val="2800"/>
              </a:spcBef>
              <a:spcAft>
                <a:spcPts val="0"/>
              </a:spcAft>
              <a:buNone/>
            </a:pPr>
            <a:r>
              <a:t/>
            </a:r>
            <a:endParaRPr sz="7105"/>
          </a:p>
          <a:p>
            <a:pPr indent="0" lvl="0" marL="0" rtl="0" algn="ctr">
              <a:spcBef>
                <a:spcPts val="2800"/>
              </a:spcBef>
              <a:spcAft>
                <a:spcPts val="0"/>
              </a:spcAft>
              <a:buNone/>
            </a:pPr>
            <a:r>
              <a:t/>
            </a:r>
            <a:endParaRPr sz="7105"/>
          </a:p>
          <a:p>
            <a:pPr indent="0" lvl="0" marL="0" rtl="0" algn="ctr">
              <a:spcBef>
                <a:spcPts val="2800"/>
              </a:spcBef>
              <a:spcAft>
                <a:spcPts val="0"/>
              </a:spcAft>
              <a:buNone/>
            </a:pPr>
            <a:r>
              <a:t/>
            </a:r>
            <a:endParaRPr sz="7105"/>
          </a:p>
          <a:p>
            <a:pPr indent="0" lvl="0" marL="0" rtl="0" algn="l">
              <a:spcBef>
                <a:spcPts val="2800"/>
              </a:spcBef>
              <a:spcAft>
                <a:spcPts val="0"/>
              </a:spcAft>
              <a:buNone/>
            </a:pPr>
            <a:r>
              <a:t/>
            </a:r>
            <a:endParaRPr/>
          </a:p>
          <a:p>
            <a:pPr indent="0" lvl="0" marL="0" rtl="0" algn="ctr">
              <a:spcBef>
                <a:spcPts val="2800"/>
              </a:spcBef>
              <a:spcAft>
                <a:spcPts val="0"/>
              </a:spcAft>
              <a:buNone/>
            </a:pPr>
            <a:r>
              <a:rPr lang="en"/>
              <a:t>Or   </a:t>
            </a:r>
            <a:endParaRPr/>
          </a:p>
          <a:p>
            <a:pPr indent="0" lvl="0" marL="0" rtl="0" algn="ctr">
              <a:spcBef>
                <a:spcPts val="2800"/>
              </a:spcBef>
              <a:spcAft>
                <a:spcPts val="0"/>
              </a:spcAft>
              <a:buNone/>
            </a:pPr>
            <a:r>
              <a:t/>
            </a:r>
            <a:endParaRPr/>
          </a:p>
          <a:p>
            <a:pPr indent="0" lvl="0" marL="0" rtl="0" algn="ctr">
              <a:spcBef>
                <a:spcPts val="2800"/>
              </a:spcBef>
              <a:spcAft>
                <a:spcPts val="0"/>
              </a:spcAft>
              <a:buNone/>
            </a:pPr>
            <a:r>
              <a:t/>
            </a:r>
            <a:endParaRPr/>
          </a:p>
          <a:p>
            <a:pPr indent="0" lvl="0" marL="0" rtl="0" algn="ctr">
              <a:spcBef>
                <a:spcPts val="2800"/>
              </a:spcBef>
              <a:spcAft>
                <a:spcPts val="0"/>
              </a:spcAft>
              <a:buClr>
                <a:schemeClr val="dk1"/>
              </a:buClr>
              <a:buSzPct val="61111"/>
              <a:buFont typeface="Arial"/>
              <a:buNone/>
            </a:pPr>
            <a:r>
              <a:t/>
            </a:r>
            <a:endParaRPr>
              <a:solidFill>
                <a:schemeClr val="hlink"/>
              </a:solidFill>
              <a:uFill>
                <a:noFill/>
              </a:uFill>
              <a:latin typeface="Roboto"/>
              <a:ea typeface="Roboto"/>
              <a:cs typeface="Roboto"/>
              <a:sym typeface="Roboto"/>
              <a:hlinkClick r:id="rId4"/>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600"/>
              </a:spcAft>
              <a:buClr>
                <a:schemeClr val="dk1"/>
              </a:buClr>
              <a:buSzPts val="1100"/>
              <a:buFont typeface="Arial"/>
              <a:buNone/>
            </a:pPr>
            <a:r>
              <a:rPr i="1" lang="en" sz="2400">
                <a:solidFill>
                  <a:srgbClr val="343434"/>
                </a:solidFill>
                <a:latin typeface="Georgia"/>
                <a:ea typeface="Georgia"/>
                <a:cs typeface="Georgia"/>
                <a:sym typeface="Georgia"/>
              </a:rPr>
              <a:t>Still I Rise  </a:t>
            </a:r>
            <a:r>
              <a:rPr lang="en" sz="1977">
                <a:solidFill>
                  <a:srgbClr val="007AB3"/>
                </a:solidFill>
                <a:uFill>
                  <a:noFill/>
                </a:uFill>
                <a:latin typeface="Roboto"/>
                <a:ea typeface="Roboto"/>
                <a:cs typeface="Roboto"/>
                <a:sym typeface="Roboto"/>
                <a:hlinkClick r:id="rId3">
                  <a:extLst>
                    <a:ext uri="{A12FA001-AC4F-418D-AE19-62706E023703}">
                      <ahyp:hlinkClr val="tx"/>
                    </a:ext>
                  </a:extLst>
                </a:hlinkClick>
              </a:rPr>
              <a:t>Maya Angelou</a:t>
            </a:r>
            <a:r>
              <a:rPr lang="en" sz="1977">
                <a:solidFill>
                  <a:srgbClr val="343434"/>
                </a:solidFill>
                <a:latin typeface="Roboto"/>
                <a:ea typeface="Roboto"/>
                <a:cs typeface="Roboto"/>
                <a:sym typeface="Roboto"/>
              </a:rPr>
              <a:t>  1928 –</a:t>
            </a:r>
            <a:r>
              <a:rPr lang="en" sz="1800">
                <a:solidFill>
                  <a:srgbClr val="343434"/>
                </a:solidFill>
                <a:latin typeface="Roboto"/>
                <a:ea typeface="Roboto"/>
                <a:cs typeface="Roboto"/>
                <a:sym typeface="Roboto"/>
              </a:rPr>
              <a:t>2014</a:t>
            </a:r>
            <a:endParaRPr i="1" sz="3000">
              <a:solidFill>
                <a:srgbClr val="343434"/>
              </a:solidFill>
              <a:latin typeface="Georgia"/>
              <a:ea typeface="Georgia"/>
              <a:cs typeface="Georgia"/>
              <a:sym typeface="Georgia"/>
            </a:endParaRPr>
          </a:p>
        </p:txBody>
      </p:sp>
      <p:sp>
        <p:nvSpPr>
          <p:cNvPr id="145" name="Google Shape;145;p26"/>
          <p:cNvSpPr txBox="1"/>
          <p:nvPr>
            <p:ph idx="1" type="body"/>
          </p:nvPr>
        </p:nvSpPr>
        <p:spPr>
          <a:xfrm>
            <a:off x="450450" y="1017725"/>
            <a:ext cx="3999900" cy="3416400"/>
          </a:xfrm>
          <a:prstGeom prst="rect">
            <a:avLst/>
          </a:prstGeom>
        </p:spPr>
        <p:txBody>
          <a:bodyPr anchorCtr="0" anchor="t" bIns="91425" lIns="91425" spcFirstLastPara="1" rIns="91425" wrap="square" tIns="91425">
            <a:normAutofit fontScale="25000" lnSpcReduction="20000"/>
          </a:bodyPr>
          <a:lstStyle/>
          <a:p>
            <a:pPr indent="0" lvl="0" marL="0" rtl="0" algn="l">
              <a:lnSpc>
                <a:spcPct val="150000"/>
              </a:lnSpc>
              <a:spcBef>
                <a:spcPts val="0"/>
              </a:spcBef>
              <a:spcAft>
                <a:spcPts val="0"/>
              </a:spcAft>
              <a:buNone/>
            </a:pPr>
            <a:r>
              <a:rPr lang="en" sz="3357">
                <a:solidFill>
                  <a:srgbClr val="343434"/>
                </a:solidFill>
                <a:latin typeface="Georgia"/>
                <a:ea typeface="Georgia"/>
                <a:cs typeface="Georgia"/>
                <a:sym typeface="Georgia"/>
              </a:rPr>
              <a:t>You may write me down in history</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With your bitter, twisted lies,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You may trod me in the very dirt</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But still, like dust, I’ll rise.</a:t>
            </a:r>
            <a:endParaRPr sz="3357">
              <a:solidFill>
                <a:srgbClr val="343434"/>
              </a:solidFill>
              <a:latin typeface="Georgia"/>
              <a:ea typeface="Georgia"/>
              <a:cs typeface="Georgia"/>
              <a:sym typeface="Georgia"/>
            </a:endParaRPr>
          </a:p>
          <a:p>
            <a:pPr indent="0" lvl="0" marL="0" rtl="0" algn="l">
              <a:lnSpc>
                <a:spcPct val="150000"/>
              </a:lnSpc>
              <a:spcBef>
                <a:spcPts val="1200"/>
              </a:spcBef>
              <a:spcAft>
                <a:spcPts val="0"/>
              </a:spcAft>
              <a:buNone/>
            </a:pPr>
            <a:r>
              <a:rPr lang="en" sz="3357">
                <a:solidFill>
                  <a:srgbClr val="343434"/>
                </a:solidFill>
                <a:latin typeface="Georgia"/>
                <a:ea typeface="Georgia"/>
                <a:cs typeface="Georgia"/>
                <a:sym typeface="Georgia"/>
              </a:rPr>
              <a:t>Does my sassiness upset you?</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Why are you beset with gloom?</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’Cause I walk like I’ve got oil wells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Pumping in my living room.</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Just like moons and like suns,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With the certainty of tides,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Just like hopes springing high,</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Still I’ll rise.</a:t>
            </a:r>
            <a:endParaRPr sz="3357">
              <a:solidFill>
                <a:srgbClr val="343434"/>
              </a:solidFill>
              <a:latin typeface="Georgia"/>
              <a:ea typeface="Georgia"/>
              <a:cs typeface="Georgia"/>
              <a:sym typeface="Georgia"/>
            </a:endParaRPr>
          </a:p>
          <a:p>
            <a:pPr indent="0" lvl="0" marL="0" rtl="0" algn="l">
              <a:lnSpc>
                <a:spcPct val="150000"/>
              </a:lnSpc>
              <a:spcBef>
                <a:spcPts val="1200"/>
              </a:spcBef>
              <a:spcAft>
                <a:spcPts val="0"/>
              </a:spcAft>
              <a:buNone/>
            </a:pPr>
            <a:r>
              <a:rPr lang="en" sz="3357">
                <a:solidFill>
                  <a:srgbClr val="343434"/>
                </a:solidFill>
                <a:latin typeface="Georgia"/>
                <a:ea typeface="Georgia"/>
                <a:cs typeface="Georgia"/>
                <a:sym typeface="Georgia"/>
              </a:rPr>
              <a:t>Did you want to see me broken?</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Bowed head and lowered eyes?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Shoulders falling down like teardrops,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Weakened by my soulful cries?</a:t>
            </a:r>
            <a:endParaRPr sz="3357">
              <a:solidFill>
                <a:srgbClr val="343434"/>
              </a:solidFill>
              <a:latin typeface="Georgia"/>
              <a:ea typeface="Georgia"/>
              <a:cs typeface="Georgia"/>
              <a:sym typeface="Georgia"/>
            </a:endParaRPr>
          </a:p>
          <a:p>
            <a:pPr indent="0" lvl="0" marL="0" rtl="0" algn="l">
              <a:lnSpc>
                <a:spcPct val="150000"/>
              </a:lnSpc>
              <a:spcBef>
                <a:spcPts val="1200"/>
              </a:spcBef>
              <a:spcAft>
                <a:spcPts val="0"/>
              </a:spcAft>
              <a:buNone/>
            </a:pPr>
            <a:r>
              <a:rPr lang="en" sz="3357">
                <a:solidFill>
                  <a:srgbClr val="343434"/>
                </a:solidFill>
                <a:latin typeface="Georgia"/>
                <a:ea typeface="Georgia"/>
                <a:cs typeface="Georgia"/>
                <a:sym typeface="Georgia"/>
              </a:rPr>
              <a:t>Does my haughtiness offend you?</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Don’t you take it awful hard</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’Cause I laugh like I’ve got gold mines</a:t>
            </a:r>
            <a:br>
              <a:rPr lang="en" sz="3357">
                <a:solidFill>
                  <a:srgbClr val="343434"/>
                </a:solidFill>
                <a:latin typeface="Georgia"/>
                <a:ea typeface="Georgia"/>
                <a:cs typeface="Georgia"/>
                <a:sym typeface="Georgia"/>
              </a:rPr>
            </a:br>
            <a:r>
              <a:rPr lang="en" sz="3357">
                <a:solidFill>
                  <a:srgbClr val="343434"/>
                </a:solidFill>
                <a:latin typeface="Georgia"/>
                <a:ea typeface="Georgia"/>
                <a:cs typeface="Georgia"/>
                <a:sym typeface="Georgia"/>
              </a:rPr>
              <a:t>Diggin’ in my own backyard.</a:t>
            </a:r>
            <a:endParaRPr sz="3357">
              <a:solidFill>
                <a:srgbClr val="343434"/>
              </a:solidFill>
              <a:latin typeface="Georgia"/>
              <a:ea typeface="Georgia"/>
              <a:cs typeface="Georgia"/>
              <a:sym typeface="Georgia"/>
            </a:endParaRPr>
          </a:p>
          <a:p>
            <a:pPr indent="0" lvl="0" marL="0" rtl="0" algn="l">
              <a:lnSpc>
                <a:spcPct val="150000"/>
              </a:lnSpc>
              <a:spcBef>
                <a:spcPts val="1200"/>
              </a:spcBef>
              <a:spcAft>
                <a:spcPts val="0"/>
              </a:spcAft>
              <a:buNone/>
            </a:pPr>
            <a:r>
              <a:t/>
            </a:r>
            <a:endParaRPr sz="1200">
              <a:solidFill>
                <a:srgbClr val="343434"/>
              </a:solidFill>
              <a:latin typeface="Roboto"/>
              <a:ea typeface="Roboto"/>
              <a:cs typeface="Roboto"/>
              <a:sym typeface="Roboto"/>
            </a:endParaRPr>
          </a:p>
          <a:p>
            <a:pPr indent="0" lvl="0" marL="0" rtl="0" algn="l">
              <a:spcBef>
                <a:spcPts val="1200"/>
              </a:spcBef>
              <a:spcAft>
                <a:spcPts val="1200"/>
              </a:spcAft>
              <a:buNone/>
            </a:pPr>
            <a:r>
              <a:t/>
            </a:r>
            <a:endParaRPr/>
          </a:p>
        </p:txBody>
      </p:sp>
      <p:sp>
        <p:nvSpPr>
          <p:cNvPr id="146" name="Google Shape;146;p26"/>
          <p:cNvSpPr txBox="1"/>
          <p:nvPr>
            <p:ph idx="2" type="body"/>
          </p:nvPr>
        </p:nvSpPr>
        <p:spPr>
          <a:xfrm>
            <a:off x="4572000" y="1017725"/>
            <a:ext cx="4260300" cy="35511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523"/>
              <a:buFont typeface="Arial"/>
              <a:buNone/>
            </a:pPr>
            <a:r>
              <a:rPr lang="en" sz="770">
                <a:solidFill>
                  <a:srgbClr val="343434"/>
                </a:solidFill>
                <a:latin typeface="Georgia"/>
                <a:ea typeface="Georgia"/>
                <a:cs typeface="Georgia"/>
                <a:sym typeface="Georgia"/>
              </a:rPr>
              <a:t>You may shoot me with your words,</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You may cut me with your eyes,</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You may kill me with your hatefulness,</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But still, like air, I’ll rise.</a:t>
            </a:r>
            <a:endParaRPr sz="770">
              <a:solidFill>
                <a:srgbClr val="343434"/>
              </a:solidFill>
              <a:latin typeface="Georgia"/>
              <a:ea typeface="Georgia"/>
              <a:cs typeface="Georgia"/>
              <a:sym typeface="Georgia"/>
            </a:endParaRPr>
          </a:p>
          <a:p>
            <a:pPr indent="0" lvl="0" marL="0" rtl="0" algn="l">
              <a:lnSpc>
                <a:spcPct val="130000"/>
              </a:lnSpc>
              <a:spcBef>
                <a:spcPts val="1200"/>
              </a:spcBef>
              <a:spcAft>
                <a:spcPts val="0"/>
              </a:spcAft>
              <a:buClr>
                <a:schemeClr val="dk1"/>
              </a:buClr>
              <a:buSzPts val="523"/>
              <a:buFont typeface="Arial"/>
              <a:buNone/>
            </a:pPr>
            <a:r>
              <a:rPr lang="en" sz="770">
                <a:solidFill>
                  <a:srgbClr val="343434"/>
                </a:solidFill>
                <a:latin typeface="Georgia"/>
                <a:ea typeface="Georgia"/>
                <a:cs typeface="Georgia"/>
                <a:sym typeface="Georgia"/>
              </a:rPr>
              <a:t>Does my sexiness upset you?</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Does it come as a surprise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That I dance like I’ve got diamonds</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At the meeting of my thighs?</a:t>
            </a:r>
            <a:endParaRPr sz="770">
              <a:solidFill>
                <a:srgbClr val="343434"/>
              </a:solidFill>
              <a:latin typeface="Georgia"/>
              <a:ea typeface="Georgia"/>
              <a:cs typeface="Georgia"/>
              <a:sym typeface="Georgia"/>
            </a:endParaRPr>
          </a:p>
          <a:p>
            <a:pPr indent="0" lvl="0" marL="0" rtl="0" algn="l">
              <a:lnSpc>
                <a:spcPct val="130000"/>
              </a:lnSpc>
              <a:spcBef>
                <a:spcPts val="1200"/>
              </a:spcBef>
              <a:spcAft>
                <a:spcPts val="0"/>
              </a:spcAft>
              <a:buClr>
                <a:schemeClr val="dk1"/>
              </a:buClr>
              <a:buSzPts val="523"/>
              <a:buFont typeface="Arial"/>
              <a:buNone/>
            </a:pPr>
            <a:r>
              <a:rPr lang="en" sz="770">
                <a:solidFill>
                  <a:srgbClr val="343434"/>
                </a:solidFill>
                <a:latin typeface="Georgia"/>
                <a:ea typeface="Georgia"/>
                <a:cs typeface="Georgia"/>
                <a:sym typeface="Georgia"/>
              </a:rPr>
              <a:t>Out of the huts of history’s shame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Up from a past that’s rooted in pain</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I’m a black ocean, leaping and wide,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Welling and swelling I bear in the tide.</a:t>
            </a:r>
            <a:endParaRPr sz="770">
              <a:solidFill>
                <a:srgbClr val="343434"/>
              </a:solidFill>
              <a:latin typeface="Georgia"/>
              <a:ea typeface="Georgia"/>
              <a:cs typeface="Georgia"/>
              <a:sym typeface="Georgia"/>
            </a:endParaRPr>
          </a:p>
          <a:p>
            <a:pPr indent="0" lvl="0" marL="0" rtl="0" algn="l">
              <a:lnSpc>
                <a:spcPct val="130000"/>
              </a:lnSpc>
              <a:spcBef>
                <a:spcPts val="1200"/>
              </a:spcBef>
              <a:spcAft>
                <a:spcPts val="1200"/>
              </a:spcAft>
              <a:buClr>
                <a:schemeClr val="dk1"/>
              </a:buClr>
              <a:buSzPts val="523"/>
              <a:buFont typeface="Arial"/>
              <a:buNone/>
            </a:pPr>
            <a:r>
              <a:rPr lang="en" sz="770">
                <a:solidFill>
                  <a:srgbClr val="343434"/>
                </a:solidFill>
                <a:latin typeface="Georgia"/>
                <a:ea typeface="Georgia"/>
                <a:cs typeface="Georgia"/>
                <a:sym typeface="Georgia"/>
              </a:rPr>
              <a:t>Leaving behind nights of terror and fear</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Into a daybreak that’s wondrously clear</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Bringing the gifts that my ancestors gave,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am the dream and the hope of the slave.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br>
              <a:rPr lang="en" sz="770">
                <a:solidFill>
                  <a:srgbClr val="343434"/>
                </a:solidFill>
                <a:latin typeface="Georgia"/>
                <a:ea typeface="Georgia"/>
                <a:cs typeface="Georgia"/>
                <a:sym typeface="Georgia"/>
              </a:rPr>
            </a:br>
            <a:r>
              <a:rPr lang="en" sz="770">
                <a:solidFill>
                  <a:srgbClr val="343434"/>
                </a:solidFill>
                <a:latin typeface="Georgia"/>
                <a:ea typeface="Georgia"/>
                <a:cs typeface="Georgia"/>
                <a:sym typeface="Georgia"/>
              </a:rPr>
              <a:t>I rise.</a:t>
            </a:r>
            <a:endParaRPr sz="864"/>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Discussion Questions for </a:t>
            </a:r>
            <a:r>
              <a:rPr i="1" lang="en"/>
              <a:t>Still I Rise </a:t>
            </a:r>
            <a:endParaRPr i="1"/>
          </a:p>
          <a:p>
            <a:pPr indent="0" lvl="0" marL="0" rtl="0" algn="l">
              <a:spcBef>
                <a:spcPts val="0"/>
              </a:spcBef>
              <a:spcAft>
                <a:spcPts val="0"/>
              </a:spcAft>
              <a:buNone/>
            </a:pPr>
            <a:r>
              <a:t/>
            </a:r>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What is the title of the poem? What do you think "Still I Rise" might mean?</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Who do you think is talking in the poem? What do you imagine this person might be feeling or experiencing?</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sz="3000"/>
          </a:p>
          <a:p>
            <a:pPr indent="0" lvl="0" marL="0" rtl="0" algn="l">
              <a:spcBef>
                <a:spcPts val="0"/>
              </a:spcBef>
              <a:spcAft>
                <a:spcPts val="0"/>
              </a:spcAft>
              <a:buNone/>
            </a:pPr>
            <a:r>
              <a:rPr b="1" lang="en" sz="1400">
                <a:solidFill>
                  <a:schemeClr val="dk1"/>
                </a:solidFill>
                <a:latin typeface="Calibri"/>
                <a:ea typeface="Calibri"/>
                <a:cs typeface="Calibri"/>
                <a:sym typeface="Calibri"/>
              </a:rPr>
              <a:t>Why do you think the poem repeats the line "I rise" so many times? How does that make you feel when you hear it?</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If you were to draw a picture of what the poem is about, what would it look like?</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Reading for Fluency</a:t>
            </a:r>
            <a:endParaRPr/>
          </a:p>
        </p:txBody>
      </p:sp>
      <p:sp>
        <p:nvSpPr>
          <p:cNvPr id="157" name="Google Shape;157;p2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8" name="Google Shape;158;p28"/>
          <p:cNvPicPr preferRelativeResize="0"/>
          <p:nvPr/>
        </p:nvPicPr>
        <p:blipFill>
          <a:blip r:embed="rId3">
            <a:alphaModFix/>
          </a:blip>
          <a:stretch>
            <a:fillRect/>
          </a:stretch>
        </p:blipFill>
        <p:spPr>
          <a:xfrm>
            <a:off x="355925" y="1336650"/>
            <a:ext cx="8212401" cy="2567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311700" y="198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65131"/>
              <a:buFont typeface="Arial"/>
              <a:buNone/>
            </a:pPr>
            <a:r>
              <a:rPr lang="en"/>
              <a:t>Writing Tips</a:t>
            </a:r>
            <a:r>
              <a:rPr lang="en" sz="1688"/>
              <a:t> Use the following tips to complete your writing using the texts and the videos. Remember to </a:t>
            </a:r>
            <a:r>
              <a:rPr lang="en" sz="1688">
                <a:solidFill>
                  <a:srgbClr val="6AA84F"/>
                </a:solidFill>
              </a:rPr>
              <a:t>include what you learned</a:t>
            </a:r>
            <a:r>
              <a:rPr lang="en" sz="1688"/>
              <a:t> about the topic.  Also, </a:t>
            </a:r>
            <a:r>
              <a:rPr lang="en" sz="1688">
                <a:solidFill>
                  <a:srgbClr val="93C47D"/>
                </a:solidFill>
              </a:rPr>
              <a:t>share your thinking about what you learned. </a:t>
            </a:r>
            <a:endParaRPr sz="1688">
              <a:solidFill>
                <a:srgbClr val="93C47D"/>
              </a:solidFill>
            </a:endParaRPr>
          </a:p>
          <a:p>
            <a:pPr indent="0" lvl="0" marL="0" rtl="0" algn="l">
              <a:spcBef>
                <a:spcPts val="0"/>
              </a:spcBef>
              <a:spcAft>
                <a:spcPts val="0"/>
              </a:spcAft>
              <a:buNone/>
            </a:pPr>
            <a:r>
              <a:t/>
            </a:r>
            <a:endParaRPr/>
          </a:p>
        </p:txBody>
      </p:sp>
      <p:sp>
        <p:nvSpPr>
          <p:cNvPr id="164" name="Google Shape;16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10000"/>
          </a:bodyPr>
          <a:lstStyle/>
          <a:p>
            <a:pPr indent="0" lvl="0" marL="0" rtl="0" algn="l">
              <a:spcBef>
                <a:spcPts val="0"/>
              </a:spcBef>
              <a:spcAft>
                <a:spcPts val="0"/>
              </a:spcAft>
              <a:buClr>
                <a:schemeClr val="dk1"/>
              </a:buClr>
              <a:buSzPts val="275"/>
              <a:buFont typeface="Arial"/>
              <a:buNone/>
            </a:pPr>
            <a:r>
              <a:rPr lang="en" sz="6123">
                <a:solidFill>
                  <a:schemeClr val="dk1"/>
                </a:solidFill>
              </a:rPr>
              <a:t>Using the texts and videos</a:t>
            </a:r>
            <a:endParaRPr sz="6123">
              <a:solidFill>
                <a:schemeClr val="dk1"/>
              </a:solidFill>
            </a:endParaRPr>
          </a:p>
          <a:p>
            <a:pPr indent="-325803" lvl="0" marL="457200" rtl="0" algn="l">
              <a:spcBef>
                <a:spcPts val="1200"/>
              </a:spcBef>
              <a:spcAft>
                <a:spcPts val="0"/>
              </a:spcAft>
              <a:buSzPct val="100000"/>
              <a:buChar char="●"/>
            </a:pPr>
            <a:r>
              <a:rPr lang="en" sz="6123">
                <a:solidFill>
                  <a:schemeClr val="dk1"/>
                </a:solidFill>
              </a:rPr>
              <a:t>Write what you learned about</a:t>
            </a:r>
            <a:r>
              <a:rPr lang="en" sz="6123"/>
              <a:t> (topic)</a:t>
            </a:r>
            <a:r>
              <a:rPr lang="en" sz="6123">
                <a:solidFill>
                  <a:srgbClr val="93C47D"/>
                </a:solidFill>
              </a:rPr>
              <a:t> </a:t>
            </a:r>
            <a:r>
              <a:rPr lang="en" sz="6123">
                <a:solidFill>
                  <a:schemeClr val="dk1"/>
                </a:solidFill>
              </a:rPr>
              <a:t>from the examples, the reading and the videos. </a:t>
            </a:r>
            <a:endParaRPr sz="6123">
              <a:solidFill>
                <a:schemeClr val="dk1"/>
              </a:solidFill>
            </a:endParaRPr>
          </a:p>
          <a:p>
            <a:pPr indent="-325803" lvl="0" marL="457200" rtl="0" algn="l">
              <a:spcBef>
                <a:spcPts val="0"/>
              </a:spcBef>
              <a:spcAft>
                <a:spcPts val="0"/>
              </a:spcAft>
              <a:buClr>
                <a:schemeClr val="dk1"/>
              </a:buClr>
              <a:buSzPct val="100000"/>
              <a:buChar char="●"/>
            </a:pPr>
            <a:r>
              <a:rPr lang="en" sz="6123">
                <a:solidFill>
                  <a:schemeClr val="dk1"/>
                </a:solidFill>
              </a:rPr>
              <a:t>Write what you will do with what you have learned.</a:t>
            </a:r>
            <a:endParaRPr sz="6123">
              <a:solidFill>
                <a:schemeClr val="dk1"/>
              </a:solidFill>
            </a:endParaRPr>
          </a:p>
          <a:p>
            <a:pPr indent="-325803" lvl="0" marL="457200" rtl="0" algn="l">
              <a:spcBef>
                <a:spcPts val="0"/>
              </a:spcBef>
              <a:spcAft>
                <a:spcPts val="0"/>
              </a:spcAft>
              <a:buClr>
                <a:schemeClr val="dk1"/>
              </a:buClr>
              <a:buSzPct val="100000"/>
              <a:buChar char="●"/>
            </a:pPr>
            <a:r>
              <a:rPr lang="en" sz="6123">
                <a:solidFill>
                  <a:schemeClr val="dk1"/>
                </a:solidFill>
              </a:rPr>
              <a:t>What thoughts or questions do you have after today’s lesson?</a:t>
            </a:r>
            <a:endParaRPr sz="6123">
              <a:solidFill>
                <a:schemeClr val="dk1"/>
              </a:solidFill>
            </a:endParaRPr>
          </a:p>
          <a:p>
            <a:pPr indent="0" lvl="0" marL="0" rtl="0" algn="l">
              <a:spcBef>
                <a:spcPts val="1200"/>
              </a:spcBef>
              <a:spcAft>
                <a:spcPts val="0"/>
              </a:spcAft>
              <a:buClr>
                <a:schemeClr val="dk1"/>
              </a:buClr>
              <a:buSzPts val="275"/>
              <a:buFont typeface="Arial"/>
              <a:buNone/>
            </a:pPr>
            <a:r>
              <a:rPr lang="en" sz="6123">
                <a:solidFill>
                  <a:schemeClr val="dk1"/>
                </a:solidFill>
              </a:rPr>
              <a:t>Sentence starters-</a:t>
            </a:r>
            <a:endParaRPr sz="6123">
              <a:solidFill>
                <a:schemeClr val="dk1"/>
              </a:solidFill>
            </a:endParaRPr>
          </a:p>
          <a:p>
            <a:pPr indent="0" lvl="0" marL="0" rtl="0" algn="l">
              <a:lnSpc>
                <a:spcPct val="100000"/>
              </a:lnSpc>
              <a:spcBef>
                <a:spcPts val="1200"/>
              </a:spcBef>
              <a:spcAft>
                <a:spcPts val="0"/>
              </a:spcAft>
              <a:buClr>
                <a:schemeClr val="dk1"/>
              </a:buClr>
              <a:buSzPts val="275"/>
              <a:buFont typeface="Arial"/>
              <a:buNone/>
            </a:pPr>
            <a:r>
              <a:rPr lang="en" sz="6123">
                <a:solidFill>
                  <a:schemeClr val="dk1"/>
                </a:solidFill>
              </a:rPr>
              <a:t>Today I learned about…</a:t>
            </a:r>
            <a:endParaRPr sz="6123">
              <a:solidFill>
                <a:schemeClr val="dk1"/>
              </a:solidFill>
            </a:endParaRPr>
          </a:p>
          <a:p>
            <a:pPr indent="0" lvl="0" marL="0" rtl="0" algn="l">
              <a:lnSpc>
                <a:spcPct val="100000"/>
              </a:lnSpc>
              <a:spcBef>
                <a:spcPts val="0"/>
              </a:spcBef>
              <a:spcAft>
                <a:spcPts val="0"/>
              </a:spcAft>
              <a:buClr>
                <a:schemeClr val="dk1"/>
              </a:buClr>
              <a:buSzPts val="275"/>
              <a:buFont typeface="Arial"/>
              <a:buNone/>
            </a:pPr>
            <a:r>
              <a:t/>
            </a:r>
            <a:endParaRPr sz="6123">
              <a:solidFill>
                <a:schemeClr val="dk1"/>
              </a:solidFill>
            </a:endParaRPr>
          </a:p>
          <a:p>
            <a:pPr indent="0" lvl="0" marL="0" rtl="0" algn="l">
              <a:lnSpc>
                <a:spcPct val="100000"/>
              </a:lnSpc>
              <a:spcBef>
                <a:spcPts val="0"/>
              </a:spcBef>
              <a:spcAft>
                <a:spcPts val="0"/>
              </a:spcAft>
              <a:buClr>
                <a:schemeClr val="dk1"/>
              </a:buClr>
              <a:buSzPts val="275"/>
              <a:buFont typeface="Arial"/>
              <a:buNone/>
            </a:pPr>
            <a:r>
              <a:rPr lang="en" sz="6123">
                <a:solidFill>
                  <a:schemeClr val="dk1"/>
                </a:solidFill>
              </a:rPr>
              <a:t>One thing I connected with was …</a:t>
            </a:r>
            <a:endParaRPr sz="6123">
              <a:solidFill>
                <a:schemeClr val="dk1"/>
              </a:solidFill>
            </a:endParaRPr>
          </a:p>
          <a:p>
            <a:pPr indent="0" lvl="0" marL="0" rtl="0" algn="l">
              <a:lnSpc>
                <a:spcPct val="100000"/>
              </a:lnSpc>
              <a:spcBef>
                <a:spcPts val="0"/>
              </a:spcBef>
              <a:spcAft>
                <a:spcPts val="0"/>
              </a:spcAft>
              <a:buClr>
                <a:schemeClr val="dk1"/>
              </a:buClr>
              <a:buSzPts val="275"/>
              <a:buFont typeface="Arial"/>
              <a:buNone/>
            </a:pPr>
            <a:r>
              <a:t/>
            </a:r>
            <a:endParaRPr sz="6123">
              <a:solidFill>
                <a:schemeClr val="dk1"/>
              </a:solidFill>
            </a:endParaRPr>
          </a:p>
          <a:p>
            <a:pPr indent="0" lvl="0" marL="0" rtl="0" algn="l">
              <a:lnSpc>
                <a:spcPct val="100000"/>
              </a:lnSpc>
              <a:spcBef>
                <a:spcPts val="0"/>
              </a:spcBef>
              <a:spcAft>
                <a:spcPts val="0"/>
              </a:spcAft>
              <a:buClr>
                <a:schemeClr val="dk1"/>
              </a:buClr>
              <a:buSzPts val="275"/>
              <a:buFont typeface="Arial"/>
              <a:buNone/>
            </a:pPr>
            <a:r>
              <a:rPr lang="en" sz="6123">
                <a:solidFill>
                  <a:schemeClr val="dk1"/>
                </a:solidFill>
              </a:rPr>
              <a:t>This helped me understand ….</a:t>
            </a:r>
            <a:endParaRPr sz="6123">
              <a:solidFill>
                <a:schemeClr val="dk1"/>
              </a:solidFill>
            </a:endParaRPr>
          </a:p>
          <a:p>
            <a:pPr indent="0" lvl="0" marL="0" rtl="0" algn="l">
              <a:lnSpc>
                <a:spcPct val="100000"/>
              </a:lnSpc>
              <a:spcBef>
                <a:spcPts val="0"/>
              </a:spcBef>
              <a:spcAft>
                <a:spcPts val="0"/>
              </a:spcAft>
              <a:buClr>
                <a:schemeClr val="dk1"/>
              </a:buClr>
              <a:buSzPts val="275"/>
              <a:buFont typeface="Arial"/>
              <a:buNone/>
            </a:pPr>
            <a:r>
              <a:t/>
            </a:r>
            <a:endParaRPr sz="6123">
              <a:solidFill>
                <a:schemeClr val="dk1"/>
              </a:solidFill>
            </a:endParaRPr>
          </a:p>
          <a:p>
            <a:pPr indent="0" lvl="0" marL="0" rtl="0" algn="l">
              <a:lnSpc>
                <a:spcPct val="100000"/>
              </a:lnSpc>
              <a:spcBef>
                <a:spcPts val="0"/>
              </a:spcBef>
              <a:spcAft>
                <a:spcPts val="0"/>
              </a:spcAft>
              <a:buClr>
                <a:schemeClr val="dk1"/>
              </a:buClr>
              <a:buSzPts val="275"/>
              <a:buFont typeface="Arial"/>
              <a:buNone/>
            </a:pPr>
            <a:r>
              <a:rPr lang="en" sz="6123">
                <a:solidFill>
                  <a:schemeClr val="dk1"/>
                </a:solidFill>
              </a:rPr>
              <a:t>An example of resistance was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Visualizing Back Joy </a:t>
            </a:r>
            <a:endParaRPr/>
          </a:p>
        </p:txBody>
      </p:sp>
      <p:sp>
        <p:nvSpPr>
          <p:cNvPr id="170" name="Google Shape;170;p30"/>
          <p:cNvSpPr txBox="1"/>
          <p:nvPr>
            <p:ph idx="4294967295" type="subTitle"/>
          </p:nvPr>
        </p:nvSpPr>
        <p:spPr>
          <a:xfrm>
            <a:off x="265500" y="1285300"/>
            <a:ext cx="4045200" cy="1235100"/>
          </a:xfrm>
          <a:prstGeom prst="rect">
            <a:avLst/>
          </a:prstGeom>
        </p:spPr>
        <p:txBody>
          <a:bodyPr anchorCtr="0" anchor="t" bIns="91425" lIns="91425" spcFirstLastPara="1" rIns="91425" wrap="square" tIns="91425">
            <a:normAutofit fontScale="55000"/>
          </a:bodyPr>
          <a:lstStyle/>
          <a:p>
            <a:pPr indent="0" lvl="0" marL="101600" marR="101600" rtl="0" algn="l">
              <a:spcBef>
                <a:spcPts val="0"/>
              </a:spcBef>
              <a:spcAft>
                <a:spcPts val="0"/>
              </a:spcAft>
              <a:buClr>
                <a:schemeClr val="dk1"/>
              </a:buClr>
              <a:buSzPct val="34920"/>
              <a:buFont typeface="Arial"/>
              <a:buNone/>
            </a:pPr>
            <a:r>
              <a:rPr b="1" lang="en" sz="3150">
                <a:solidFill>
                  <a:srgbClr val="FFE06A"/>
                </a:solidFill>
                <a:highlight>
                  <a:srgbClr val="691B40"/>
                </a:highlight>
              </a:rPr>
              <a:t>Three Artists Explain and Visualize What Black Joy Means to Them</a:t>
            </a:r>
            <a:endParaRPr b="1" sz="3150">
              <a:solidFill>
                <a:srgbClr val="FFE06A"/>
              </a:solidFill>
              <a:highlight>
                <a:srgbClr val="691B40"/>
              </a:highlight>
            </a:endParaRPr>
          </a:p>
          <a:p>
            <a:pPr indent="0" lvl="0" marL="0" rtl="0" algn="l">
              <a:lnSpc>
                <a:spcPct val="115000"/>
              </a:lnSpc>
              <a:spcBef>
                <a:spcPts val="0"/>
              </a:spcBef>
              <a:spcAft>
                <a:spcPts val="1200"/>
              </a:spcAft>
              <a:buClr>
                <a:schemeClr val="dk1"/>
              </a:buClr>
              <a:buSzPct val="37730"/>
              <a:buFont typeface="Arial"/>
              <a:buNone/>
            </a:pPr>
            <a:r>
              <a:rPr lang="en" sz="2915">
                <a:solidFill>
                  <a:srgbClr val="161616"/>
                </a:solidFill>
                <a:highlight>
                  <a:srgbClr val="FFFFFF"/>
                </a:highlight>
              </a:rPr>
              <a:t> </a:t>
            </a:r>
            <a:endParaRPr/>
          </a:p>
        </p:txBody>
      </p:sp>
      <p:pic>
        <p:nvPicPr>
          <p:cNvPr descr="The ACLU worked with visual artists to create images visualizing Black joy after achieving Systemic Equality.  Octavia &quot;Ink&quot; Mingerink is an illustrator, printmaker, graphic designer, and she is one of those artists. She shared this statement about the piece she made.&#10;&#10;Artist bio: &#10;Octavia &quot;Ink&quot; Mingerink is a local illustrator, printmaker, and graphic designer. She believes in art as a form of expression, using her art to represent those who are underrepresented while bringing social justice issues to the forefront. As an illustrator, Octavia is driven and inspired by Black women. She’s set out to push forward those who are severely underrepresented and even excluded from the art industry. She wants to see women that look like her at the helm and she reflects that in her art. Constantly utilizing bright colors and dynamic movement in each piece, Octavia loves to incorporate flowers throughout her work. Pushing the message that we should give ourselves our flowers and celebrate growth and joy.&#10; &#10;Artist statement: &#10;Black Joy is freedom. Black Joy is radical. The Black Joy to come from systemic equality would change the world. For my personal journey as an artist I’ve been given opportunities I never imagined with the help for my community, family and friends. Black Joy leads to liberation and the freedom of self expression. With this type of community and access to resources I’m starting to paint my canvas, I get to paint my future. Every Black artist deserves that freedom. Finding your identity comes when one is given access to knowledge without boundaries. &#10;&#10;Subscribe to the ACLU: https://www.youtube.com/channel/UC7M42vQrNmZ0tnmmenLWwBA?sub_confirmation=1&#10;&#10;Know your rights: https://www.aclu.org/know-your-rights/&#10;Website: https://www.aclu.org/ &#10;Instagram: https://www.instagram.com/aclu_nationwide/ &#10;Twitter: https://twitter.com/ACLU/ &#10;Facebook: https://www.facebook.com/aclu/" id="171" name="Google Shape;171;p30" title="Black Joy Leads to Liberation #Shorts">
            <a:hlinkClick r:id="rId3"/>
          </p:cNvPr>
          <p:cNvPicPr preferRelativeResize="0"/>
          <p:nvPr/>
        </p:nvPicPr>
        <p:blipFill>
          <a:blip r:embed="rId4">
            <a:alphaModFix/>
          </a:blip>
          <a:stretch>
            <a:fillRect/>
          </a:stretch>
        </p:blipFill>
        <p:spPr>
          <a:xfrm>
            <a:off x="4572000" y="445025"/>
            <a:ext cx="3048000" cy="1714500"/>
          </a:xfrm>
          <a:prstGeom prst="rect">
            <a:avLst/>
          </a:prstGeom>
          <a:noFill/>
          <a:ln>
            <a:noFill/>
          </a:ln>
        </p:spPr>
      </p:pic>
      <p:pic>
        <p:nvPicPr>
          <p:cNvPr descr="The ACLU worked with visual artists to create images visualizing Black joy after achieving Systemic Equality. Eliana Rodgers, a Brooklyn-based illustrator, is one of those artists. She shared this statement about the piece she made.&#10;&#10;&#10;Subscribe to the ACLU: https://www.youtube.com/channel/UC7M42vQrNmZ0tnmmenLWwBA?sub_confirmation=1&#10;&#10;Know your rights: https://www.aclu.org/know-your-rights/&#10;Website: https://www.aclu.org/ &#10;Instagram: https://www.instagram.com/aclu_nationwide/ &#10;Twitter: https://twitter.com/ACLU/ &#10;Facebook: https://www.facebook.com/aclu/" id="172" name="Google Shape;172;p30" title="The Act of Freedom #Shorts">
            <a:hlinkClick r:id="rId5"/>
          </p:cNvPr>
          <p:cNvPicPr preferRelativeResize="0"/>
          <p:nvPr/>
        </p:nvPicPr>
        <p:blipFill>
          <a:blip r:embed="rId6">
            <a:alphaModFix/>
          </a:blip>
          <a:stretch>
            <a:fillRect/>
          </a:stretch>
        </p:blipFill>
        <p:spPr>
          <a:xfrm>
            <a:off x="642725" y="2654300"/>
            <a:ext cx="3048000" cy="1714500"/>
          </a:xfrm>
          <a:prstGeom prst="rect">
            <a:avLst/>
          </a:prstGeom>
          <a:noFill/>
          <a:ln>
            <a:noFill/>
          </a:ln>
        </p:spPr>
      </p:pic>
      <p:pic>
        <p:nvPicPr>
          <p:cNvPr descr="The ACLU worked with visual artists to create images visualizing Black joy after achieving Systemic Equality. Thaddeus Coates, a multi-talented artist, created a piece for this series. He shared this statement about the piece he made.&#10;&#10;Subscribe to the ACLU: https://www.youtube.com/channel/UC7M42vQrNmZ0tnmmenLWwBA?sub_confirmation=1&#10;&#10;Know your rights: https://www.aclu.org/know-your-rights/&#10;Website: https://www.aclu.org/ &#10;Instagram: https://www.instagram.com/aclu_nationwide/ &#10;Twitter: https://twitter.com/ACLU/ &#10;Facebook: https://www.facebook.com/aclu/" id="173" name="Google Shape;173;p30" title="Black Joy is Eternal #Shorts">
            <a:hlinkClick r:id="rId7"/>
          </p:cNvPr>
          <p:cNvPicPr preferRelativeResize="0"/>
          <p:nvPr/>
        </p:nvPicPr>
        <p:blipFill>
          <a:blip r:embed="rId8">
            <a:alphaModFix/>
          </a:blip>
          <a:stretch>
            <a:fillRect/>
          </a:stretch>
        </p:blipFill>
        <p:spPr>
          <a:xfrm>
            <a:off x="4572000" y="2722875"/>
            <a:ext cx="3048000" cy="1714500"/>
          </a:xfrm>
          <a:prstGeom prst="rect">
            <a:avLst/>
          </a:prstGeom>
          <a:noFill/>
          <a:ln>
            <a:noFill/>
          </a:ln>
        </p:spPr>
      </p:pic>
      <p:sp>
        <p:nvSpPr>
          <p:cNvPr id="174" name="Google Shape;174;p30"/>
          <p:cNvSpPr txBox="1"/>
          <p:nvPr/>
        </p:nvSpPr>
        <p:spPr>
          <a:xfrm>
            <a:off x="614675" y="1553325"/>
            <a:ext cx="28200" cy="7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311700" y="570775"/>
            <a:ext cx="8520600" cy="4251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Standards/SJ Standards</a:t>
            </a:r>
            <a:endParaRPr/>
          </a:p>
          <a:p>
            <a:pPr indent="0" lvl="0" marL="0" rtl="0" algn="ctr">
              <a:spcBef>
                <a:spcPts val="0"/>
              </a:spcBef>
              <a:spcAft>
                <a:spcPts val="0"/>
              </a:spcAft>
              <a:buNone/>
            </a:pPr>
            <a:r>
              <a:rPr lang="en"/>
              <a:t>                                         </a:t>
            </a:r>
            <a:r>
              <a:rPr lang="en" sz="1400" u="sng">
                <a:solidFill>
                  <a:schemeClr val="hlink"/>
                </a:solidFill>
                <a:hlinkClick r:id="rId3"/>
              </a:rPr>
              <a:t>Social Justice Standards</a:t>
            </a:r>
            <a:endParaRPr sz="1400"/>
          </a:p>
        </p:txBody>
      </p:sp>
      <p:pic>
        <p:nvPicPr>
          <p:cNvPr id="61" name="Google Shape;61;p14"/>
          <p:cNvPicPr preferRelativeResize="0"/>
          <p:nvPr/>
        </p:nvPicPr>
        <p:blipFill rotWithShape="1">
          <a:blip r:embed="rId4">
            <a:alphaModFix/>
          </a:blip>
          <a:srcRect b="0" l="0" r="12495" t="0"/>
          <a:stretch/>
        </p:blipFill>
        <p:spPr>
          <a:xfrm>
            <a:off x="393200" y="2071325"/>
            <a:ext cx="3543526" cy="563225"/>
          </a:xfrm>
          <a:prstGeom prst="rect">
            <a:avLst/>
          </a:prstGeom>
          <a:noFill/>
          <a:ln cap="flat" cmpd="sng" w="38100">
            <a:solidFill>
              <a:schemeClr val="dk2"/>
            </a:solidFill>
            <a:prstDash val="solid"/>
            <a:round/>
            <a:headEnd len="sm" w="sm" type="none"/>
            <a:tailEnd len="sm" w="sm" type="none"/>
          </a:ln>
        </p:spPr>
      </p:pic>
      <p:pic>
        <p:nvPicPr>
          <p:cNvPr id="62" name="Google Shape;62;p14"/>
          <p:cNvPicPr preferRelativeResize="0"/>
          <p:nvPr/>
        </p:nvPicPr>
        <p:blipFill>
          <a:blip r:embed="rId5">
            <a:alphaModFix/>
          </a:blip>
          <a:stretch>
            <a:fillRect/>
          </a:stretch>
        </p:blipFill>
        <p:spPr>
          <a:xfrm>
            <a:off x="393200" y="1489625"/>
            <a:ext cx="3543525" cy="464825"/>
          </a:xfrm>
          <a:prstGeom prst="rect">
            <a:avLst/>
          </a:prstGeom>
          <a:noFill/>
          <a:ln cap="flat" cmpd="sng" w="38100">
            <a:solidFill>
              <a:schemeClr val="dk2"/>
            </a:solidFill>
            <a:prstDash val="solid"/>
            <a:round/>
            <a:headEnd len="sm" w="sm" type="none"/>
            <a:tailEnd len="sm" w="sm" type="none"/>
          </a:ln>
        </p:spPr>
      </p:pic>
      <p:sp>
        <p:nvSpPr>
          <p:cNvPr id="63" name="Google Shape;63;p14"/>
          <p:cNvSpPr txBox="1"/>
          <p:nvPr/>
        </p:nvSpPr>
        <p:spPr>
          <a:xfrm>
            <a:off x="446393" y="955400"/>
            <a:ext cx="31077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History Social Science Standards CA</a:t>
            </a:r>
            <a:endParaRPr/>
          </a:p>
        </p:txBody>
      </p:sp>
      <p:sp>
        <p:nvSpPr>
          <p:cNvPr id="64" name="Google Shape;64;p14"/>
          <p:cNvSpPr txBox="1"/>
          <p:nvPr/>
        </p:nvSpPr>
        <p:spPr>
          <a:xfrm>
            <a:off x="454063" y="2743250"/>
            <a:ext cx="3421800" cy="3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Teaching Hard History Standards</a:t>
            </a:r>
            <a:endParaRPr u="sng"/>
          </a:p>
        </p:txBody>
      </p:sp>
      <p:pic>
        <p:nvPicPr>
          <p:cNvPr id="65" name="Google Shape;65;p14"/>
          <p:cNvPicPr preferRelativeResize="0"/>
          <p:nvPr/>
        </p:nvPicPr>
        <p:blipFill rotWithShape="1">
          <a:blip r:embed="rId8">
            <a:alphaModFix/>
          </a:blip>
          <a:srcRect b="0" l="0" r="35191" t="0"/>
          <a:stretch/>
        </p:blipFill>
        <p:spPr>
          <a:xfrm>
            <a:off x="422274" y="3161800"/>
            <a:ext cx="3485400" cy="629700"/>
          </a:xfrm>
          <a:prstGeom prst="rect">
            <a:avLst/>
          </a:prstGeom>
          <a:noFill/>
          <a:ln cap="flat" cmpd="sng" w="38100">
            <a:solidFill>
              <a:schemeClr val="dk2"/>
            </a:solidFill>
            <a:prstDash val="solid"/>
            <a:round/>
            <a:headEnd len="sm" w="sm" type="none"/>
            <a:tailEnd len="sm" w="sm" type="none"/>
          </a:ln>
        </p:spPr>
      </p:pic>
      <p:pic>
        <p:nvPicPr>
          <p:cNvPr id="66" name="Google Shape;66;p14"/>
          <p:cNvPicPr preferRelativeResize="0"/>
          <p:nvPr/>
        </p:nvPicPr>
        <p:blipFill rotWithShape="1">
          <a:blip r:embed="rId9">
            <a:alphaModFix/>
          </a:blip>
          <a:srcRect b="0" l="0" r="25334" t="0"/>
          <a:stretch/>
        </p:blipFill>
        <p:spPr>
          <a:xfrm>
            <a:off x="5176938" y="3911350"/>
            <a:ext cx="3421801" cy="703900"/>
          </a:xfrm>
          <a:prstGeom prst="rect">
            <a:avLst/>
          </a:prstGeom>
          <a:noFill/>
          <a:ln cap="flat" cmpd="sng" w="38100">
            <a:solidFill>
              <a:schemeClr val="dk2"/>
            </a:solidFill>
            <a:prstDash val="solid"/>
            <a:round/>
            <a:headEnd len="sm" w="sm" type="none"/>
            <a:tailEnd len="sm" w="sm" type="none"/>
          </a:ln>
        </p:spPr>
      </p:pic>
      <p:pic>
        <p:nvPicPr>
          <p:cNvPr id="67" name="Google Shape;67;p14"/>
          <p:cNvPicPr preferRelativeResize="0"/>
          <p:nvPr/>
        </p:nvPicPr>
        <p:blipFill rotWithShape="1">
          <a:blip r:embed="rId10">
            <a:alphaModFix/>
          </a:blip>
          <a:srcRect b="0" l="0" r="21154" t="0"/>
          <a:stretch/>
        </p:blipFill>
        <p:spPr>
          <a:xfrm>
            <a:off x="364149" y="3791500"/>
            <a:ext cx="3543525" cy="943600"/>
          </a:xfrm>
          <a:prstGeom prst="rect">
            <a:avLst/>
          </a:prstGeom>
          <a:noFill/>
          <a:ln cap="flat" cmpd="sng" w="38100">
            <a:solidFill>
              <a:schemeClr val="dk2"/>
            </a:solidFill>
            <a:prstDash val="solid"/>
            <a:round/>
            <a:headEnd len="sm" w="sm" type="none"/>
            <a:tailEnd len="sm" w="sm" type="none"/>
          </a:ln>
        </p:spPr>
      </p:pic>
      <p:pic>
        <p:nvPicPr>
          <p:cNvPr id="68" name="Google Shape;68;p14"/>
          <p:cNvPicPr preferRelativeResize="0"/>
          <p:nvPr/>
        </p:nvPicPr>
        <p:blipFill>
          <a:blip r:embed="rId11">
            <a:alphaModFix/>
          </a:blip>
          <a:stretch>
            <a:fillRect/>
          </a:stretch>
        </p:blipFill>
        <p:spPr>
          <a:xfrm>
            <a:off x="5192175" y="1696637"/>
            <a:ext cx="3391335" cy="2149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1619 Project?</a:t>
            </a:r>
            <a:endParaRPr/>
          </a:p>
        </p:txBody>
      </p:sp>
      <p:pic>
        <p:nvPicPr>
          <p:cNvPr id="74" name="Google Shape;74;p15">
            <a:hlinkClick r:id="rId3"/>
          </p:cNvPr>
          <p:cNvPicPr preferRelativeResize="0"/>
          <p:nvPr/>
        </p:nvPicPr>
        <p:blipFill>
          <a:blip r:embed="rId4">
            <a:alphaModFix/>
          </a:blip>
          <a:stretch>
            <a:fillRect/>
          </a:stretch>
        </p:blipFill>
        <p:spPr>
          <a:xfrm>
            <a:off x="548675" y="1017725"/>
            <a:ext cx="7444113" cy="3820975"/>
          </a:xfrm>
          <a:prstGeom prst="rect">
            <a:avLst/>
          </a:prstGeom>
          <a:noFill/>
          <a:ln cap="flat" cmpd="sng" w="38100">
            <a:solidFill>
              <a:schemeClr val="dk2"/>
            </a:solidFill>
            <a:prstDash val="solid"/>
            <a:round/>
            <a:headEnd len="sm" w="sm" type="none"/>
            <a:tailEnd len="sm" w="sm" type="none"/>
          </a:ln>
        </p:spPr>
      </p:pic>
      <p:sp>
        <p:nvSpPr>
          <p:cNvPr id="75" name="Google Shape;75;p15">
            <a:hlinkClick r:id="rId5"/>
          </p:cNvPr>
          <p:cNvSpPr txBox="1"/>
          <p:nvPr/>
        </p:nvSpPr>
        <p:spPr>
          <a:xfrm>
            <a:off x="8079400" y="1370375"/>
            <a:ext cx="998700" cy="12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The New York Times Articles</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the 1619 Project begin?</a:t>
            </a:r>
            <a:endParaRPr/>
          </a:p>
        </p:txBody>
      </p:sp>
      <p:pic>
        <p:nvPicPr>
          <p:cNvPr id="81" name="Google Shape;81;p16"/>
          <p:cNvPicPr preferRelativeResize="0"/>
          <p:nvPr/>
        </p:nvPicPr>
        <p:blipFill>
          <a:blip r:embed="rId3">
            <a:alphaModFix/>
          </a:blip>
          <a:stretch>
            <a:fillRect/>
          </a:stretch>
        </p:blipFill>
        <p:spPr>
          <a:xfrm>
            <a:off x="311700" y="1089889"/>
            <a:ext cx="7683123" cy="2963725"/>
          </a:xfrm>
          <a:prstGeom prst="rect">
            <a:avLst/>
          </a:prstGeom>
          <a:noFill/>
          <a:ln>
            <a:noFill/>
          </a:ln>
        </p:spPr>
      </p:pic>
      <p:sp>
        <p:nvSpPr>
          <p:cNvPr id="82" name="Google Shape;82;p16"/>
          <p:cNvSpPr txBox="1"/>
          <p:nvPr/>
        </p:nvSpPr>
        <p:spPr>
          <a:xfrm>
            <a:off x="336400" y="4326500"/>
            <a:ext cx="6205500" cy="6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NIKOLE HANNAH-JONES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152400" y="152400"/>
            <a:ext cx="8839203" cy="43048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152400" rtl="0" algn="l">
              <a:lnSpc>
                <a:spcPct val="133333"/>
              </a:lnSpc>
              <a:spcBef>
                <a:spcPts val="0"/>
              </a:spcBef>
              <a:spcAft>
                <a:spcPts val="0"/>
              </a:spcAft>
              <a:buClr>
                <a:schemeClr val="dk1"/>
              </a:buClr>
              <a:buSzPct val="81481"/>
              <a:buFont typeface="Arial"/>
              <a:buNone/>
            </a:pPr>
            <a:r>
              <a:rPr lang="en" sz="1350">
                <a:solidFill>
                  <a:schemeClr val="hlink"/>
                </a:solidFill>
                <a:highlight>
                  <a:srgbClr val="FFFFFF"/>
                </a:highlight>
                <a:uFill>
                  <a:noFill/>
                </a:uFill>
                <a:latin typeface="Roboto"/>
                <a:ea typeface="Roboto"/>
                <a:cs typeface="Roboto"/>
                <a:sym typeface="Roboto"/>
                <a:hlinkClick r:id="rId3"/>
              </a:rPr>
              <a:t>File:US Flag Backlit.jpg - Wikimedia Commons</a:t>
            </a:r>
            <a:endParaRPr sz="1350">
              <a:solidFill>
                <a:schemeClr val="hlink"/>
              </a:solidFill>
              <a:highlight>
                <a:srgbClr val="FFFFFF"/>
              </a:highlight>
              <a:uFill>
                <a:noFill/>
              </a:uFill>
              <a:latin typeface="Roboto"/>
              <a:ea typeface="Roboto"/>
              <a:cs typeface="Roboto"/>
              <a:sym typeface="Roboto"/>
              <a:hlinkClick r:id="rId4"/>
            </a:endParaRPr>
          </a:p>
          <a:p>
            <a:pPr indent="0" lvl="0" marL="482600" marR="406400" rtl="0" algn="l">
              <a:lnSpc>
                <a:spcPct val="115000"/>
              </a:lnSpc>
              <a:spcBef>
                <a:spcPts val="0"/>
              </a:spcBef>
              <a:spcAft>
                <a:spcPts val="0"/>
              </a:spcAft>
              <a:buNone/>
            </a:pPr>
            <a:r>
              <a:rPr lang="en" sz="1050">
                <a:solidFill>
                  <a:srgbClr val="2962FF"/>
                </a:solidFill>
                <a:highlight>
                  <a:srgbClr val="FFFFFF"/>
                </a:highlight>
                <a:uFill>
                  <a:noFill/>
                </a:uFill>
                <a:hlinkClick r:id="rId5">
                  <a:extLst>
                    <a:ext uri="{A12FA001-AC4F-418D-AE19-62706E023703}">
                      <ahyp:hlinkClr val="tx"/>
                    </a:ext>
                  </a:extLst>
                </a:hlinkClick>
              </a:rPr>
              <a:t>Visit</a:t>
            </a:r>
            <a:r>
              <a:rPr lang="en" sz="1350">
                <a:solidFill>
                  <a:schemeClr val="hlink"/>
                </a:solidFill>
                <a:highlight>
                  <a:srgbClr val="FFFFFF"/>
                </a:highlight>
                <a:uFill>
                  <a:noFill/>
                </a:uFill>
                <a:latin typeface="Roboto"/>
                <a:ea typeface="Roboto"/>
                <a:cs typeface="Roboto"/>
                <a:sym typeface="Roboto"/>
                <a:hlinkClick r:id="rId6"/>
              </a:rPr>
              <a:t>File:US Flag Backlit.jpg - Wikimedia Commons</a:t>
            </a:r>
            <a:endParaRPr sz="1350">
              <a:solidFill>
                <a:schemeClr val="hlink"/>
              </a:solidFill>
              <a:highlight>
                <a:srgbClr val="FFFFFF"/>
              </a:highlight>
              <a:uFill>
                <a:noFill/>
              </a:uFill>
              <a:latin typeface="Roboto"/>
              <a:ea typeface="Roboto"/>
              <a:cs typeface="Roboto"/>
              <a:sym typeface="Roboto"/>
              <a:hlinkClick r:id="rId7"/>
            </a:endParaRPr>
          </a:p>
          <a:p>
            <a:pPr indent="0" lvl="0" marL="482600" marR="406400" rtl="0" algn="l">
              <a:lnSpc>
                <a:spcPct val="115000"/>
              </a:lnSpc>
              <a:spcBef>
                <a:spcPts val="0"/>
              </a:spcBef>
              <a:spcAft>
                <a:spcPts val="0"/>
              </a:spcAft>
              <a:buNone/>
            </a:pPr>
            <a:r>
              <a:rPr lang="en" sz="1050">
                <a:solidFill>
                  <a:srgbClr val="2962FF"/>
                </a:solidFill>
                <a:highlight>
                  <a:srgbClr val="FFFFFF"/>
                </a:highlight>
                <a:uFill>
                  <a:noFill/>
                </a:uFill>
                <a:hlinkClick r:id="rId8">
                  <a:extLst>
                    <a:ext uri="{A12FA001-AC4F-418D-AE19-62706E023703}">
                      <ahyp:hlinkClr val="tx"/>
                    </a:ext>
                  </a:extLst>
                </a:hlinkClick>
              </a:rPr>
              <a:t>Visit</a:t>
            </a:r>
            <a:endParaRPr sz="1050">
              <a:solidFill>
                <a:srgbClr val="2962FF"/>
              </a:solidFill>
              <a:highlight>
                <a:srgbClr val="FFFFFF"/>
              </a:highlight>
              <a:uFill>
                <a:noFill/>
              </a:uFill>
              <a:hlinkClick r:id="rId9">
                <a:extLst>
                  <a:ext uri="{A12FA001-AC4F-418D-AE19-62706E023703}">
                    <ahyp:hlinkClr val="tx"/>
                  </a:ext>
                </a:extLst>
              </a:hlinkClick>
            </a:endParaRPr>
          </a:p>
          <a:p>
            <a:pPr indent="0" lvl="0" marL="152400" marR="152400" rtl="0" algn="l">
              <a:lnSpc>
                <a:spcPct val="133333"/>
              </a:lnSpc>
              <a:spcBef>
                <a:spcPts val="0"/>
              </a:spcBef>
              <a:spcAft>
                <a:spcPts val="0"/>
              </a:spcAft>
              <a:buNone/>
            </a:pPr>
            <a:r>
              <a:rPr lang="en" sz="900">
                <a:solidFill>
                  <a:srgbClr val="75757A"/>
                </a:solidFill>
                <a:highlight>
                  <a:srgbClr val="FFFFFF"/>
                </a:highlight>
                <a:latin typeface="Roboto"/>
                <a:ea typeface="Roboto"/>
                <a:cs typeface="Roboto"/>
                <a:sym typeface="Roboto"/>
              </a:rPr>
              <a:t>Get this image on: </a:t>
            </a:r>
            <a:r>
              <a:rPr lang="en" sz="900">
                <a:solidFill>
                  <a:srgbClr val="75757A"/>
                </a:solidFill>
                <a:highlight>
                  <a:srgbClr val="FFFFFF"/>
                </a:highlight>
                <a:uFill>
                  <a:noFill/>
                </a:uFill>
                <a:latin typeface="Roboto"/>
                <a:ea typeface="Roboto"/>
                <a:cs typeface="Roboto"/>
                <a:sym typeface="Roboto"/>
                <a:hlinkClick r:id="rId10">
                  <a:extLst>
                    <a:ext uri="{A12FA001-AC4F-418D-AE19-62706E023703}">
                      <ahyp:hlinkClr val="tx"/>
                    </a:ext>
                  </a:extLst>
                </a:hlinkClick>
              </a:rPr>
              <a:t>Wikimedia Commons</a:t>
            </a:r>
            <a:r>
              <a:rPr lang="en" sz="900">
                <a:solidFill>
                  <a:srgbClr val="75757A"/>
                </a:solidFill>
                <a:highlight>
                  <a:srgbClr val="FFFFFF"/>
                </a:highlight>
                <a:latin typeface="Roboto"/>
                <a:ea typeface="Roboto"/>
                <a:cs typeface="Roboto"/>
                <a:sym typeface="Roboto"/>
              </a:rPr>
              <a:t> | </a:t>
            </a:r>
            <a:r>
              <a:rPr lang="en" sz="900">
                <a:solidFill>
                  <a:srgbClr val="75757A"/>
                </a:solidFill>
                <a:highlight>
                  <a:srgbClr val="FFFFFF"/>
                </a:highlight>
                <a:uFill>
                  <a:noFill/>
                </a:uFill>
                <a:latin typeface="Roboto"/>
                <a:ea typeface="Roboto"/>
                <a:cs typeface="Roboto"/>
                <a:sym typeface="Roboto"/>
                <a:hlinkClick r:id="rId11">
                  <a:extLst>
                    <a:ext uri="{A12FA001-AC4F-418D-AE19-62706E023703}">
                      <ahyp:hlinkClr val="tx"/>
                    </a:ext>
                  </a:extLst>
                </a:hlinkClick>
              </a:rPr>
              <a:t>License details</a:t>
            </a:r>
            <a:endParaRPr sz="900">
              <a:solidFill>
                <a:srgbClr val="75757A"/>
              </a:solidFill>
              <a:highlight>
                <a:srgbClr val="FFFFFF"/>
              </a:highlight>
              <a:latin typeface="Roboto"/>
              <a:ea typeface="Roboto"/>
              <a:cs typeface="Roboto"/>
              <a:sym typeface="Roboto"/>
            </a:endParaRPr>
          </a:p>
          <a:p>
            <a:pPr indent="0" lvl="0" marL="152400" marR="152400" rtl="0" algn="l">
              <a:lnSpc>
                <a:spcPct val="133333"/>
              </a:lnSpc>
              <a:spcBef>
                <a:spcPts val="0"/>
              </a:spcBef>
              <a:spcAft>
                <a:spcPts val="0"/>
              </a:spcAft>
              <a:buNone/>
            </a:pPr>
            <a:r>
              <a:rPr lang="en" sz="900">
                <a:solidFill>
                  <a:srgbClr val="75757A"/>
                </a:solidFill>
                <a:highlight>
                  <a:srgbClr val="FFFFFF"/>
                </a:highlight>
                <a:latin typeface="Roboto"/>
                <a:ea typeface="Roboto"/>
                <a:cs typeface="Roboto"/>
                <a:sym typeface="Roboto"/>
              </a:rPr>
              <a:t>Creator: Photographer: Joshua Nathanson </a:t>
            </a:r>
            <a:endParaRPr sz="900">
              <a:solidFill>
                <a:srgbClr val="75757A"/>
              </a:solidFill>
              <a:highlight>
                <a:srgbClr val="FFFFFF"/>
              </a:highlight>
              <a:latin typeface="Roboto"/>
              <a:ea typeface="Roboto"/>
              <a:cs typeface="Roboto"/>
              <a:sym typeface="Roboto"/>
            </a:endParaRPr>
          </a:p>
          <a:p>
            <a:pPr indent="0" lvl="0" marL="152400" marR="152400" rtl="0" algn="l">
              <a:lnSpc>
                <a:spcPct val="133333"/>
              </a:lnSpc>
              <a:spcBef>
                <a:spcPts val="0"/>
              </a:spcBef>
              <a:spcAft>
                <a:spcPts val="0"/>
              </a:spcAft>
              <a:buNone/>
            </a:pPr>
            <a:r>
              <a:rPr lang="en" sz="900">
                <a:solidFill>
                  <a:srgbClr val="75757A"/>
                </a:solidFill>
                <a:highlight>
                  <a:srgbClr val="FFFFFF"/>
                </a:highlight>
                <a:latin typeface="Roboto"/>
                <a:ea typeface="Roboto"/>
                <a:cs typeface="Roboto"/>
                <a:sym typeface="Roboto"/>
              </a:rPr>
              <a:t>Copyright: Copyright: 2009 Joshua Nathanson</a:t>
            </a:r>
            <a:endParaRPr sz="900">
              <a:solidFill>
                <a:srgbClr val="75757A"/>
              </a:solidFill>
              <a:highlight>
                <a:srgbClr val="FFFFFF"/>
              </a:highlight>
              <a:latin typeface="Roboto"/>
              <a:ea typeface="Roboto"/>
              <a:cs typeface="Roboto"/>
              <a:sym typeface="Roboto"/>
            </a:endParaRPr>
          </a:p>
          <a:p>
            <a:pPr indent="0" lvl="0" marL="152400" marR="152400" rtl="0" algn="l">
              <a:lnSpc>
                <a:spcPct val="133333"/>
              </a:lnSpc>
              <a:spcBef>
                <a:spcPts val="0"/>
              </a:spcBef>
              <a:spcAft>
                <a:spcPts val="0"/>
              </a:spcAft>
              <a:buNone/>
            </a:pPr>
            <a:r>
              <a:rPr lang="en" sz="900">
                <a:solidFill>
                  <a:srgbClr val="75757A"/>
                </a:solidFill>
                <a:highlight>
                  <a:srgbClr val="FFFFFF"/>
                </a:highlight>
                <a:latin typeface="Roboto"/>
                <a:ea typeface="Roboto"/>
                <a:cs typeface="Roboto"/>
                <a:sym typeface="Roboto"/>
              </a:rPr>
              <a:t>Want to know where this information comes from? </a:t>
            </a:r>
            <a:r>
              <a:rPr lang="en" sz="900">
                <a:solidFill>
                  <a:srgbClr val="75757A"/>
                </a:solidFill>
                <a:highlight>
                  <a:srgbClr val="FFFFFF"/>
                </a:highlight>
                <a:uFill>
                  <a:noFill/>
                </a:uFill>
                <a:latin typeface="Roboto"/>
                <a:ea typeface="Roboto"/>
                <a:cs typeface="Roboto"/>
                <a:sym typeface="Roboto"/>
                <a:hlinkClick r:id="rId12">
                  <a:extLst>
                    <a:ext uri="{A12FA001-AC4F-418D-AE19-62706E023703}">
                      <ahyp:hlinkClr val="tx"/>
                    </a:ext>
                  </a:extLst>
                </a:hlinkClick>
              </a:rPr>
              <a:t>Learn more</a:t>
            </a:r>
            <a:endParaRPr sz="900">
              <a:solidFill>
                <a:srgbClr val="75757A"/>
              </a:solidFill>
              <a:highlight>
                <a:srgbClr val="FFFFFF"/>
              </a:highlight>
              <a:latin typeface="Roboto"/>
              <a:ea typeface="Roboto"/>
              <a:cs typeface="Roboto"/>
              <a:sym typeface="Roboto"/>
            </a:endParaRPr>
          </a:p>
          <a:p>
            <a:pPr indent="0" lvl="0" marL="482600" marR="406400" rtl="0" algn="l">
              <a:lnSpc>
                <a:spcPct val="115000"/>
              </a:lnSpc>
              <a:spcBef>
                <a:spcPts val="0"/>
              </a:spcBef>
              <a:spcAft>
                <a:spcPts val="0"/>
              </a:spcAft>
              <a:buClr>
                <a:schemeClr val="dk1"/>
              </a:buClr>
              <a:buSzPct val="104761"/>
              <a:buFont typeface="Arial"/>
              <a:buNone/>
            </a:pPr>
            <a:r>
              <a:t/>
            </a:r>
            <a:endParaRPr sz="1050">
              <a:solidFill>
                <a:srgbClr val="2962FF"/>
              </a:solidFill>
              <a:highlight>
                <a:srgbClr val="FFFFFF"/>
              </a:highlight>
              <a:uFill>
                <a:noFill/>
              </a:uFill>
              <a:hlinkClick r:id="rId13">
                <a:extLst>
                  <a:ext uri="{A12FA001-AC4F-418D-AE19-62706E023703}">
                    <ahyp:hlinkClr val="tx"/>
                  </a:ext>
                </a:extLst>
              </a:hlinkClick>
            </a:endParaRPr>
          </a:p>
          <a:p>
            <a:pPr indent="0" lvl="0" marL="152400" marR="152400" rtl="0" algn="l">
              <a:lnSpc>
                <a:spcPct val="133333"/>
              </a:lnSpc>
              <a:spcBef>
                <a:spcPts val="0"/>
              </a:spcBef>
              <a:spcAft>
                <a:spcPts val="0"/>
              </a:spcAft>
              <a:buClr>
                <a:schemeClr val="dk1"/>
              </a:buClr>
              <a:buSzPct val="122222"/>
              <a:buFont typeface="Arial"/>
              <a:buNone/>
            </a:pPr>
            <a:r>
              <a:rPr lang="en" sz="900">
                <a:solidFill>
                  <a:srgbClr val="75757A"/>
                </a:solidFill>
                <a:highlight>
                  <a:srgbClr val="FFFFFF"/>
                </a:highlight>
                <a:latin typeface="Roboto"/>
                <a:ea typeface="Roboto"/>
                <a:cs typeface="Roboto"/>
                <a:sym typeface="Roboto"/>
              </a:rPr>
              <a:t>Get this image on: </a:t>
            </a:r>
            <a:r>
              <a:rPr lang="en" sz="900">
                <a:solidFill>
                  <a:srgbClr val="75757A"/>
                </a:solidFill>
                <a:highlight>
                  <a:srgbClr val="FFFFFF"/>
                </a:highlight>
                <a:uFill>
                  <a:noFill/>
                </a:uFill>
                <a:latin typeface="Roboto"/>
                <a:ea typeface="Roboto"/>
                <a:cs typeface="Roboto"/>
                <a:sym typeface="Roboto"/>
                <a:hlinkClick r:id="rId14">
                  <a:extLst>
                    <a:ext uri="{A12FA001-AC4F-418D-AE19-62706E023703}">
                      <ahyp:hlinkClr val="tx"/>
                    </a:ext>
                  </a:extLst>
                </a:hlinkClick>
              </a:rPr>
              <a:t>Wikimedia Commons</a:t>
            </a:r>
            <a:r>
              <a:rPr lang="en" sz="900">
                <a:solidFill>
                  <a:srgbClr val="75757A"/>
                </a:solidFill>
                <a:highlight>
                  <a:srgbClr val="FFFFFF"/>
                </a:highlight>
                <a:latin typeface="Roboto"/>
                <a:ea typeface="Roboto"/>
                <a:cs typeface="Roboto"/>
                <a:sym typeface="Roboto"/>
              </a:rPr>
              <a:t> | </a:t>
            </a:r>
            <a:r>
              <a:rPr lang="en" sz="900">
                <a:solidFill>
                  <a:srgbClr val="75757A"/>
                </a:solidFill>
                <a:highlight>
                  <a:srgbClr val="FFFFFF"/>
                </a:highlight>
                <a:uFill>
                  <a:noFill/>
                </a:uFill>
                <a:latin typeface="Roboto"/>
                <a:ea typeface="Roboto"/>
                <a:cs typeface="Roboto"/>
                <a:sym typeface="Roboto"/>
                <a:hlinkClick r:id="rId15">
                  <a:extLst>
                    <a:ext uri="{A12FA001-AC4F-418D-AE19-62706E023703}">
                      <ahyp:hlinkClr val="tx"/>
                    </a:ext>
                  </a:extLst>
                </a:hlinkClick>
              </a:rPr>
              <a:t>License details</a:t>
            </a:r>
            <a:endParaRPr sz="900">
              <a:solidFill>
                <a:srgbClr val="75757A"/>
              </a:solidFill>
              <a:highlight>
                <a:srgbClr val="FFFFFF"/>
              </a:highlight>
              <a:latin typeface="Roboto"/>
              <a:ea typeface="Roboto"/>
              <a:cs typeface="Roboto"/>
              <a:sym typeface="Roboto"/>
            </a:endParaRPr>
          </a:p>
          <a:p>
            <a:pPr indent="0" lvl="0" marL="152400" marR="152400" rtl="0" algn="l">
              <a:lnSpc>
                <a:spcPct val="133333"/>
              </a:lnSpc>
              <a:spcBef>
                <a:spcPts val="0"/>
              </a:spcBef>
              <a:spcAft>
                <a:spcPts val="0"/>
              </a:spcAft>
              <a:buClr>
                <a:schemeClr val="dk1"/>
              </a:buClr>
              <a:buSzPct val="122222"/>
              <a:buFont typeface="Arial"/>
              <a:buNone/>
            </a:pPr>
            <a:r>
              <a:rPr lang="en" sz="900">
                <a:solidFill>
                  <a:srgbClr val="75757A"/>
                </a:solidFill>
                <a:highlight>
                  <a:srgbClr val="FFFFFF"/>
                </a:highlight>
                <a:latin typeface="Roboto"/>
                <a:ea typeface="Roboto"/>
                <a:cs typeface="Roboto"/>
                <a:sym typeface="Roboto"/>
              </a:rPr>
              <a:t>Creator: Photographer: Joshua Nathanson </a:t>
            </a:r>
            <a:endParaRPr sz="900">
              <a:solidFill>
                <a:srgbClr val="75757A"/>
              </a:solidFill>
              <a:highlight>
                <a:srgbClr val="FFFFFF"/>
              </a:highlight>
              <a:latin typeface="Roboto"/>
              <a:ea typeface="Roboto"/>
              <a:cs typeface="Roboto"/>
              <a:sym typeface="Roboto"/>
            </a:endParaRPr>
          </a:p>
          <a:p>
            <a:pPr indent="0" lvl="0" marL="152400" marR="152400" rtl="0" algn="l">
              <a:lnSpc>
                <a:spcPct val="133333"/>
              </a:lnSpc>
              <a:spcBef>
                <a:spcPts val="0"/>
              </a:spcBef>
              <a:spcAft>
                <a:spcPts val="0"/>
              </a:spcAft>
              <a:buClr>
                <a:schemeClr val="dk1"/>
              </a:buClr>
              <a:buSzPct val="122222"/>
              <a:buFont typeface="Arial"/>
              <a:buNone/>
            </a:pPr>
            <a:r>
              <a:rPr lang="en" sz="900">
                <a:solidFill>
                  <a:srgbClr val="75757A"/>
                </a:solidFill>
                <a:highlight>
                  <a:srgbClr val="FFFFFF"/>
                </a:highlight>
                <a:latin typeface="Roboto"/>
                <a:ea typeface="Roboto"/>
                <a:cs typeface="Roboto"/>
                <a:sym typeface="Roboto"/>
              </a:rPr>
              <a:t>Copyright: Copyright: 2009 Joshua Nathanson</a:t>
            </a:r>
            <a:endParaRPr sz="900">
              <a:solidFill>
                <a:srgbClr val="75757A"/>
              </a:solidFill>
              <a:highlight>
                <a:srgbClr val="FFFFFF"/>
              </a:highlight>
              <a:latin typeface="Roboto"/>
              <a:ea typeface="Roboto"/>
              <a:cs typeface="Roboto"/>
              <a:sym typeface="Roboto"/>
            </a:endParaRPr>
          </a:p>
          <a:p>
            <a:pPr indent="0" lvl="0" marL="152400" marR="152400" rtl="0" algn="l">
              <a:lnSpc>
                <a:spcPct val="133333"/>
              </a:lnSpc>
              <a:spcBef>
                <a:spcPts val="0"/>
              </a:spcBef>
              <a:spcAft>
                <a:spcPts val="0"/>
              </a:spcAft>
              <a:buClr>
                <a:schemeClr val="dk1"/>
              </a:buClr>
              <a:buSzPct val="122222"/>
              <a:buFont typeface="Arial"/>
              <a:buNone/>
            </a:pPr>
            <a:r>
              <a:rPr lang="en" sz="900">
                <a:solidFill>
                  <a:srgbClr val="75757A"/>
                </a:solidFill>
                <a:highlight>
                  <a:srgbClr val="FFFFFF"/>
                </a:highlight>
                <a:latin typeface="Roboto"/>
                <a:ea typeface="Roboto"/>
                <a:cs typeface="Roboto"/>
                <a:sym typeface="Roboto"/>
              </a:rPr>
              <a:t>Want to know where this information comes from? </a:t>
            </a:r>
            <a:r>
              <a:rPr lang="en" sz="900">
                <a:solidFill>
                  <a:srgbClr val="75757A"/>
                </a:solidFill>
                <a:highlight>
                  <a:srgbClr val="FFFFFF"/>
                </a:highlight>
                <a:uFill>
                  <a:noFill/>
                </a:uFill>
                <a:latin typeface="Roboto"/>
                <a:ea typeface="Roboto"/>
                <a:cs typeface="Roboto"/>
                <a:sym typeface="Roboto"/>
                <a:hlinkClick r:id="rId16">
                  <a:extLst>
                    <a:ext uri="{A12FA001-AC4F-418D-AE19-62706E023703}">
                      <ahyp:hlinkClr val="tx"/>
                    </a:ext>
                  </a:extLst>
                </a:hlinkClick>
              </a:rPr>
              <a:t>Learn more</a:t>
            </a:r>
            <a:endParaRPr sz="900">
              <a:solidFill>
                <a:srgbClr val="75757A"/>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pic>
        <p:nvPicPr>
          <p:cNvPr id="93" name="Google Shape;93;p18"/>
          <p:cNvPicPr preferRelativeResize="0"/>
          <p:nvPr/>
        </p:nvPicPr>
        <p:blipFill>
          <a:blip r:embed="rId17">
            <a:alphaModFix/>
          </a:blip>
          <a:stretch>
            <a:fillRect/>
          </a:stretch>
        </p:blipFill>
        <p:spPr>
          <a:xfrm>
            <a:off x="2" y="-102575"/>
            <a:ext cx="7342147" cy="5143500"/>
          </a:xfrm>
          <a:prstGeom prst="rect">
            <a:avLst/>
          </a:prstGeom>
          <a:noFill/>
          <a:ln>
            <a:noFill/>
          </a:ln>
        </p:spPr>
      </p:pic>
      <p:pic>
        <p:nvPicPr>
          <p:cNvPr id="94" name="Google Shape;94;p18"/>
          <p:cNvPicPr preferRelativeResize="0"/>
          <p:nvPr/>
        </p:nvPicPr>
        <p:blipFill>
          <a:blip r:embed="rId18">
            <a:alphaModFix/>
          </a:blip>
          <a:stretch>
            <a:fillRect/>
          </a:stretch>
        </p:blipFill>
        <p:spPr>
          <a:xfrm>
            <a:off x="6269925" y="-9775"/>
            <a:ext cx="3246574" cy="4957898"/>
          </a:xfrm>
          <a:prstGeom prst="rect">
            <a:avLst/>
          </a:prstGeom>
          <a:noFill/>
          <a:ln cap="flat" cmpd="sng" w="76200">
            <a:solidFill>
              <a:schemeClr val="dk1"/>
            </a:solidFill>
            <a:prstDash val="solid"/>
            <a:round/>
            <a:headEnd len="sm" w="sm" type="none"/>
            <a:tailEnd len="sm" w="sm" type="none"/>
          </a:ln>
        </p:spPr>
      </p:pic>
      <p:sp>
        <p:nvSpPr>
          <p:cNvPr id="95" name="Google Shape;95;p18"/>
          <p:cNvSpPr txBox="1"/>
          <p:nvPr/>
        </p:nvSpPr>
        <p:spPr>
          <a:xfrm>
            <a:off x="273000" y="99700"/>
            <a:ext cx="5222700" cy="855900"/>
          </a:xfrm>
          <a:prstGeom prst="rect">
            <a:avLst/>
          </a:prstGeom>
          <a:solidFill>
            <a:schemeClr val="lt1"/>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What you think about when you see the American Flag? What does it make you think about in history? What kinds of people or images do you associate with the American Flag?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9"/>
          <p:cNvPicPr preferRelativeResize="0"/>
          <p:nvPr/>
        </p:nvPicPr>
        <p:blipFill>
          <a:blip r:embed="rId3">
            <a:alphaModFix/>
          </a:blip>
          <a:stretch>
            <a:fillRect/>
          </a:stretch>
        </p:blipFill>
        <p:spPr>
          <a:xfrm>
            <a:off x="580375" y="104850"/>
            <a:ext cx="8156093" cy="4838698"/>
          </a:xfrm>
          <a:prstGeom prst="rect">
            <a:avLst/>
          </a:prstGeom>
          <a:noFill/>
          <a:ln>
            <a:noFill/>
          </a:ln>
        </p:spPr>
      </p:pic>
      <p:pic>
        <p:nvPicPr>
          <p:cNvPr id="101" name="Google Shape;101;p19"/>
          <p:cNvPicPr preferRelativeResize="0"/>
          <p:nvPr/>
        </p:nvPicPr>
        <p:blipFill>
          <a:blip r:embed="rId4">
            <a:alphaModFix/>
          </a:blip>
          <a:stretch>
            <a:fillRect/>
          </a:stretch>
        </p:blipFill>
        <p:spPr>
          <a:xfrm>
            <a:off x="6579375" y="2998625"/>
            <a:ext cx="1809100" cy="1723024"/>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Born on the Water Read Aloud  </a:t>
            </a:r>
            <a:endParaRPr/>
          </a:p>
        </p:txBody>
      </p:sp>
      <p:sp>
        <p:nvSpPr>
          <p:cNvPr id="107" name="Google Shape;107;p20"/>
          <p:cNvSpPr txBox="1"/>
          <p:nvPr>
            <p:ph idx="1" type="body"/>
          </p:nvPr>
        </p:nvSpPr>
        <p:spPr>
          <a:xfrm>
            <a:off x="-4332250" y="15780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pic>
        <p:nvPicPr>
          <p:cNvPr descr="Book Readings With Mrs. Bernard!!!&#10;&#10;The 1619 Project: Born on the Water&#10;Written By: Nikole Hannah-Jones &amp; Renée Watson&#10;Illustrated By: Nikkolas Smith&#10;Narrated By: Mrs. Bernard&#10;&#10;Step back in time, as Mrs. Bernard reads this lyrical picture book about the history and hope of African Americans in the United States!&#10;&#10;I do not own the rights to this story. Please go out and purchase your own copy and support these talented authors and illustrator! https://amzn.to/30tBf8u&#10;&#10;*Copyright information*&#10;All material is owned by the creators (authors, illustrators, publishers) displayed or mentioned in this video. Reading this storybook was done under the Fair Use of a copyrighted work for entertainment." id="108" name="Google Shape;108;p20" title="The 1619 Project: Born on the Water (Read Aloud)">
            <a:hlinkClick r:id="rId3"/>
          </p:cNvPr>
          <p:cNvPicPr preferRelativeResize="0"/>
          <p:nvPr/>
        </p:nvPicPr>
        <p:blipFill>
          <a:blip r:embed="rId4">
            <a:alphaModFix/>
          </a:blip>
          <a:stretch>
            <a:fillRect/>
          </a:stretch>
        </p:blipFill>
        <p:spPr>
          <a:xfrm>
            <a:off x="1289675" y="1017725"/>
            <a:ext cx="6359075" cy="3576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idx="1" type="subTitle"/>
          </p:nvPr>
        </p:nvSpPr>
        <p:spPr>
          <a:xfrm>
            <a:off x="311700" y="442650"/>
            <a:ext cx="87159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A,E,I,O,U,1,2 </a:t>
            </a:r>
            <a:r>
              <a:rPr lang="en" sz="1133">
                <a:solidFill>
                  <a:srgbClr val="000000"/>
                </a:solidFill>
              </a:rPr>
              <a:t>Use this approach to help read words with multiple syllables.</a:t>
            </a:r>
            <a:endParaRPr sz="1133">
              <a:solidFill>
                <a:srgbClr val="000000"/>
              </a:solidFill>
            </a:endParaRPr>
          </a:p>
          <a:p>
            <a:pPr indent="-254000" lvl="0" marL="457200" rtl="0" algn="l">
              <a:spcBef>
                <a:spcPts val="0"/>
              </a:spcBef>
              <a:spcAft>
                <a:spcPts val="0"/>
              </a:spcAft>
              <a:buClr>
                <a:srgbClr val="000000"/>
              </a:buClr>
              <a:buSzPts val="400"/>
              <a:buAutoNum type="arabicPeriod"/>
            </a:pPr>
            <a:r>
              <a:t/>
            </a:r>
            <a:endParaRPr sz="1800"/>
          </a:p>
          <a:p>
            <a:pPr indent="-254000" lvl="0" marL="457200" rtl="0" algn="l">
              <a:spcBef>
                <a:spcPts val="0"/>
              </a:spcBef>
              <a:spcAft>
                <a:spcPts val="0"/>
              </a:spcAft>
              <a:buClr>
                <a:srgbClr val="000000"/>
              </a:buClr>
              <a:buSzPts val="400"/>
              <a:buAutoNum type="arabicPeriod"/>
            </a:pPr>
            <a:r>
              <a:rPr lang="en" sz="1800"/>
              <a:t>Place an X under each A, E, I, O, U</a:t>
            </a:r>
            <a:endParaRPr sz="1800"/>
          </a:p>
          <a:p>
            <a:pPr indent="-254000" lvl="0" marL="457200" rtl="0" algn="l">
              <a:spcBef>
                <a:spcPts val="0"/>
              </a:spcBef>
              <a:spcAft>
                <a:spcPts val="0"/>
              </a:spcAft>
              <a:buClr>
                <a:srgbClr val="000000"/>
              </a:buClr>
              <a:buSzPts val="400"/>
              <a:buAutoNum type="arabicPeriod"/>
            </a:pPr>
            <a:r>
              <a:rPr lang="en" sz="1800"/>
              <a:t>Count the letters between the X’s</a:t>
            </a:r>
            <a:endParaRPr sz="1800"/>
          </a:p>
          <a:p>
            <a:pPr indent="-254000" lvl="0" marL="457200" rtl="0" algn="l">
              <a:spcBef>
                <a:spcPts val="0"/>
              </a:spcBef>
              <a:spcAft>
                <a:spcPts val="0"/>
              </a:spcAft>
              <a:buClr>
                <a:srgbClr val="000000"/>
              </a:buClr>
              <a:buSzPts val="400"/>
              <a:buAutoNum type="arabicPeriod"/>
            </a:pPr>
            <a:r>
              <a:rPr lang="en" sz="1800"/>
              <a:t>Split between: </a:t>
            </a:r>
            <a:endParaRPr sz="1800"/>
          </a:p>
          <a:p>
            <a:pPr indent="0" lvl="0" marL="457200" rtl="0" algn="l">
              <a:spcBef>
                <a:spcPts val="0"/>
              </a:spcBef>
              <a:spcAft>
                <a:spcPts val="0"/>
              </a:spcAft>
              <a:buNone/>
            </a:pPr>
            <a:r>
              <a:rPr lang="en" sz="1800"/>
              <a:t>(X and X) example: jo/vi/al</a:t>
            </a:r>
            <a:endParaRPr sz="1800"/>
          </a:p>
          <a:p>
            <a:pPr indent="0" lvl="0" marL="457200" rtl="0" algn="l">
              <a:spcBef>
                <a:spcPts val="0"/>
              </a:spcBef>
              <a:spcAft>
                <a:spcPts val="0"/>
              </a:spcAft>
              <a:buNone/>
            </a:pPr>
            <a:r>
              <a:rPr lang="en" sz="1800"/>
              <a:t>(X and 1) example: te/na/cious</a:t>
            </a:r>
            <a:endParaRPr sz="1800"/>
          </a:p>
          <a:p>
            <a:pPr indent="0" lvl="0" marL="457200" rtl="0" algn="l">
              <a:spcBef>
                <a:spcPts val="0"/>
              </a:spcBef>
              <a:spcAft>
                <a:spcPts val="0"/>
              </a:spcAft>
              <a:buNone/>
            </a:pPr>
            <a:r>
              <a:rPr lang="en" sz="1800"/>
              <a:t>(1 and 2) example: bal/lad</a:t>
            </a:r>
            <a:endParaRPr sz="1800"/>
          </a:p>
          <a:p>
            <a:pPr indent="0" lvl="0" marL="457200" rtl="0" algn="l">
              <a:spcBef>
                <a:spcPts val="0"/>
              </a:spcBef>
              <a:spcAft>
                <a:spcPts val="0"/>
              </a:spcAft>
              <a:buNone/>
            </a:pPr>
            <a:r>
              <a:t/>
            </a:r>
            <a:endParaRPr/>
          </a:p>
          <a:p>
            <a:pPr indent="0" lvl="0" marL="457200" rtl="0" algn="l">
              <a:spcBef>
                <a:spcPts val="0"/>
              </a:spcBef>
              <a:spcAft>
                <a:spcPts val="0"/>
              </a:spcAft>
              <a:buNone/>
            </a:pPr>
            <a:r>
              <a:rPr lang="en" sz="1200">
                <a:solidFill>
                  <a:srgbClr val="000000"/>
                </a:solidFill>
              </a:rPr>
              <a:t>Do not separate blends or word groupings that need each other. </a:t>
            </a:r>
            <a:endParaRPr sz="1200">
              <a:solidFill>
                <a:srgbClr val="000000"/>
              </a:solidFill>
            </a:endParaRPr>
          </a:p>
          <a:p>
            <a:pPr indent="0" lvl="0" marL="457200" rtl="0" algn="l">
              <a:spcBef>
                <a:spcPts val="0"/>
              </a:spcBef>
              <a:spcAft>
                <a:spcPts val="0"/>
              </a:spcAft>
              <a:buNone/>
            </a:pPr>
            <a:r>
              <a:rPr lang="en" sz="1200">
                <a:solidFill>
                  <a:srgbClr val="000000"/>
                </a:solidFill>
              </a:rPr>
              <a:t>ous, qu, bi, cl, dr, pr, cial, tion</a:t>
            </a:r>
            <a:endParaRPr sz="1200">
              <a:solidFill>
                <a:srgbClr val="000000"/>
              </a:solidFill>
            </a:endParaRPr>
          </a:p>
          <a:p>
            <a:pPr indent="0" lvl="0" marL="457200" rtl="0" algn="l">
              <a:spcBef>
                <a:spcPts val="0"/>
              </a:spcBef>
              <a:spcAft>
                <a:spcPts val="0"/>
              </a:spcAft>
              <a:buNone/>
            </a:pPr>
            <a:r>
              <a:t/>
            </a:r>
            <a:endParaRPr sz="1400">
              <a:solidFill>
                <a:srgbClr val="000000"/>
              </a:solidFill>
            </a:endParaRPr>
          </a:p>
          <a:p>
            <a:pPr indent="0" lvl="0" marL="0" rtl="0" algn="ctr">
              <a:spcBef>
                <a:spcPts val="0"/>
              </a:spcBef>
              <a:spcAft>
                <a:spcPts val="0"/>
              </a:spcAft>
              <a:buNone/>
            </a:pPr>
            <a:r>
              <a:t/>
            </a:r>
            <a:endParaRPr/>
          </a:p>
        </p:txBody>
      </p:sp>
      <p:sp>
        <p:nvSpPr>
          <p:cNvPr id="114" name="Google Shape;114;p21"/>
          <p:cNvSpPr txBox="1"/>
          <p:nvPr/>
        </p:nvSpPr>
        <p:spPr>
          <a:xfrm>
            <a:off x="6241425" y="1236150"/>
            <a:ext cx="2163000" cy="3113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b="1" sz="1100">
              <a:solidFill>
                <a:srgbClr val="FF0000"/>
              </a:solidFill>
              <a:latin typeface="Georgia"/>
              <a:ea typeface="Georgia"/>
              <a:cs typeface="Georgia"/>
              <a:sym typeface="Georgia"/>
            </a:endParaRPr>
          </a:p>
          <a:p>
            <a:pPr indent="0" lvl="0" marL="0" rtl="0" algn="l">
              <a:lnSpc>
                <a:spcPct val="150000"/>
              </a:lnSpc>
              <a:spcBef>
                <a:spcPts val="1200"/>
              </a:spcBef>
              <a:spcAft>
                <a:spcPts val="0"/>
              </a:spcAft>
              <a:buNone/>
            </a:pPr>
            <a:r>
              <a:rPr b="1" lang="en" sz="1100">
                <a:solidFill>
                  <a:srgbClr val="FF0000"/>
                </a:solidFill>
                <a:latin typeface="Georgia"/>
                <a:ea typeface="Georgia"/>
                <a:cs typeface="Georgia"/>
                <a:sym typeface="Georgia"/>
              </a:rPr>
              <a:t>Ancestor</a:t>
            </a:r>
            <a:endParaRPr b="1" sz="1100">
              <a:solidFill>
                <a:srgbClr val="FF0000"/>
              </a:solidFill>
              <a:latin typeface="Georgia"/>
              <a:ea typeface="Georgia"/>
              <a:cs typeface="Georgia"/>
              <a:sym typeface="Georgia"/>
            </a:endParaRPr>
          </a:p>
          <a:p>
            <a:pPr indent="0" lvl="0" marL="0" rtl="0" algn="l">
              <a:lnSpc>
                <a:spcPct val="150000"/>
              </a:lnSpc>
              <a:spcBef>
                <a:spcPts val="1200"/>
              </a:spcBef>
              <a:spcAft>
                <a:spcPts val="0"/>
              </a:spcAft>
              <a:buClr>
                <a:schemeClr val="dk1"/>
              </a:buClr>
              <a:buSzPts val="1100"/>
              <a:buFont typeface="Arial"/>
              <a:buNone/>
            </a:pPr>
            <a:r>
              <a:rPr b="1" lang="en" sz="1200">
                <a:solidFill>
                  <a:srgbClr val="FF0000"/>
                </a:solidFill>
                <a:latin typeface="Georgia"/>
                <a:ea typeface="Georgia"/>
                <a:cs typeface="Georgia"/>
                <a:sym typeface="Georgia"/>
              </a:rPr>
              <a:t>haughtiness </a:t>
            </a:r>
            <a:endParaRPr b="1" sz="1200">
              <a:solidFill>
                <a:srgbClr val="FF0000"/>
              </a:solidFill>
              <a:latin typeface="Georgia"/>
              <a:ea typeface="Georgia"/>
              <a:cs typeface="Georgia"/>
              <a:sym typeface="Georgia"/>
            </a:endParaRPr>
          </a:p>
          <a:p>
            <a:pPr indent="0" lvl="0" marL="0" rtl="0" algn="l">
              <a:lnSpc>
                <a:spcPct val="130000"/>
              </a:lnSpc>
              <a:spcBef>
                <a:spcPts val="1200"/>
              </a:spcBef>
              <a:spcAft>
                <a:spcPts val="0"/>
              </a:spcAft>
              <a:buClr>
                <a:schemeClr val="dk1"/>
              </a:buClr>
              <a:buSzPts val="523"/>
              <a:buFont typeface="Arial"/>
              <a:buNone/>
            </a:pPr>
            <a:r>
              <a:rPr b="1" lang="en" sz="1100">
                <a:solidFill>
                  <a:srgbClr val="FF0000"/>
                </a:solidFill>
                <a:latin typeface="Georgia"/>
                <a:ea typeface="Georgia"/>
                <a:cs typeface="Georgia"/>
                <a:sym typeface="Georgia"/>
              </a:rPr>
              <a:t>democracy</a:t>
            </a:r>
            <a:endParaRPr b="1" sz="1100">
              <a:solidFill>
                <a:srgbClr val="FF0000"/>
              </a:solidFill>
              <a:latin typeface="Georgia"/>
              <a:ea typeface="Georgia"/>
              <a:cs typeface="Georgia"/>
              <a:sym typeface="Georgia"/>
            </a:endParaRPr>
          </a:p>
          <a:p>
            <a:pPr indent="0" lvl="0" marL="0" rtl="0" algn="l">
              <a:lnSpc>
                <a:spcPct val="130000"/>
              </a:lnSpc>
              <a:spcBef>
                <a:spcPts val="1200"/>
              </a:spcBef>
              <a:spcAft>
                <a:spcPts val="0"/>
              </a:spcAft>
              <a:buClr>
                <a:schemeClr val="dk1"/>
              </a:buClr>
              <a:buSzPts val="523"/>
              <a:buFont typeface="Arial"/>
              <a:buNone/>
            </a:pPr>
            <a:r>
              <a:rPr b="1" lang="en" sz="1100">
                <a:solidFill>
                  <a:srgbClr val="FF0000"/>
                </a:solidFill>
                <a:latin typeface="Georgia"/>
                <a:ea typeface="Georgia"/>
                <a:cs typeface="Georgia"/>
                <a:sym typeface="Georgia"/>
              </a:rPr>
              <a:t>wondrously </a:t>
            </a:r>
            <a:endParaRPr b="1" sz="1100">
              <a:solidFill>
                <a:srgbClr val="FF0000"/>
              </a:solidFill>
              <a:latin typeface="Georgia"/>
              <a:ea typeface="Georgia"/>
              <a:cs typeface="Georgia"/>
              <a:sym typeface="Georgia"/>
            </a:endParaRPr>
          </a:p>
          <a:p>
            <a:pPr indent="0" lvl="0" marL="0" rtl="0" algn="l">
              <a:lnSpc>
                <a:spcPct val="115000"/>
              </a:lnSpc>
              <a:spcBef>
                <a:spcPts val="1500"/>
              </a:spcBef>
              <a:spcAft>
                <a:spcPts val="0"/>
              </a:spcAft>
              <a:buNone/>
            </a:pPr>
            <a:r>
              <a:t/>
            </a:r>
            <a:endParaRPr sz="1100">
              <a:solidFill>
                <a:srgbClr val="FF0000"/>
              </a:solidFill>
            </a:endParaRPr>
          </a:p>
          <a:p>
            <a:pPr indent="0" lvl="0" marL="0" rtl="0" algn="l">
              <a:spcBef>
                <a:spcPts val="150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