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5a78c330da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25a78c330da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25a78c330da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25a78c330da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25a78c330da_0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25a78c330da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25a78c330da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25a78c330da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5a78c330d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5a78c330d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5a78c330da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5a78c330da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25a78c330da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25a78c330da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25a78c330da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25a78c330da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25a78c330da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25a78c330da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highlight>
                  <a:srgbClr val="FFFF00"/>
                </a:highlight>
              </a:rPr>
              <a:t>We talked last year about adding vocabulary to this and not just decoding…..</a:t>
            </a:r>
            <a:endParaRPr>
              <a:highlight>
                <a:srgbClr val="FFFF00"/>
              </a:highlight>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25a78c330da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25a78c330da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25a78c330da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25a78c330da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25a78c330da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25a78c330da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hyperlink" Target="https://www.thewritingrevolution.org/wp-content/uploads/2017/07/Sentence-Summary.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hyperlink" Target="https://blackhistoryintwominutes.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Dr. Alfred Tatum’s Framework</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2"/>
          <p:cNvSpPr txBox="1"/>
          <p:nvPr>
            <p:ph idx="1" type="subTitle"/>
          </p:nvPr>
        </p:nvSpPr>
        <p:spPr>
          <a:xfrm>
            <a:off x="311700" y="442650"/>
            <a:ext cx="8520600" cy="4391400"/>
          </a:xfrm>
          <a:prstGeom prst="rect">
            <a:avLst/>
          </a:prstGeom>
          <a:ln cap="flat" cmpd="sng" w="9525">
            <a:solidFill>
              <a:srgbClr val="000000"/>
            </a:solidFill>
            <a:prstDash val="solid"/>
            <a:round/>
            <a:headEnd len="sm" w="sm" type="none"/>
            <a:tailEnd len="sm" w="sm" type="none"/>
          </a:ln>
        </p:spPr>
        <p:txBody>
          <a:bodyPr anchorCtr="0" anchor="t" bIns="91425" lIns="91425" spcFirstLastPara="1" rIns="91425" wrap="square" tIns="91425">
            <a:normAutofit/>
          </a:bodyPr>
          <a:lstStyle/>
          <a:p>
            <a:pPr indent="0" lvl="0" marL="0" rtl="0" algn="ctr">
              <a:spcBef>
                <a:spcPts val="0"/>
              </a:spcBef>
              <a:spcAft>
                <a:spcPts val="0"/>
              </a:spcAft>
              <a:buNone/>
            </a:pPr>
            <a:r>
              <a:rPr lang="en"/>
              <a:t>Add open ended discussion questions here- 2-4 should be fine. In this discussion, the students are piecing together their understanding of everything they have learned to far and are now being asked to think critically about the topic.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3"/>
          <p:cNvSpPr txBox="1"/>
          <p:nvPr>
            <p:ph idx="1" type="subTitle"/>
          </p:nvPr>
        </p:nvSpPr>
        <p:spPr>
          <a:xfrm>
            <a:off x="311700" y="1025050"/>
            <a:ext cx="8520600" cy="29820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On this slide, choose text the students have read that they can practice reading with fluency - they will practice with a partner.</a:t>
            </a:r>
            <a:endParaRPr/>
          </a:p>
        </p:txBody>
      </p:sp>
      <p:sp>
        <p:nvSpPr>
          <p:cNvPr id="108" name="Google Shape;108;p23"/>
          <p:cNvSpPr txBox="1"/>
          <p:nvPr/>
        </p:nvSpPr>
        <p:spPr>
          <a:xfrm>
            <a:off x="311700" y="165475"/>
            <a:ext cx="8520600" cy="572700"/>
          </a:xfrm>
          <a:prstGeom prst="rect">
            <a:avLst/>
          </a:prstGeom>
          <a:noFill/>
          <a:ln>
            <a:noFill/>
          </a:ln>
        </p:spPr>
        <p:txBody>
          <a:bodyPr anchorCtr="0" anchor="t" bIns="91425" lIns="91425" spcFirstLastPara="1" rIns="91425" wrap="square" tIns="91425">
            <a:normAutofit fontScale="70000" lnSpcReduction="20000"/>
          </a:bodyPr>
          <a:lstStyle/>
          <a:p>
            <a:pPr indent="0" lvl="0" marL="0" rtl="0" algn="l">
              <a:spcBef>
                <a:spcPts val="0"/>
              </a:spcBef>
              <a:spcAft>
                <a:spcPts val="0"/>
              </a:spcAft>
              <a:buNone/>
            </a:pPr>
            <a:r>
              <a:rPr lang="en" sz="2800">
                <a:solidFill>
                  <a:srgbClr val="000000"/>
                </a:solidFill>
              </a:rPr>
              <a:t>Fluency Practice </a:t>
            </a:r>
            <a:r>
              <a:rPr lang="en" sz="1577">
                <a:solidFill>
                  <a:srgbClr val="000000"/>
                </a:solidFill>
              </a:rPr>
              <a:t>Practice reading the text below with a partner.  The goal is to read the text with 100% accuracy.  The words in </a:t>
            </a:r>
            <a:r>
              <a:rPr lang="en" sz="1577">
                <a:solidFill>
                  <a:srgbClr val="FF0000"/>
                </a:solidFill>
              </a:rPr>
              <a:t>red</a:t>
            </a:r>
            <a:r>
              <a:rPr lang="en" sz="1577">
                <a:solidFill>
                  <a:srgbClr val="000000"/>
                </a:solidFill>
              </a:rPr>
              <a:t> are from the </a:t>
            </a:r>
            <a:r>
              <a:rPr lang="en" sz="1577">
                <a:solidFill>
                  <a:srgbClr val="FF0000"/>
                </a:solidFill>
              </a:rPr>
              <a:t>A, E, I, O, U, 1, 2 List. </a:t>
            </a:r>
            <a:endParaRPr sz="1577">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4"/>
          <p:cNvSpPr txBox="1"/>
          <p:nvPr/>
        </p:nvSpPr>
        <p:spPr>
          <a:xfrm>
            <a:off x="311700" y="129275"/>
            <a:ext cx="8520600" cy="1023300"/>
          </a:xfrm>
          <a:prstGeom prst="rect">
            <a:avLst/>
          </a:prstGeom>
          <a:noFill/>
          <a:ln>
            <a:noFill/>
          </a:ln>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sz="2800">
                <a:solidFill>
                  <a:srgbClr val="000000"/>
                </a:solidFill>
              </a:rPr>
              <a:t>Writing Tips</a:t>
            </a:r>
            <a:r>
              <a:rPr lang="en" sz="1688">
                <a:solidFill>
                  <a:srgbClr val="000000"/>
                </a:solidFill>
              </a:rPr>
              <a:t> Use the following tips to complete your writing using the texts and the videos. Remember to </a:t>
            </a:r>
            <a:r>
              <a:rPr lang="en" sz="1688">
                <a:solidFill>
                  <a:srgbClr val="6AA84F"/>
                </a:solidFill>
              </a:rPr>
              <a:t>include what you learned</a:t>
            </a:r>
            <a:r>
              <a:rPr lang="en" sz="1688">
                <a:solidFill>
                  <a:srgbClr val="000000"/>
                </a:solidFill>
              </a:rPr>
              <a:t> about the topic.  Also, </a:t>
            </a:r>
            <a:r>
              <a:rPr lang="en" sz="1688">
                <a:solidFill>
                  <a:srgbClr val="93C47D"/>
                </a:solidFill>
              </a:rPr>
              <a:t>share your thinking about what you learned. </a:t>
            </a:r>
            <a:endParaRPr sz="1688">
              <a:solidFill>
                <a:srgbClr val="93C47D"/>
              </a:solidFill>
            </a:endParaRPr>
          </a:p>
        </p:txBody>
      </p:sp>
      <p:sp>
        <p:nvSpPr>
          <p:cNvPr id="114" name="Google Shape;114;p24"/>
          <p:cNvSpPr txBox="1"/>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lang="en" sz="1800">
                <a:solidFill>
                  <a:srgbClr val="000000"/>
                </a:solidFill>
              </a:rPr>
              <a:t>Using the texts and videos, write about water around the world. </a:t>
            </a:r>
            <a:endParaRPr sz="1800">
              <a:solidFill>
                <a:srgbClr val="000000"/>
              </a:solidFill>
            </a:endParaRPr>
          </a:p>
          <a:p>
            <a:pPr indent="-342900" lvl="0" marL="457200" rtl="0" algn="l">
              <a:lnSpc>
                <a:spcPct val="115000"/>
              </a:lnSpc>
              <a:spcBef>
                <a:spcPts val="1200"/>
              </a:spcBef>
              <a:spcAft>
                <a:spcPts val="0"/>
              </a:spcAft>
              <a:buClr>
                <a:srgbClr val="595959"/>
              </a:buClr>
              <a:buSzPts val="1800"/>
              <a:buChar char="●"/>
            </a:pPr>
            <a:r>
              <a:rPr lang="en" sz="1800">
                <a:solidFill>
                  <a:srgbClr val="000000"/>
                </a:solidFill>
              </a:rPr>
              <a:t>Write what you learned about</a:t>
            </a:r>
            <a:r>
              <a:rPr lang="en" sz="1800">
                <a:solidFill>
                  <a:srgbClr val="595959"/>
                </a:solidFill>
              </a:rPr>
              <a:t> (topic)</a:t>
            </a:r>
            <a:r>
              <a:rPr lang="en" sz="1800">
                <a:solidFill>
                  <a:srgbClr val="93C47D"/>
                </a:solidFill>
              </a:rPr>
              <a:t> </a:t>
            </a:r>
            <a:r>
              <a:rPr lang="en" sz="1800"/>
              <a:t>from the examples, the reading and the videos. </a:t>
            </a:r>
            <a:endParaRPr sz="1800"/>
          </a:p>
          <a:p>
            <a:pPr indent="-342900" lvl="0" marL="457200" rtl="0" algn="l">
              <a:lnSpc>
                <a:spcPct val="115000"/>
              </a:lnSpc>
              <a:spcBef>
                <a:spcPts val="0"/>
              </a:spcBef>
              <a:spcAft>
                <a:spcPts val="0"/>
              </a:spcAft>
              <a:buClr>
                <a:srgbClr val="000000"/>
              </a:buClr>
              <a:buSzPts val="1800"/>
              <a:buChar char="●"/>
            </a:pPr>
            <a:r>
              <a:rPr lang="en" sz="1800"/>
              <a:t>Write what you will do with what you have learned.</a:t>
            </a:r>
            <a:endParaRPr sz="1800"/>
          </a:p>
          <a:p>
            <a:pPr indent="-342900" lvl="0" marL="457200" rtl="0" algn="l">
              <a:lnSpc>
                <a:spcPct val="115000"/>
              </a:lnSpc>
              <a:spcBef>
                <a:spcPts val="0"/>
              </a:spcBef>
              <a:spcAft>
                <a:spcPts val="0"/>
              </a:spcAft>
              <a:buClr>
                <a:srgbClr val="000000"/>
              </a:buClr>
              <a:buSzPts val="1800"/>
              <a:buChar char="●"/>
            </a:pPr>
            <a:r>
              <a:rPr lang="en" sz="1800"/>
              <a:t>What thoughts or questions do you have after today’s lesson?</a:t>
            </a:r>
            <a:endParaRPr sz="1800"/>
          </a:p>
          <a:p>
            <a:pPr indent="0" lvl="0" marL="0" rtl="0" algn="l">
              <a:lnSpc>
                <a:spcPct val="115000"/>
              </a:lnSpc>
              <a:spcBef>
                <a:spcPts val="1200"/>
              </a:spcBef>
              <a:spcAft>
                <a:spcPts val="0"/>
              </a:spcAft>
              <a:buNone/>
            </a:pPr>
            <a:r>
              <a:t/>
            </a:r>
            <a:endParaRPr sz="1800"/>
          </a:p>
          <a:p>
            <a:pPr indent="0" lvl="0" marL="0" rtl="0" algn="l">
              <a:lnSpc>
                <a:spcPct val="115000"/>
              </a:lnSpc>
              <a:spcBef>
                <a:spcPts val="1200"/>
              </a:spcBef>
              <a:spcAft>
                <a:spcPts val="1200"/>
              </a:spcAft>
              <a:buNone/>
            </a:pPr>
            <a:r>
              <a:rPr lang="en" sz="1800" u="sng">
                <a:solidFill>
                  <a:srgbClr val="0097A7"/>
                </a:solidFill>
                <a:hlinkClick r:id="rId3">
                  <a:extLst>
                    <a:ext uri="{A12FA001-AC4F-418D-AE19-62706E023703}">
                      <ahyp:hlinkClr val="tx"/>
                    </a:ext>
                  </a:extLst>
                </a:hlinkClick>
              </a:rPr>
              <a:t>Writing Structure- summary sentences</a:t>
            </a:r>
            <a:endParaRPr sz="18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5"/>
          <p:cNvSpPr txBox="1"/>
          <p:nvPr>
            <p:ph idx="1" type="subTitle"/>
          </p:nvPr>
        </p:nvSpPr>
        <p:spPr>
          <a:xfrm>
            <a:off x="311700" y="597625"/>
            <a:ext cx="8520600" cy="792600"/>
          </a:xfrm>
          <a:prstGeom prst="rect">
            <a:avLst/>
          </a:prstGeom>
          <a:ln cap="flat" cmpd="sng" w="9525">
            <a:solidFill>
              <a:srgbClr val="000000"/>
            </a:solidFill>
            <a:prstDash val="solid"/>
            <a:round/>
            <a:headEnd len="sm" w="sm" type="none"/>
            <a:tailEnd len="sm" w="sm" type="none"/>
          </a:ln>
        </p:spPr>
        <p:txBody>
          <a:bodyPr anchorCtr="0" anchor="t" bIns="91425" lIns="91425" spcFirstLastPara="1" rIns="91425" wrap="square" tIns="91425">
            <a:normAutofit fontScale="92500"/>
          </a:bodyPr>
          <a:lstStyle/>
          <a:p>
            <a:pPr indent="0" lvl="0" marL="0" rtl="0" algn="ctr">
              <a:spcBef>
                <a:spcPts val="0"/>
              </a:spcBef>
              <a:spcAft>
                <a:spcPts val="0"/>
              </a:spcAft>
              <a:buNone/>
            </a:pPr>
            <a:r>
              <a:rPr lang="en"/>
              <a:t>JOY! Be sure to include </a:t>
            </a:r>
            <a:r>
              <a:rPr lang="en"/>
              <a:t>resilience</a:t>
            </a:r>
            <a:r>
              <a:rPr lang="en"/>
              <a:t> and joy throughout!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ctrTitle"/>
          </p:nvPr>
        </p:nvSpPr>
        <p:spPr>
          <a:xfrm>
            <a:off x="311708" y="744575"/>
            <a:ext cx="8520600" cy="2052600"/>
          </a:xfrm>
          <a:prstGeom prst="rect">
            <a:avLst/>
          </a:prstGeom>
          <a:ln cap="flat" cmpd="sng" w="9525">
            <a:solidFill>
              <a:srgbClr val="000000"/>
            </a:solidFill>
            <a:prstDash val="solid"/>
            <a:round/>
            <a:headEnd len="sm" w="sm" type="none"/>
            <a:tailEnd len="sm" w="sm" type="none"/>
          </a:ln>
        </p:spPr>
        <p:txBody>
          <a:bodyPr anchorCtr="0" anchor="b" bIns="91425" lIns="91425" spcFirstLastPara="1" rIns="91425" wrap="square" tIns="91425">
            <a:normAutofit/>
          </a:bodyPr>
          <a:lstStyle/>
          <a:p>
            <a:pPr indent="0" lvl="0" marL="0" rtl="0" algn="ctr">
              <a:spcBef>
                <a:spcPts val="0"/>
              </a:spcBef>
              <a:spcAft>
                <a:spcPts val="0"/>
              </a:spcAft>
              <a:buNone/>
            </a:pPr>
            <a:r>
              <a:rPr lang="en"/>
              <a:t>Slide Deck Title</a:t>
            </a:r>
            <a:endParaRPr/>
          </a:p>
        </p:txBody>
      </p:sp>
      <p:sp>
        <p:nvSpPr>
          <p:cNvPr id="61" name="Google Shape;61;p14"/>
          <p:cNvSpPr txBox="1"/>
          <p:nvPr>
            <p:ph idx="1" type="subTitle"/>
          </p:nvPr>
        </p:nvSpPr>
        <p:spPr>
          <a:xfrm>
            <a:off x="311700" y="2834125"/>
            <a:ext cx="8520600" cy="792600"/>
          </a:xfrm>
          <a:prstGeom prst="rect">
            <a:avLst/>
          </a:prstGeom>
          <a:ln cap="flat" cmpd="sng" w="9525">
            <a:solidFill>
              <a:srgbClr val="000000"/>
            </a:solidFill>
            <a:prstDash val="solid"/>
            <a:round/>
            <a:headEnd len="sm" w="sm" type="none"/>
            <a:tailEnd len="sm" w="sm" type="none"/>
          </a:ln>
        </p:spPr>
        <p:txBody>
          <a:bodyPr anchorCtr="0" anchor="t" bIns="91425" lIns="91425" spcFirstLastPara="1" rIns="91425" wrap="square" tIns="91425">
            <a:normAutofit/>
          </a:bodyPr>
          <a:lstStyle/>
          <a:p>
            <a:pPr indent="0" lvl="0" marL="0" rtl="0" algn="ctr">
              <a:spcBef>
                <a:spcPts val="0"/>
              </a:spcBef>
              <a:spcAft>
                <a:spcPts val="0"/>
              </a:spcAft>
              <a:buNone/>
            </a:pPr>
            <a:r>
              <a:rPr lang="en"/>
              <a:t>Today you will become smarter in statement…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idx="1" type="subTitle"/>
          </p:nvPr>
        </p:nvSpPr>
        <p:spPr>
          <a:xfrm>
            <a:off x="311700" y="570775"/>
            <a:ext cx="8520600" cy="4251600"/>
          </a:xfrm>
          <a:prstGeom prst="rect">
            <a:avLst/>
          </a:prstGeom>
          <a:ln cap="flat" cmpd="sng" w="9525">
            <a:solidFill>
              <a:srgbClr val="000000"/>
            </a:solidFill>
            <a:prstDash val="solid"/>
            <a:round/>
            <a:headEnd len="sm" w="sm" type="none"/>
            <a:tailEnd len="sm" w="sm" type="none"/>
          </a:ln>
        </p:spPr>
        <p:txBody>
          <a:bodyPr anchorCtr="0" anchor="t" bIns="91425" lIns="91425" spcFirstLastPara="1" rIns="91425" wrap="square" tIns="91425">
            <a:normAutofit/>
          </a:bodyPr>
          <a:lstStyle/>
          <a:p>
            <a:pPr indent="0" lvl="0" marL="0" rtl="0" algn="ctr">
              <a:spcBef>
                <a:spcPts val="0"/>
              </a:spcBef>
              <a:spcAft>
                <a:spcPts val="0"/>
              </a:spcAft>
              <a:buNone/>
            </a:pPr>
            <a:r>
              <a:rPr lang="en"/>
              <a:t>Standards/SJ Standards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ph idx="1" type="subTitle"/>
          </p:nvPr>
        </p:nvSpPr>
        <p:spPr>
          <a:xfrm>
            <a:off x="311700" y="617375"/>
            <a:ext cx="8520600" cy="4081200"/>
          </a:xfrm>
          <a:prstGeom prst="rect">
            <a:avLst/>
          </a:prstGeom>
          <a:ln cap="flat" cmpd="sng" w="9525">
            <a:solidFill>
              <a:srgbClr val="000000"/>
            </a:solidFill>
            <a:prstDash val="solid"/>
            <a:round/>
            <a:headEnd len="sm" w="sm" type="none"/>
            <a:tailEnd len="sm" w="sm" type="none"/>
          </a:ln>
        </p:spPr>
        <p:txBody>
          <a:bodyPr anchorCtr="0" anchor="t" bIns="91425" lIns="91425" spcFirstLastPara="1" rIns="91425" wrap="square" tIns="91425">
            <a:normAutofit/>
          </a:bodyPr>
          <a:lstStyle/>
          <a:p>
            <a:pPr indent="0" lvl="0" marL="0" rtl="0" algn="ctr">
              <a:spcBef>
                <a:spcPts val="0"/>
              </a:spcBef>
              <a:spcAft>
                <a:spcPts val="0"/>
              </a:spcAft>
              <a:buNone/>
            </a:pPr>
            <a:r>
              <a:rPr lang="en"/>
              <a:t>Video number one that gives background/teaches about the topic. This could be an interview, a short video…anything 10 minutes or less.</a:t>
            </a:r>
            <a:endParaRPr/>
          </a:p>
          <a:p>
            <a:pPr indent="0" lvl="0" marL="0" rtl="0" algn="ctr">
              <a:spcBef>
                <a:spcPts val="0"/>
              </a:spcBef>
              <a:spcAft>
                <a:spcPts val="0"/>
              </a:spcAft>
              <a:buNone/>
            </a:pPr>
            <a:r>
              <a:t/>
            </a:r>
            <a:endParaRPr/>
          </a:p>
          <a:p>
            <a:pPr indent="0" lvl="0" marL="0" rtl="0" algn="ctr">
              <a:spcBef>
                <a:spcPts val="0"/>
              </a:spcBef>
              <a:spcAft>
                <a:spcPts val="0"/>
              </a:spcAft>
              <a:buNone/>
            </a:pPr>
            <a:r>
              <a:rPr lang="en"/>
              <a:t>One example of a resource: </a:t>
            </a:r>
            <a:r>
              <a:rPr lang="en" u="sng">
                <a:solidFill>
                  <a:schemeClr val="hlink"/>
                </a:solidFill>
                <a:hlinkClick r:id="rId3"/>
              </a:rPr>
              <a:t>Black History in Two Minutes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7"/>
          <p:cNvSpPr txBox="1"/>
          <p:nvPr>
            <p:ph idx="1" type="subTitle"/>
          </p:nvPr>
        </p:nvSpPr>
        <p:spPr>
          <a:xfrm>
            <a:off x="311700" y="442650"/>
            <a:ext cx="8520600" cy="4391400"/>
          </a:xfrm>
          <a:prstGeom prst="rect">
            <a:avLst/>
          </a:prstGeom>
          <a:ln cap="flat" cmpd="sng" w="9525">
            <a:solidFill>
              <a:srgbClr val="000000"/>
            </a:solidFill>
            <a:prstDash val="solid"/>
            <a:round/>
            <a:headEnd len="sm" w="sm" type="none"/>
            <a:tailEnd len="sm" w="sm" type="none"/>
          </a:ln>
        </p:spPr>
        <p:txBody>
          <a:bodyPr anchorCtr="0" anchor="t" bIns="91425" lIns="91425" spcFirstLastPara="1" rIns="91425" wrap="square" tIns="91425">
            <a:normAutofit/>
          </a:bodyPr>
          <a:lstStyle/>
          <a:p>
            <a:pPr indent="0" lvl="0" marL="0" rtl="0" algn="ctr">
              <a:spcBef>
                <a:spcPts val="0"/>
              </a:spcBef>
              <a:spcAft>
                <a:spcPts val="0"/>
              </a:spcAft>
              <a:buNone/>
            </a:pPr>
            <a:r>
              <a:rPr lang="en"/>
              <a:t>Video number two that also gives background/teaches about the topic.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8"/>
          <p:cNvSpPr txBox="1"/>
          <p:nvPr>
            <p:ph idx="1" type="subTitle"/>
          </p:nvPr>
        </p:nvSpPr>
        <p:spPr>
          <a:xfrm>
            <a:off x="311700" y="442650"/>
            <a:ext cx="8715900" cy="4391400"/>
          </a:xfrm>
          <a:prstGeom prst="rect">
            <a:avLst/>
          </a:prstGeom>
          <a:ln cap="flat" cmpd="sng" w="9525">
            <a:solidFill>
              <a:srgbClr val="000000"/>
            </a:solidFill>
            <a:prstDash val="solid"/>
            <a:round/>
            <a:headEnd len="sm" w="sm" type="none"/>
            <a:tailEnd len="sm" w="sm" type="none"/>
          </a:ln>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000000"/>
                </a:solidFill>
              </a:rPr>
              <a:t>A,E,I,O,U,1,2 </a:t>
            </a:r>
            <a:r>
              <a:rPr lang="en" sz="1133">
                <a:solidFill>
                  <a:srgbClr val="000000"/>
                </a:solidFill>
              </a:rPr>
              <a:t>Use this approach to help read words with multiple syllables.</a:t>
            </a:r>
            <a:endParaRPr sz="1133">
              <a:solidFill>
                <a:srgbClr val="000000"/>
              </a:solidFill>
            </a:endParaRPr>
          </a:p>
          <a:p>
            <a:pPr indent="-254000" lvl="0" marL="457200" rtl="0" algn="l">
              <a:spcBef>
                <a:spcPts val="0"/>
              </a:spcBef>
              <a:spcAft>
                <a:spcPts val="0"/>
              </a:spcAft>
              <a:buClr>
                <a:srgbClr val="000000"/>
              </a:buClr>
              <a:buSzPts val="400"/>
              <a:buAutoNum type="arabicPeriod"/>
            </a:pPr>
            <a:r>
              <a:t/>
            </a:r>
            <a:endParaRPr sz="1800"/>
          </a:p>
          <a:p>
            <a:pPr indent="-254000" lvl="0" marL="457200" rtl="0" algn="l">
              <a:spcBef>
                <a:spcPts val="0"/>
              </a:spcBef>
              <a:spcAft>
                <a:spcPts val="0"/>
              </a:spcAft>
              <a:buClr>
                <a:srgbClr val="000000"/>
              </a:buClr>
              <a:buSzPts val="400"/>
              <a:buAutoNum type="arabicPeriod"/>
            </a:pPr>
            <a:r>
              <a:rPr lang="en" sz="1800"/>
              <a:t>Place an X under each A, E, I, O, U</a:t>
            </a:r>
            <a:endParaRPr sz="1800"/>
          </a:p>
          <a:p>
            <a:pPr indent="-254000" lvl="0" marL="457200" rtl="0" algn="l">
              <a:spcBef>
                <a:spcPts val="0"/>
              </a:spcBef>
              <a:spcAft>
                <a:spcPts val="0"/>
              </a:spcAft>
              <a:buClr>
                <a:srgbClr val="000000"/>
              </a:buClr>
              <a:buSzPts val="400"/>
              <a:buAutoNum type="arabicPeriod"/>
            </a:pPr>
            <a:r>
              <a:rPr lang="en" sz="1800"/>
              <a:t>Count the letters between the X’s</a:t>
            </a:r>
            <a:endParaRPr sz="1800"/>
          </a:p>
          <a:p>
            <a:pPr indent="-254000" lvl="0" marL="457200" rtl="0" algn="l">
              <a:spcBef>
                <a:spcPts val="0"/>
              </a:spcBef>
              <a:spcAft>
                <a:spcPts val="0"/>
              </a:spcAft>
              <a:buClr>
                <a:srgbClr val="000000"/>
              </a:buClr>
              <a:buSzPts val="400"/>
              <a:buAutoNum type="arabicPeriod"/>
            </a:pPr>
            <a:r>
              <a:rPr lang="en" sz="1800"/>
              <a:t>Split between: </a:t>
            </a:r>
            <a:endParaRPr sz="1800"/>
          </a:p>
          <a:p>
            <a:pPr indent="0" lvl="0" marL="457200" rtl="0" algn="l">
              <a:spcBef>
                <a:spcPts val="0"/>
              </a:spcBef>
              <a:spcAft>
                <a:spcPts val="0"/>
              </a:spcAft>
              <a:buNone/>
            </a:pPr>
            <a:r>
              <a:rPr lang="en" sz="1800"/>
              <a:t>(X and X) example: jo/vi/al</a:t>
            </a:r>
            <a:endParaRPr sz="1800"/>
          </a:p>
          <a:p>
            <a:pPr indent="0" lvl="0" marL="457200" rtl="0" algn="l">
              <a:spcBef>
                <a:spcPts val="0"/>
              </a:spcBef>
              <a:spcAft>
                <a:spcPts val="0"/>
              </a:spcAft>
              <a:buNone/>
            </a:pPr>
            <a:r>
              <a:rPr lang="en" sz="1800"/>
              <a:t>(X and 1) example: te/na/cious</a:t>
            </a:r>
            <a:endParaRPr sz="1800"/>
          </a:p>
          <a:p>
            <a:pPr indent="0" lvl="0" marL="457200" rtl="0" algn="l">
              <a:spcBef>
                <a:spcPts val="0"/>
              </a:spcBef>
              <a:spcAft>
                <a:spcPts val="0"/>
              </a:spcAft>
              <a:buNone/>
            </a:pPr>
            <a:r>
              <a:rPr lang="en" sz="1800"/>
              <a:t>(1 and 2) example: bal/lad</a:t>
            </a:r>
            <a:endParaRPr sz="1800"/>
          </a:p>
          <a:p>
            <a:pPr indent="0" lvl="0" marL="457200" rtl="0" algn="l">
              <a:spcBef>
                <a:spcPts val="0"/>
              </a:spcBef>
              <a:spcAft>
                <a:spcPts val="0"/>
              </a:spcAft>
              <a:buNone/>
            </a:pPr>
            <a:r>
              <a:t/>
            </a:r>
            <a:endParaRPr/>
          </a:p>
          <a:p>
            <a:pPr indent="0" lvl="0" marL="457200" rtl="0" algn="l">
              <a:spcBef>
                <a:spcPts val="0"/>
              </a:spcBef>
              <a:spcAft>
                <a:spcPts val="0"/>
              </a:spcAft>
              <a:buNone/>
            </a:pPr>
            <a:r>
              <a:rPr lang="en" sz="1200">
                <a:solidFill>
                  <a:srgbClr val="000000"/>
                </a:solidFill>
              </a:rPr>
              <a:t>Do not separate blends or word groupings that need each other. </a:t>
            </a:r>
            <a:endParaRPr sz="1200">
              <a:solidFill>
                <a:srgbClr val="000000"/>
              </a:solidFill>
            </a:endParaRPr>
          </a:p>
          <a:p>
            <a:pPr indent="0" lvl="0" marL="457200" rtl="0" algn="l">
              <a:spcBef>
                <a:spcPts val="0"/>
              </a:spcBef>
              <a:spcAft>
                <a:spcPts val="0"/>
              </a:spcAft>
              <a:buNone/>
            </a:pPr>
            <a:r>
              <a:rPr lang="en" sz="1200">
                <a:solidFill>
                  <a:srgbClr val="000000"/>
                </a:solidFill>
              </a:rPr>
              <a:t>ous, qu, bi, cl, dr, pr, cial, tion</a:t>
            </a:r>
            <a:endParaRPr sz="1200">
              <a:solidFill>
                <a:srgbClr val="000000"/>
              </a:solidFill>
            </a:endParaRPr>
          </a:p>
          <a:p>
            <a:pPr indent="0" lvl="0" marL="457200" rtl="0" algn="l">
              <a:spcBef>
                <a:spcPts val="0"/>
              </a:spcBef>
              <a:spcAft>
                <a:spcPts val="0"/>
              </a:spcAft>
              <a:buNone/>
            </a:pPr>
            <a:r>
              <a:t/>
            </a:r>
            <a:endParaRPr sz="1400">
              <a:solidFill>
                <a:srgbClr val="000000"/>
              </a:solidFill>
            </a:endParaRPr>
          </a:p>
          <a:p>
            <a:pPr indent="0" lvl="0" marL="0" rtl="0" algn="ctr">
              <a:spcBef>
                <a:spcPts val="0"/>
              </a:spcBef>
              <a:spcAft>
                <a:spcPts val="0"/>
              </a:spcAft>
              <a:buNone/>
            </a:pPr>
            <a:r>
              <a:t/>
            </a:r>
            <a:endParaRPr/>
          </a:p>
        </p:txBody>
      </p:sp>
      <p:sp>
        <p:nvSpPr>
          <p:cNvPr id="82" name="Google Shape;82;p18"/>
          <p:cNvSpPr txBox="1"/>
          <p:nvPr/>
        </p:nvSpPr>
        <p:spPr>
          <a:xfrm>
            <a:off x="5268000" y="1258025"/>
            <a:ext cx="3564300" cy="23397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lang="en"/>
              <a:t>Choose 4 words here from the text that students might struggle to decode.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9"/>
          <p:cNvSpPr txBox="1"/>
          <p:nvPr>
            <p:ph idx="1" type="subTitle"/>
          </p:nvPr>
        </p:nvSpPr>
        <p:spPr>
          <a:xfrm>
            <a:off x="311700" y="442650"/>
            <a:ext cx="8520600" cy="4391400"/>
          </a:xfrm>
          <a:prstGeom prst="rect">
            <a:avLst/>
          </a:prstGeom>
          <a:ln cap="flat" cmpd="sng" w="9525">
            <a:solidFill>
              <a:srgbClr val="000000"/>
            </a:solidFill>
            <a:prstDash val="solid"/>
            <a:round/>
            <a:headEnd len="sm" w="sm" type="none"/>
            <a:tailEnd len="sm" w="sm" type="none"/>
          </a:ln>
        </p:spPr>
        <p:txBody>
          <a:bodyPr anchorCtr="0" anchor="t" bIns="91425" lIns="91425" spcFirstLastPara="1" rIns="91425" wrap="square" tIns="91425">
            <a:normAutofit/>
          </a:bodyPr>
          <a:lstStyle/>
          <a:p>
            <a:pPr indent="0" lvl="0" marL="0" rtl="0" algn="ctr">
              <a:spcBef>
                <a:spcPts val="0"/>
              </a:spcBef>
              <a:spcAft>
                <a:spcPts val="0"/>
              </a:spcAft>
              <a:buNone/>
            </a:pPr>
            <a:r>
              <a:rPr lang="en"/>
              <a:t>On this slide, add text that will give background/teach about the topic.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0"/>
          <p:cNvSpPr txBox="1"/>
          <p:nvPr>
            <p:ph idx="1" type="subTitle"/>
          </p:nvPr>
        </p:nvSpPr>
        <p:spPr>
          <a:xfrm>
            <a:off x="311700" y="442650"/>
            <a:ext cx="8520600" cy="4391400"/>
          </a:xfrm>
          <a:prstGeom prst="rect">
            <a:avLst/>
          </a:prstGeom>
          <a:ln cap="flat" cmpd="sng" w="9525">
            <a:solidFill>
              <a:srgbClr val="000000"/>
            </a:solidFill>
            <a:prstDash val="solid"/>
            <a:round/>
            <a:headEnd len="sm" w="sm" type="none"/>
            <a:tailEnd len="sm" w="sm" type="none"/>
          </a:ln>
        </p:spPr>
        <p:txBody>
          <a:bodyPr anchorCtr="0" anchor="t" bIns="91425" lIns="91425" spcFirstLastPara="1" rIns="91425" wrap="square" tIns="91425">
            <a:normAutofit/>
          </a:bodyPr>
          <a:lstStyle/>
          <a:p>
            <a:pPr indent="0" lvl="0" marL="0" rtl="0" algn="ctr">
              <a:spcBef>
                <a:spcPts val="0"/>
              </a:spcBef>
              <a:spcAft>
                <a:spcPts val="0"/>
              </a:spcAft>
              <a:buClr>
                <a:schemeClr val="dk1"/>
              </a:buClr>
              <a:buSzPts val="1100"/>
              <a:buFont typeface="Arial"/>
              <a:buNone/>
            </a:pPr>
            <a:r>
              <a:rPr lang="en"/>
              <a:t>On this slide, also add text that will give background/teach about the topic.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1"/>
          <p:cNvSpPr txBox="1"/>
          <p:nvPr>
            <p:ph idx="1" type="subTitle"/>
          </p:nvPr>
        </p:nvSpPr>
        <p:spPr>
          <a:xfrm>
            <a:off x="311700" y="442650"/>
            <a:ext cx="8520600" cy="4391400"/>
          </a:xfrm>
          <a:prstGeom prst="rect">
            <a:avLst/>
          </a:prstGeom>
          <a:ln cap="flat" cmpd="sng" w="9525">
            <a:solidFill>
              <a:srgbClr val="000000"/>
            </a:solidFill>
            <a:prstDash val="solid"/>
            <a:round/>
            <a:headEnd len="sm" w="sm" type="none"/>
            <a:tailEnd len="sm" w="sm" type="none"/>
          </a:ln>
        </p:spPr>
        <p:txBody>
          <a:bodyPr anchorCtr="0" anchor="t" bIns="91425" lIns="91425" spcFirstLastPara="1" rIns="91425" wrap="square" tIns="91425">
            <a:normAutofit/>
          </a:bodyPr>
          <a:lstStyle/>
          <a:p>
            <a:pPr indent="0" lvl="0" marL="0" rtl="0" algn="ctr">
              <a:spcBef>
                <a:spcPts val="0"/>
              </a:spcBef>
              <a:spcAft>
                <a:spcPts val="0"/>
              </a:spcAft>
              <a:buNone/>
            </a:pPr>
            <a:r>
              <a:rPr lang="en"/>
              <a:t>Comprehension: On this slide, take text they have previously read and take key words out to create a cloze passage.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