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ds.britannica.com/kids/article/Fugitive-Slave-Acts/399962#"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adingrockets.org/topics/fluency/articles/developing-fluent-reader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tori.com/en/story/understanding-the-historical-perspective--iQg3yRgTSCBGx38JenGm73s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s70B_IFUqY" TargetMode="External"/><Relationship Id="rId3" Type="http://schemas.openxmlformats.org/officeDocument/2006/relationships/hyperlink" Target="https://readenespanol.com/2018/cognitive-content-dictionary/"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Introduction: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slide deck, students will be introduced to different forms of resistance and the role of abolitionism played during the civil era. Students will also </a:t>
            </a:r>
            <a:r>
              <a:rPr lang="en">
                <a:solidFill>
                  <a:schemeClr val="dk1"/>
                </a:solidFill>
              </a:rPr>
              <a:t>learn about how the Fugitive Slave Act </a:t>
            </a:r>
            <a:r>
              <a:rPr lang="en">
                <a:solidFill>
                  <a:schemeClr val="dk1"/>
                </a:solidFill>
              </a:rPr>
              <a:t> was used to combat resistance. It will be very important to continuously come back to the idea of resistance; that in every time and place, enslave people sought freedom, as stated in the Teaching Hard History standards.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slide deck is to provide background and build a foundation for the learning that will take place throughout this study.  The slides take the students through experiences of viewing images, watching videos and reading text in order to build background knowledge. They will also build foundational skills throughout the slides while learning the content.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Joy is included at the end of every slide deck to celebrate the foundation of food, song, dance, etc, brought to the United States by Africans forced from their homes.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rgbClr val="FFFF00"/>
                </a:highlight>
              </a:rPr>
              <a:t>To prepare for this study, the students should be provided with a blank journal or journal pages in a folder, as they will be writing a full page at the end of each slide deck, possibly more. Also, the slide decks were originally designed to be completed in one class period, but I have found that it usually takes two to three class periods.  If that is the same for you, you might have the students at least write a sentence or two at the end of each period so they remember what they learned throughout the study.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a78c330d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a78c330d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Slide 9-11- We will be building more background/knowledge using text on the Fugitive Slave Act. students will have printed copies of these slides. During our class read we will complete a close read of the information spending time for students to highlight their copies and annotate.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ba559ad5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ba559ad5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Kids Britannica Article for students</a:t>
            </a:r>
            <a:r>
              <a:rPr lang="en"/>
              <a:t> (Students can access these extra links through a copy shared on google classroom, and reference this in their journals or through later research/performance task).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5a78c330d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5a78c330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Cloze passage</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section, students read a text from the previous slide deck using “cloze passage” method. The cloze passage is pulled from previous reading and helps build reading fluency. In the previous reading there are key vocabulary words (non sight words) missing. There are a few </a:t>
            </a:r>
            <a:r>
              <a:rPr b="1" lang="en">
                <a:solidFill>
                  <a:schemeClr val="dk1"/>
                </a:solidFill>
              </a:rPr>
              <a:t>options</a:t>
            </a:r>
            <a:r>
              <a:rPr lang="en">
                <a:solidFill>
                  <a:schemeClr val="dk1"/>
                </a:solidFill>
              </a:rPr>
              <a:t> with different scaffolds. One way to complete this passage is to read chorally with all students while the vocabulary are listed above the passage. Students choose which words to fill into the passage while reading chorally. Students can also complete this independently or with a partner. After </a:t>
            </a:r>
            <a:r>
              <a:rPr b="1" lang="en">
                <a:solidFill>
                  <a:schemeClr val="dk1"/>
                </a:solidFill>
              </a:rPr>
              <a:t>identifying the words, </a:t>
            </a:r>
            <a:r>
              <a:rPr lang="en">
                <a:solidFill>
                  <a:schemeClr val="dk1"/>
                </a:solidFill>
              </a:rPr>
              <a:t>the next step would be talking about the importance and meaning of the words. It could be a reminder for them from the previous text, but multiple exposures will support their understanding.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2200CC"/>
                </a:solidFill>
                <a:hlinkClick r:id="rId2">
                  <a:extLst>
                    <a:ext uri="{A12FA001-AC4F-418D-AE19-62706E023703}">
                      <ahyp:hlinkClr val="tx"/>
                    </a:ext>
                  </a:extLst>
                </a:hlinkClick>
              </a:rPr>
              <a:t>Here</a:t>
            </a:r>
            <a:r>
              <a:rPr lang="en">
                <a:solidFill>
                  <a:schemeClr val="dk1"/>
                </a:solidFill>
              </a:rPr>
              <a:t> is an article about using cloze passages and about fluency, which is the work on slide 19, if you’d like to read more.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5a78c330d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5a78c330d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Class Discussion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section, students discuss what they have learned in a whole group discussion.  Use these questions as a guideline to the discussion, but also feel free to follow what the students have gleaned from the learning so far in this slide deck.  This discussion will support them in the writing section, where each student will be expected to write a page about what they learned. This will be very helpful for them to make connections, ask questions and build an understanding of the content.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a78c330d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a78c330d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Fluency</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day, students should be working on fluency.  They can either pair up with a partner, or practice by themselves in this first reading.  The ultimate goal would be that they have a fluency partner, each reading to the other for one minute.  I have the first reader identify themself and place their finger on the first word, and the listener does the same, but be ready to listen.  After one minute, I tell them to stop and switch roles.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print this text for them, the only change would be that the listener has a pencil ready to make the text with words missed from the reader.  That is not to highlight mistakes, but to support one another in building towards fluency.</a:t>
            </a:r>
            <a:endParaRPr sz="1200">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a78c330d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5a78c330d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Writing</a:t>
            </a:r>
            <a:endParaRPr b="1">
              <a:solidFill>
                <a:schemeClr val="dk1"/>
              </a:solidFill>
            </a:endParaRPr>
          </a:p>
          <a:p>
            <a:pPr indent="0" lvl="0" marL="0" rtl="0" algn="l">
              <a:spcBef>
                <a:spcPts val="0"/>
              </a:spcBef>
              <a:spcAft>
                <a:spcPts val="0"/>
              </a:spcAft>
              <a:buNone/>
            </a:pPr>
            <a:r>
              <a:rPr lang="en">
                <a:solidFill>
                  <a:schemeClr val="dk1"/>
                </a:solidFill>
              </a:rPr>
              <a:t>Each student should be prepared to write an entire page about what they learned today.  You can either provide a blank journal or print and copy journal pages for them.  The expectation is that they fill a page, and though they might struggle initially, they will get used to the format. </a:t>
            </a:r>
            <a:endParaRPr>
              <a:solidFill>
                <a:schemeClr val="dk1"/>
              </a:solidFill>
            </a:endParaRPr>
          </a:p>
          <a:p>
            <a:pPr indent="0" lvl="0" marL="0" rtl="0" algn="l">
              <a:spcBef>
                <a:spcPts val="0"/>
              </a:spcBef>
              <a:spcAft>
                <a:spcPts val="0"/>
              </a:spcAft>
              <a:buNone/>
            </a:pPr>
            <a:r>
              <a:rPr b="1" lang="en">
                <a:solidFill>
                  <a:schemeClr val="dk1"/>
                </a:solidFill>
              </a:rPr>
              <a:t>Possible scaffold for writing-</a:t>
            </a:r>
            <a:r>
              <a:rPr lang="en">
                <a:solidFill>
                  <a:schemeClr val="dk1"/>
                </a:solidFill>
              </a:rPr>
              <a:t>To help emergent bilingual students you may pull a small group and give a paragraph frame or complete a guided writing.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students who need more support, some sentence starters could be: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Today I learned about…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One thing I connected with was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helped me understand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 example of resistance was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a78c330d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a78c330d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Joy: </a:t>
            </a:r>
            <a:r>
              <a:rPr lang="en">
                <a:solidFill>
                  <a:schemeClr val="dk1"/>
                </a:solidFill>
                <a:latin typeface="Times New Roman"/>
                <a:ea typeface="Times New Roman"/>
                <a:cs typeface="Times New Roman"/>
                <a:sym typeface="Times New Roman"/>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rgbClr val="202124"/>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In this joy portion students will learn that MUSIC history is BLACK HISTORY</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Music has been used as a tool for activism, culture, and JOY</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Students will watch a crash course video on the origins of rap and hip hop.</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Students will also watch the music video “Fight the Power” while also evaluating the lyrics.</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d4403874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3d4403874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discuss lyrics in groups to choose lines from the song that stood out to them, and what they think they mean. </a:t>
            </a:r>
            <a:endParaRPr/>
          </a:p>
          <a:p>
            <a:pPr indent="0" lvl="0" marL="0" rtl="0" algn="l">
              <a:spcBef>
                <a:spcPts val="0"/>
              </a:spcBef>
              <a:spcAft>
                <a:spcPts val="0"/>
              </a:spcAft>
              <a:buNone/>
            </a:pPr>
            <a:r>
              <a:rPr lang="en"/>
              <a:t>Students can also connect images in the video to activism.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a78c330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a78c330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https://www.sutori.com/en/story/understanding-the-historical-perspective--iQg3yRgTSCBGx38JenGm73sK</a:t>
            </a:r>
            <a:r>
              <a:rPr lang="en"/>
              <a:t>   Teacher or Student Resource that connects to the anchor text. It is an optional resource to delve deeper into the the true story behind January’s Sparrow.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a78c330d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a78c330d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for  evaluating resistance and revolt for enslaved</a:t>
            </a:r>
            <a:endParaRPr/>
          </a:p>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Slides 3&amp;4 We will begin by watching videos about forms of resistance from enslaved women and men. This will be paired with the “Resist” from </a:t>
            </a:r>
            <a:r>
              <a:rPr i="1" lang="en">
                <a:solidFill>
                  <a:schemeClr val="dk1"/>
                </a:solidFill>
                <a:latin typeface="Times New Roman"/>
                <a:ea typeface="Times New Roman"/>
                <a:cs typeface="Times New Roman"/>
                <a:sym typeface="Times New Roman"/>
              </a:rPr>
              <a:t>Born on the water. </a:t>
            </a:r>
            <a:r>
              <a:rPr lang="en">
                <a:solidFill>
                  <a:schemeClr val="dk1"/>
                </a:solidFill>
                <a:latin typeface="Times New Roman"/>
                <a:ea typeface="Times New Roman"/>
                <a:cs typeface="Times New Roman"/>
                <a:sym typeface="Times New Roman"/>
              </a:rPr>
              <a:t>Read this passage to students  or have students echo/choral read it with you. </a:t>
            </a:r>
            <a:r>
              <a:rPr i="1" lang="en">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 Watch  the video about Abolition (there is also a link for additional PBS video which you can choose to show or share a copy of the slides with students to view later). The focus will be on the methods of resistance and </a:t>
            </a:r>
            <a:r>
              <a:rPr lang="en">
                <a:solidFill>
                  <a:schemeClr val="dk1"/>
                </a:solidFill>
                <a:latin typeface="Times New Roman"/>
                <a:ea typeface="Times New Roman"/>
                <a:cs typeface="Times New Roman"/>
                <a:sym typeface="Times New Roman"/>
              </a:rPr>
              <a:t>resilience</a:t>
            </a:r>
            <a:r>
              <a:rPr lang="en">
                <a:solidFill>
                  <a:schemeClr val="dk1"/>
                </a:solidFill>
                <a:latin typeface="Times New Roman"/>
                <a:ea typeface="Times New Roman"/>
                <a:cs typeface="Times New Roman"/>
                <a:sym typeface="Times New Roman"/>
              </a:rPr>
              <a:t>. Every discussion and video will be viewed through this lens. You can tell students to keep track of the different methods of resistance so share after the videos. These could be written on the board after the videos as the students share. This will help students during their journal write later.</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39a565acd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39a565acd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This is a more in depth view of who </a:t>
            </a:r>
            <a:r>
              <a:rPr lang="en">
                <a:solidFill>
                  <a:schemeClr val="dk1"/>
                </a:solidFill>
                <a:latin typeface="Times New Roman"/>
                <a:ea typeface="Times New Roman"/>
                <a:cs typeface="Times New Roman"/>
                <a:sym typeface="Times New Roman"/>
              </a:rPr>
              <a:t>abolitionists</a:t>
            </a:r>
            <a:r>
              <a:rPr lang="en">
                <a:solidFill>
                  <a:schemeClr val="dk1"/>
                </a:solidFill>
                <a:latin typeface="Times New Roman"/>
                <a:ea typeface="Times New Roman"/>
                <a:cs typeface="Times New Roman"/>
                <a:sym typeface="Times New Roman"/>
              </a:rPr>
              <a:t> were and what they did. This is meant to add another layer to the history of </a:t>
            </a:r>
            <a:r>
              <a:rPr lang="en">
                <a:solidFill>
                  <a:schemeClr val="dk1"/>
                </a:solidFill>
                <a:latin typeface="Times New Roman"/>
                <a:ea typeface="Times New Roman"/>
                <a:cs typeface="Times New Roman"/>
                <a:sym typeface="Times New Roman"/>
              </a:rPr>
              <a:t>resistance</a:t>
            </a:r>
            <a:r>
              <a:rPr lang="en">
                <a:solidFill>
                  <a:schemeClr val="dk1"/>
                </a:solidFill>
                <a:latin typeface="Times New Roman"/>
                <a:ea typeface="Times New Roman"/>
                <a:cs typeface="Times New Roman"/>
                <a:sym typeface="Times New Roman"/>
              </a:rPr>
              <a:t>. The idea that abolitionism rose against enslavement and included different kinds of key figures. In contrast to the horrors of enslavement were those who fought against it. Anyone can be an abolitionist, even students! You might ask if they believe they also believe the same things as abolitionists.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f630a0a1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f630a0a1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Read an excerpt from the</a:t>
            </a:r>
            <a:r>
              <a:rPr i="1" lang="en">
                <a:solidFill>
                  <a:schemeClr val="dk1"/>
                </a:solidFill>
                <a:latin typeface="Times New Roman"/>
                <a:ea typeface="Times New Roman"/>
                <a:cs typeface="Times New Roman"/>
                <a:sym typeface="Times New Roman"/>
              </a:rPr>
              <a:t> 1619 project, </a:t>
            </a:r>
            <a:r>
              <a:rPr lang="en">
                <a:solidFill>
                  <a:schemeClr val="dk1"/>
                </a:solidFill>
                <a:latin typeface="Times New Roman"/>
                <a:ea typeface="Times New Roman"/>
                <a:cs typeface="Times New Roman"/>
                <a:sym typeface="Times New Roman"/>
              </a:rPr>
              <a:t>page 170, we will discuss how legislation on slavery/property was written into the fabric of our nation. The purpose of this passage is to analyze the way the enslaved men, women and children were written about into American Legislation. Being referred to as “Human Property”  and that slavery was so ingrained in our framers writings that “Abolitionists often publicly burned copies of the Constitution.” </a:t>
            </a:r>
            <a:r>
              <a:rPr b="1" lang="en">
                <a:solidFill>
                  <a:schemeClr val="dk1"/>
                </a:solidFill>
                <a:latin typeface="Times New Roman"/>
                <a:ea typeface="Times New Roman"/>
                <a:cs typeface="Times New Roman"/>
                <a:sym typeface="Times New Roman"/>
              </a:rPr>
              <a:t>Option-students get a printed copy to analyze in small groups first.</a:t>
            </a:r>
            <a:endParaRPr b="1">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a78c330d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a78c330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Slide 6 &amp; 7 we will explore this further by watching a video about the Fugitive Slave Act. This act is important for students to understand. This shows how enslaved men, women and children were controlled, overpoliced and subject to being dehumanized by the very laws of our country.  You could connect this to the anchor text read aloud, January’s Sparrow. In this text, (based on a true story) the family becomes victims of the Fugitive Slave Law. A town comes to the aid in an act of resistence but this is a perfect example of how the enslavers could take legal action against those who helped.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37b6795eb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37b6795eb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 this learning on the Fugitive Slave Act, by having students watch the videos together. Then connect this to resistance, by telling students this first Fugitive Slave Act was a catalyst for the creation of the Underground Railroad. Keep track of this information in a central location for students to reference, such as whiteboard or anchor chart paper. Have </a:t>
            </a:r>
            <a:r>
              <a:rPr lang="en"/>
              <a:t>students help contribute by listing the details learned about the act from these videos and information. Students can reference this information when writing in their journals later.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a78c330d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a78c330d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Word Work</a:t>
            </a:r>
            <a:endParaRPr b="1">
              <a:solidFill>
                <a:schemeClr val="dk1"/>
              </a:solidFill>
            </a:endParaRPr>
          </a:p>
          <a:p>
            <a:pPr indent="0" lvl="0" marL="0" rtl="0" algn="l">
              <a:spcBef>
                <a:spcPts val="0"/>
              </a:spcBef>
              <a:spcAft>
                <a:spcPts val="0"/>
              </a:spcAft>
              <a:buNone/>
            </a:pPr>
            <a:r>
              <a:rPr lang="en">
                <a:solidFill>
                  <a:schemeClr val="dk1"/>
                </a:solidFill>
              </a:rPr>
              <a:t>On this slide, students are introduced to four multisyllabic words that they will encounter in the texts below.  The strategy is to first place an X under each vowel.  Then the students will split the word into syllables and then they blend the syllables to put the word together.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your students are familiar with syllable types, here is another </a:t>
            </a:r>
            <a:r>
              <a:rPr lang="en" u="sng">
                <a:solidFill>
                  <a:srgbClr val="2200CC"/>
                </a:solidFill>
                <a:hlinkClick r:id="rId2">
                  <a:extLst>
                    <a:ext uri="{A12FA001-AC4F-418D-AE19-62706E023703}">
                      <ahyp:hlinkClr val="tx"/>
                    </a:ext>
                  </a:extLst>
                </a:hlinkClick>
              </a:rPr>
              <a:t>strategy</a:t>
            </a:r>
            <a:r>
              <a:rPr lang="en">
                <a:solidFill>
                  <a:schemeClr val="dk1"/>
                </a:solidFill>
              </a:rPr>
              <a:t> you can teach your students to decode multisyllabic words.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After decoding the words, you can use the GLAD strategy of </a:t>
            </a:r>
            <a:r>
              <a:rPr lang="en" u="sng">
                <a:solidFill>
                  <a:srgbClr val="2200CC"/>
                </a:solidFill>
                <a:hlinkClick r:id="rId3">
                  <a:extLst>
                    <a:ext uri="{A12FA001-AC4F-418D-AE19-62706E023703}">
                      <ahyp:hlinkClr val="tx"/>
                    </a:ext>
                  </a:extLst>
                </a:hlinkClick>
              </a:rPr>
              <a:t>Cognitive Content Dictionary</a:t>
            </a:r>
            <a:r>
              <a:rPr lang="en">
                <a:solidFill>
                  <a:schemeClr val="dk1"/>
                </a:solidFill>
              </a:rPr>
              <a:t> (background information linked). These words are key to understanding the text on these slides.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a78c330d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a78c330d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b="1">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hyperlink" Target="https://kids.kiddle.co/Fugitive_slave_law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kids.britannica.com/kids/article/abolitionist-movement/352697" TargetMode="External"/><Relationship Id="rId4" Type="http://schemas.openxmlformats.org/officeDocument/2006/relationships/hyperlink" Target="https://kids.britannica.com/kids/article/Underground-Railroad/35388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hyperlink" Target="http://www.youtube.com/watch?v=08tkRztNLcw" TargetMode="External"/><Relationship Id="rId11" Type="http://schemas.openxmlformats.org/officeDocument/2006/relationships/image" Target="../media/image17.jpg"/><Relationship Id="rId10" Type="http://schemas.openxmlformats.org/officeDocument/2006/relationships/hyperlink" Target="http://www.youtube.com/watch?v=RHCA5b9TkVg" TargetMode="External"/><Relationship Id="rId9" Type="http://schemas.openxmlformats.org/officeDocument/2006/relationships/image" Target="../media/image11.jpg"/><Relationship Id="rId5" Type="http://schemas.openxmlformats.org/officeDocument/2006/relationships/image" Target="../media/image6.jpg"/><Relationship Id="rId6" Type="http://schemas.openxmlformats.org/officeDocument/2006/relationships/hyperlink" Target="http://www.youtube.com/watch?v=CtZrPDjyffI" TargetMode="External"/><Relationship Id="rId7" Type="http://schemas.openxmlformats.org/officeDocument/2006/relationships/image" Target="../media/image12.jpg"/><Relationship Id="rId8" Type="http://schemas.openxmlformats.org/officeDocument/2006/relationships/hyperlink" Target="http://www.youtube.com/watch?v=WftGDSnwvI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hyperlink" Target="http://www.youtube.com/watch?v=mmo3HFa2vjg" TargetMode="External"/><Relationship Id="rId5" Type="http://schemas.openxmlformats.org/officeDocument/2006/relationships/image" Target="../media/image7.jpg"/><Relationship Id="rId6" Type="http://schemas.openxmlformats.org/officeDocument/2006/relationships/image" Target="../media/image20.png"/><Relationship Id="rId7"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learningforjustice.org/sites/default/files/2020-09/TT-Social-Justice-Standards-Anti-bias-framework-2020.pdf" TargetMode="External"/><Relationship Id="rId4" Type="http://schemas.openxmlformats.org/officeDocument/2006/relationships/image" Target="../media/image3.png"/><Relationship Id="rId11" Type="http://schemas.openxmlformats.org/officeDocument/2006/relationships/image" Target="../media/image13.png"/><Relationship Id="rId10" Type="http://schemas.openxmlformats.org/officeDocument/2006/relationships/image" Target="../media/image14.png"/><Relationship Id="rId9"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hyperlink" Target="https://www.cde.ca.gov/be/st/ss/documents/histsocscistnd.pdf" TargetMode="External"/><Relationship Id="rId7" Type="http://schemas.openxmlformats.org/officeDocument/2006/relationships/hyperlink" Target="https://www.learningforjustice.org/frameworks/teaching-hard-history/american-slavery/k-5-framework" TargetMode="External"/><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Ajn9g5Gsv98" TargetMode="External"/><Relationship Id="rId4" Type="http://schemas.openxmlformats.org/officeDocument/2006/relationships/image" Target="../media/image8.jpg"/><Relationship Id="rId5" Type="http://schemas.openxmlformats.org/officeDocument/2006/relationships/hyperlink" Target="https://ca.pbslearningmedia.org/resource/mr13.socst.us.creares/creative-resistance/" TargetMode="External"/><Relationship Id="rId6" Type="http://schemas.openxmlformats.org/officeDocument/2006/relationships/hyperlink" Target="https://youtu.be/0nDLp7u26cI?feature=shared&amp;t=700" TargetMode="External"/><Relationship Id="rId7"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ejzKkmPIH5k" TargetMode="External"/><Relationship Id="rId4" Type="http://schemas.openxmlformats.org/officeDocument/2006/relationships/image" Target="../media/image5.jp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1619book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www.youtube.com/watch?v=oW3TkkRv8nI" TargetMode="External"/><Relationship Id="rId4" Type="http://schemas.openxmlformats.org/officeDocument/2006/relationships/image" Target="../media/image1.jpg"/><Relationship Id="rId5" Type="http://schemas.openxmlformats.org/officeDocument/2006/relationships/hyperlink" Target="https://www.pbs.org/wgbh/americanexperience/features/the-abolitionists-fugitive-slave-act/" TargetMode="External"/><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ocs.google.com/presentation/d/14QZek6dEmZl8tReXAqA9XtkLjnNgZCScmVYZsLkMN0c/copy#slide=id.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lang="en"/>
              <a:t>African American History 400+ years of Resistance, Resilience, Power, and Pride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600"/>
              <a:t>Today you are going to become smarter about the history of Resistance, Revolt, and Abolition in the United States during the 1800s (Civil War Era).</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3">
            <a:alphaModFix/>
          </a:blip>
          <a:stretch>
            <a:fillRect/>
          </a:stretch>
        </p:blipFill>
        <p:spPr>
          <a:xfrm>
            <a:off x="1694550" y="152400"/>
            <a:ext cx="6096874" cy="4838701"/>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1750925" y="94050"/>
            <a:ext cx="6126780" cy="4838700"/>
          </a:xfrm>
          <a:prstGeom prst="rect">
            <a:avLst/>
          </a:prstGeom>
          <a:noFill/>
          <a:ln cap="flat" cmpd="sng" w="38100">
            <a:solidFill>
              <a:schemeClr val="dk2"/>
            </a:solidFill>
            <a:prstDash val="solid"/>
            <a:round/>
            <a:headEnd len="sm" w="sm" type="none"/>
            <a:tailEnd len="sm" w="sm" type="none"/>
          </a:ln>
        </p:spPr>
      </p:pic>
      <p:sp>
        <p:nvSpPr>
          <p:cNvPr id="127" name="Google Shape;127;p23"/>
          <p:cNvSpPr txBox="1"/>
          <p:nvPr/>
        </p:nvSpPr>
        <p:spPr>
          <a:xfrm>
            <a:off x="76925" y="4379425"/>
            <a:ext cx="1674000" cy="4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Kiddle article for deeper  student research</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idx="1" type="body"/>
          </p:nvPr>
        </p:nvSpPr>
        <p:spPr>
          <a:xfrm>
            <a:off x="311700" y="1152475"/>
            <a:ext cx="85206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en" sz="2500">
                <a:solidFill>
                  <a:schemeClr val="dk1"/>
                </a:solidFill>
                <a:highlight>
                  <a:schemeClr val="lt1"/>
                </a:highlight>
              </a:rPr>
              <a:t>“When quantitative ________ used statistical analysis to try to determine why slave ________ happened on some ships, and not others, they found one clear pattern: that the more ________ there were aboard a slave ship, the more likely it was that a revolt would happen, although they dismissed the finding as coincidence.</a:t>
            </a:r>
            <a:endParaRPr sz="1300"/>
          </a:p>
        </p:txBody>
      </p:sp>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022">
                <a:solidFill>
                  <a:schemeClr val="dk2"/>
                </a:solidFill>
              </a:rPr>
              <a:t>Cloze Passage to Build Comprehension</a:t>
            </a:r>
            <a:endParaRPr b="1" sz="2022">
              <a:solidFill>
                <a:schemeClr val="dk2"/>
              </a:solidFill>
            </a:endParaRPr>
          </a:p>
          <a:p>
            <a:pPr indent="0" lvl="0" marL="0" rtl="0" algn="ctr">
              <a:spcBef>
                <a:spcPts val="0"/>
              </a:spcBef>
              <a:spcAft>
                <a:spcPts val="0"/>
              </a:spcAft>
              <a:buClr>
                <a:schemeClr val="dk1"/>
              </a:buClr>
              <a:buSzPct val="54395"/>
              <a:buFont typeface="Arial"/>
              <a:buNone/>
            </a:pPr>
            <a:r>
              <a:rPr b="1" lang="en" sz="2022">
                <a:solidFill>
                  <a:srgbClr val="FF0000"/>
                </a:solidFill>
              </a:rPr>
              <a:t>Women Historians Revolt</a:t>
            </a:r>
            <a:endParaRPr b="1" sz="2022">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idx="1" type="subTitle"/>
          </p:nvPr>
        </p:nvSpPr>
        <p:spPr>
          <a:xfrm>
            <a:off x="311700" y="4426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24000"/>
              </a:lnSpc>
              <a:spcBef>
                <a:spcPts val="0"/>
              </a:spcBef>
              <a:spcAft>
                <a:spcPts val="0"/>
              </a:spcAft>
              <a:buNone/>
            </a:pPr>
            <a:r>
              <a:rPr lang="en" sz="2050">
                <a:solidFill>
                  <a:schemeClr val="dk1"/>
                </a:solidFill>
              </a:rPr>
              <a:t>Why was the Fugitive Slave Act put in place?</a:t>
            </a:r>
            <a:endParaRPr sz="2050">
              <a:solidFill>
                <a:schemeClr val="dk1"/>
              </a:solidFill>
            </a:endParaRPr>
          </a:p>
          <a:p>
            <a:pPr indent="0" lvl="0" marL="0" rtl="0" algn="l">
              <a:lnSpc>
                <a:spcPct val="124000"/>
              </a:lnSpc>
              <a:spcBef>
                <a:spcPts val="300"/>
              </a:spcBef>
              <a:spcAft>
                <a:spcPts val="0"/>
              </a:spcAft>
              <a:buNone/>
            </a:pPr>
            <a:r>
              <a:t/>
            </a:r>
            <a:endParaRPr sz="2050">
              <a:solidFill>
                <a:schemeClr val="dk1"/>
              </a:solidFill>
            </a:endParaRPr>
          </a:p>
          <a:p>
            <a:pPr indent="0" lvl="0" marL="0" rtl="0" algn="l">
              <a:lnSpc>
                <a:spcPct val="124000"/>
              </a:lnSpc>
              <a:spcBef>
                <a:spcPts val="300"/>
              </a:spcBef>
              <a:spcAft>
                <a:spcPts val="0"/>
              </a:spcAft>
              <a:buNone/>
            </a:pPr>
            <a:r>
              <a:t/>
            </a:r>
            <a:endParaRPr sz="2050">
              <a:solidFill>
                <a:schemeClr val="dk1"/>
              </a:solidFill>
            </a:endParaRPr>
          </a:p>
          <a:p>
            <a:pPr indent="0" lvl="0" marL="0" rtl="0" algn="l">
              <a:lnSpc>
                <a:spcPct val="124000"/>
              </a:lnSpc>
              <a:spcBef>
                <a:spcPts val="300"/>
              </a:spcBef>
              <a:spcAft>
                <a:spcPts val="0"/>
              </a:spcAft>
              <a:buNone/>
            </a:pPr>
            <a:r>
              <a:rPr lang="en" sz="2050">
                <a:solidFill>
                  <a:schemeClr val="dk1"/>
                </a:solidFill>
              </a:rPr>
              <a:t>If it was illegal to help enslaved people runaway, why do you think so many people did?</a:t>
            </a:r>
            <a:endParaRPr sz="2050">
              <a:solidFill>
                <a:schemeClr val="dk1"/>
              </a:solidFill>
            </a:endParaRPr>
          </a:p>
          <a:p>
            <a:pPr indent="0" lvl="0" marL="0" rtl="0" algn="l">
              <a:lnSpc>
                <a:spcPct val="124000"/>
              </a:lnSpc>
              <a:spcBef>
                <a:spcPts val="300"/>
              </a:spcBef>
              <a:spcAft>
                <a:spcPts val="0"/>
              </a:spcAft>
              <a:buNone/>
            </a:pPr>
            <a:r>
              <a:t/>
            </a:r>
            <a:endParaRPr sz="2050">
              <a:solidFill>
                <a:schemeClr val="dk1"/>
              </a:solidFill>
            </a:endParaRPr>
          </a:p>
          <a:p>
            <a:pPr indent="0" lvl="0" marL="0" rtl="0" algn="l">
              <a:lnSpc>
                <a:spcPct val="124000"/>
              </a:lnSpc>
              <a:spcBef>
                <a:spcPts val="300"/>
              </a:spcBef>
              <a:spcAft>
                <a:spcPts val="0"/>
              </a:spcAft>
              <a:buNone/>
            </a:pPr>
            <a:r>
              <a:t/>
            </a:r>
            <a:endParaRPr sz="2050">
              <a:solidFill>
                <a:schemeClr val="dk1"/>
              </a:solidFill>
            </a:endParaRPr>
          </a:p>
          <a:p>
            <a:pPr indent="0" lvl="0" marL="0" rtl="0" algn="l">
              <a:lnSpc>
                <a:spcPct val="124000"/>
              </a:lnSpc>
              <a:spcBef>
                <a:spcPts val="300"/>
              </a:spcBef>
              <a:spcAft>
                <a:spcPts val="0"/>
              </a:spcAft>
              <a:buClr>
                <a:schemeClr val="dk1"/>
              </a:buClr>
              <a:buSzPts val="1100"/>
              <a:buFont typeface="Arial"/>
              <a:buNone/>
            </a:pPr>
            <a:r>
              <a:rPr lang="en" sz="2050">
                <a:solidFill>
                  <a:schemeClr val="dk1"/>
                </a:solidFill>
              </a:rPr>
              <a:t>What are ways that enslaved peoples resisted? Why is this important?</a:t>
            </a:r>
            <a:endParaRPr sz="2050">
              <a:solidFill>
                <a:schemeClr val="dk1"/>
              </a:solidFill>
            </a:endParaRPr>
          </a:p>
          <a:p>
            <a:pPr indent="0" lvl="0" marL="0" rtl="0" algn="ctr">
              <a:spcBef>
                <a:spcPts val="3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idx="1" type="subTitle"/>
          </p:nvPr>
        </p:nvSpPr>
        <p:spPr>
          <a:xfrm>
            <a:off x="311700" y="1025050"/>
            <a:ext cx="8520600" cy="3776700"/>
          </a:xfrm>
          <a:prstGeom prst="rect">
            <a:avLst/>
          </a:prstGeom>
        </p:spPr>
        <p:txBody>
          <a:bodyPr anchorCtr="0" anchor="t" bIns="91425" lIns="91425" spcFirstLastPara="1" rIns="91425" wrap="square" tIns="91425">
            <a:normAutofit fontScale="25000" lnSpcReduction="10000"/>
          </a:bodyPr>
          <a:lstStyle/>
          <a:p>
            <a:pPr indent="0" lvl="0" marL="0" rtl="0" algn="l">
              <a:lnSpc>
                <a:spcPct val="175000"/>
              </a:lnSpc>
              <a:spcBef>
                <a:spcPts val="0"/>
              </a:spcBef>
              <a:spcAft>
                <a:spcPts val="0"/>
              </a:spcAft>
              <a:buNone/>
            </a:pPr>
            <a:r>
              <a:rPr lang="en" sz="4400">
                <a:solidFill>
                  <a:srgbClr val="333333"/>
                </a:solidFill>
              </a:rPr>
              <a:t>The U.S. Constitution of 1789 stated that freedom seekers had to be returned to their owners. Congress passed the </a:t>
            </a:r>
            <a:r>
              <a:rPr lang="en" sz="4400">
                <a:solidFill>
                  <a:srgbClr val="FF0000"/>
                </a:solidFill>
              </a:rPr>
              <a:t>Fugitive</a:t>
            </a:r>
            <a:r>
              <a:rPr lang="en" sz="4400">
                <a:solidFill>
                  <a:srgbClr val="333333"/>
                </a:solidFill>
              </a:rPr>
              <a:t> Slave Act of 1793 to enforce this part of the Constitution. The act allowed any slaveholder to capture a suspected freedom seeker and bring that person before a judge. They did not get a trial by jury. The judge decided whether the person was escaping slavery or not.</a:t>
            </a:r>
            <a:endParaRPr sz="4400">
              <a:solidFill>
                <a:srgbClr val="333333"/>
              </a:solidFill>
            </a:endParaRPr>
          </a:p>
          <a:p>
            <a:pPr indent="0" lvl="0" marL="0" rtl="0" algn="l">
              <a:lnSpc>
                <a:spcPct val="175000"/>
              </a:lnSpc>
              <a:spcBef>
                <a:spcPts val="800"/>
              </a:spcBef>
              <a:spcAft>
                <a:spcPts val="0"/>
              </a:spcAft>
              <a:buNone/>
            </a:pPr>
            <a:r>
              <a:rPr lang="en" sz="4400">
                <a:solidFill>
                  <a:srgbClr val="333333"/>
                </a:solidFill>
              </a:rPr>
              <a:t>The act angered people who opposed slavery. Northern states voted to give some legal rights to freedom seekers. </a:t>
            </a:r>
            <a:r>
              <a:rPr lang="en" sz="4400">
                <a:solidFill>
                  <a:srgbClr val="FF0000"/>
                </a:solidFill>
                <a:uFill>
                  <a:noFill/>
                </a:uFill>
                <a:hlinkClick r:id="rId3">
                  <a:extLst>
                    <a:ext uri="{A12FA001-AC4F-418D-AE19-62706E023703}">
                      <ahyp:hlinkClr val="tx"/>
                    </a:ext>
                  </a:extLst>
                </a:hlinkClick>
              </a:rPr>
              <a:t>Abolitionists</a:t>
            </a:r>
            <a:r>
              <a:rPr lang="en" sz="4400">
                <a:solidFill>
                  <a:srgbClr val="333333"/>
                </a:solidFill>
              </a:rPr>
              <a:t> (people against slavery) formed a secret network called the </a:t>
            </a:r>
            <a:r>
              <a:rPr lang="en" sz="4400">
                <a:solidFill>
                  <a:schemeClr val="dk1"/>
                </a:solidFill>
                <a:uFill>
                  <a:noFill/>
                </a:uFill>
                <a:hlinkClick r:id="rId4">
                  <a:extLst>
                    <a:ext uri="{A12FA001-AC4F-418D-AE19-62706E023703}">
                      <ahyp:hlinkClr val="tx"/>
                    </a:ext>
                  </a:extLst>
                </a:hlinkClick>
              </a:rPr>
              <a:t>Underground Railroad</a:t>
            </a:r>
            <a:r>
              <a:rPr b="1" lang="en" sz="4400">
                <a:solidFill>
                  <a:schemeClr val="dk1"/>
                </a:solidFill>
              </a:rPr>
              <a:t> </a:t>
            </a:r>
            <a:r>
              <a:rPr lang="en" sz="4400">
                <a:solidFill>
                  <a:srgbClr val="333333"/>
                </a:solidFill>
              </a:rPr>
              <a:t>to help enslaved people escape to freedom.</a:t>
            </a:r>
            <a:endParaRPr sz="4400">
              <a:solidFill>
                <a:srgbClr val="333333"/>
              </a:solidFill>
            </a:endParaRPr>
          </a:p>
          <a:p>
            <a:pPr indent="0" lvl="0" marL="0" rtl="0" algn="l">
              <a:lnSpc>
                <a:spcPct val="175000"/>
              </a:lnSpc>
              <a:spcBef>
                <a:spcPts val="800"/>
              </a:spcBef>
              <a:spcAft>
                <a:spcPts val="0"/>
              </a:spcAft>
              <a:buNone/>
            </a:pPr>
            <a:r>
              <a:rPr lang="en" sz="4400">
                <a:solidFill>
                  <a:srgbClr val="333333"/>
                </a:solidFill>
              </a:rPr>
              <a:t>Southern states soon demanded stronger laws to protect slavery. In 1850 Congress passed the second Fugitive Slave Act. The new act set severe penalties for anyone who helped an </a:t>
            </a:r>
            <a:r>
              <a:rPr lang="en" sz="4400">
                <a:solidFill>
                  <a:srgbClr val="FF0000"/>
                </a:solidFill>
              </a:rPr>
              <a:t>enslaved</a:t>
            </a:r>
            <a:r>
              <a:rPr lang="en" sz="4400">
                <a:solidFill>
                  <a:srgbClr val="333333"/>
                </a:solidFill>
              </a:rPr>
              <a:t> person escape from slavery. It also gave people called special commissioners the power to order the return of freedom seekers to their owners. Freedom seekers had no voice in their own cases.</a:t>
            </a:r>
            <a:endParaRPr sz="4400">
              <a:solidFill>
                <a:srgbClr val="333333"/>
              </a:solidFill>
            </a:endParaRPr>
          </a:p>
          <a:p>
            <a:pPr indent="0" lvl="0" marL="0" rtl="0" algn="l">
              <a:lnSpc>
                <a:spcPct val="175000"/>
              </a:lnSpc>
              <a:spcBef>
                <a:spcPts val="800"/>
              </a:spcBef>
              <a:spcAft>
                <a:spcPts val="0"/>
              </a:spcAft>
              <a:buNone/>
            </a:pPr>
            <a:r>
              <a:rPr lang="en" sz="4400">
                <a:solidFill>
                  <a:srgbClr val="333333"/>
                </a:solidFill>
              </a:rPr>
              <a:t>The main effect of this act was to strengthen the </a:t>
            </a:r>
            <a:r>
              <a:rPr lang="en" sz="4400">
                <a:solidFill>
                  <a:srgbClr val="FF0000"/>
                </a:solidFill>
              </a:rPr>
              <a:t>abolitionist</a:t>
            </a:r>
            <a:r>
              <a:rPr lang="en" sz="4400">
                <a:solidFill>
                  <a:srgbClr val="333333"/>
                </a:solidFill>
              </a:rPr>
              <a:t> movement. Eventually the disagreement over slavery led to the American Civil War. During the war, the government sometimes enforced the</a:t>
            </a:r>
            <a:r>
              <a:rPr lang="en" sz="4400">
                <a:solidFill>
                  <a:srgbClr val="FF0000"/>
                </a:solidFill>
              </a:rPr>
              <a:t> Fugitive</a:t>
            </a:r>
            <a:r>
              <a:rPr lang="en" sz="4400">
                <a:solidFill>
                  <a:srgbClr val="333333"/>
                </a:solidFill>
              </a:rPr>
              <a:t> Slave acts. In 1864 Congress finally did away with the acts.</a:t>
            </a:r>
            <a:endParaRPr sz="4400">
              <a:solidFill>
                <a:srgbClr val="333333"/>
              </a:solidFill>
            </a:endParaRPr>
          </a:p>
          <a:p>
            <a:pPr indent="0" lvl="0" marL="0" rtl="0" algn="l">
              <a:lnSpc>
                <a:spcPct val="175000"/>
              </a:lnSpc>
              <a:spcBef>
                <a:spcPts val="800"/>
              </a:spcBef>
              <a:spcAft>
                <a:spcPts val="0"/>
              </a:spcAft>
              <a:buNone/>
            </a:pPr>
            <a:r>
              <a:t/>
            </a:r>
            <a:endParaRPr sz="1200">
              <a:solidFill>
                <a:srgbClr val="333333"/>
              </a:solidFill>
            </a:endParaRPr>
          </a:p>
          <a:p>
            <a:pPr indent="0" lvl="0" marL="0" rtl="0" algn="ctr">
              <a:spcBef>
                <a:spcPts val="800"/>
              </a:spcBef>
              <a:spcAft>
                <a:spcPts val="0"/>
              </a:spcAft>
              <a:buClr>
                <a:schemeClr val="dk1"/>
              </a:buClr>
              <a:buSzPct val="91666"/>
              <a:buFont typeface="Arial"/>
              <a:buNone/>
            </a:pPr>
            <a:r>
              <a:t/>
            </a:r>
            <a:endParaRPr sz="1200"/>
          </a:p>
          <a:p>
            <a:pPr indent="0" lvl="0" marL="0" rtl="0" algn="ctr">
              <a:spcBef>
                <a:spcPts val="0"/>
              </a:spcBef>
              <a:spcAft>
                <a:spcPts val="0"/>
              </a:spcAft>
              <a:buNone/>
            </a:pPr>
            <a:r>
              <a:t/>
            </a:r>
            <a:endParaRPr/>
          </a:p>
        </p:txBody>
      </p:sp>
      <p:sp>
        <p:nvSpPr>
          <p:cNvPr id="144" name="Google Shape;144;p26"/>
          <p:cNvSpPr txBox="1"/>
          <p:nvPr/>
        </p:nvSpPr>
        <p:spPr>
          <a:xfrm>
            <a:off x="311700" y="165475"/>
            <a:ext cx="8520600" cy="5727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800">
                <a:solidFill>
                  <a:srgbClr val="000000"/>
                </a:solidFill>
              </a:rPr>
              <a:t>Fluency Practice </a:t>
            </a:r>
            <a:r>
              <a:rPr lang="en" sz="1577">
                <a:solidFill>
                  <a:srgbClr val="000000"/>
                </a:solidFill>
              </a:rPr>
              <a:t>Practice reading the text below with a partner.  The goal is to read the text with 100% accuracy.  The words in </a:t>
            </a:r>
            <a:r>
              <a:rPr lang="en" sz="1577">
                <a:solidFill>
                  <a:srgbClr val="FF0000"/>
                </a:solidFill>
              </a:rPr>
              <a:t>red</a:t>
            </a:r>
            <a:r>
              <a:rPr lang="en" sz="1577">
                <a:solidFill>
                  <a:srgbClr val="000000"/>
                </a:solidFill>
              </a:rPr>
              <a:t> are from the </a:t>
            </a:r>
            <a:r>
              <a:rPr lang="en" sz="1577">
                <a:solidFill>
                  <a:srgbClr val="FF0000"/>
                </a:solidFill>
              </a:rPr>
              <a:t>A, E, I, O, U, 1, 2 List. </a:t>
            </a:r>
            <a:endParaRPr sz="1577">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nvSpPr>
        <p:spPr>
          <a:xfrm>
            <a:off x="311700" y="129275"/>
            <a:ext cx="8520600" cy="10233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800">
                <a:solidFill>
                  <a:srgbClr val="000000"/>
                </a:solidFill>
              </a:rPr>
              <a:t>Writing Tips</a:t>
            </a:r>
            <a:r>
              <a:rPr lang="en" sz="1688">
                <a:solidFill>
                  <a:srgbClr val="000000"/>
                </a:solidFill>
              </a:rPr>
              <a:t> Use the following tips to complete your writing using the texts and the videos. Remember to </a:t>
            </a:r>
            <a:r>
              <a:rPr lang="en" sz="1688">
                <a:solidFill>
                  <a:srgbClr val="6AA84F"/>
                </a:solidFill>
              </a:rPr>
              <a:t>include what you learned</a:t>
            </a:r>
            <a:r>
              <a:rPr lang="en" sz="1688">
                <a:solidFill>
                  <a:srgbClr val="000000"/>
                </a:solidFill>
              </a:rPr>
              <a:t> about the topic.  Also, </a:t>
            </a:r>
            <a:r>
              <a:rPr lang="en" sz="1688">
                <a:solidFill>
                  <a:srgbClr val="93C47D"/>
                </a:solidFill>
              </a:rPr>
              <a:t>share your thinking about what you learned. </a:t>
            </a:r>
            <a:endParaRPr sz="1688">
              <a:solidFill>
                <a:srgbClr val="93C47D"/>
              </a:solidFill>
            </a:endParaRPr>
          </a:p>
        </p:txBody>
      </p:sp>
      <p:sp>
        <p:nvSpPr>
          <p:cNvPr id="150" name="Google Shape;150;p27"/>
          <p:cNvSpPr txBox="1"/>
          <p:nvPr/>
        </p:nvSpPr>
        <p:spPr>
          <a:xfrm>
            <a:off x="311700" y="1152475"/>
            <a:ext cx="8520600" cy="34164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rPr lang="en" sz="6123">
                <a:solidFill>
                  <a:srgbClr val="000000"/>
                </a:solidFill>
              </a:rPr>
              <a:t>Using the texts and videos</a:t>
            </a:r>
            <a:endParaRPr sz="6123">
              <a:solidFill>
                <a:srgbClr val="000000"/>
              </a:solidFill>
            </a:endParaRPr>
          </a:p>
          <a:p>
            <a:pPr indent="-325803" lvl="0" marL="457200" rtl="0" algn="l">
              <a:lnSpc>
                <a:spcPct val="115000"/>
              </a:lnSpc>
              <a:spcBef>
                <a:spcPts val="1200"/>
              </a:spcBef>
              <a:spcAft>
                <a:spcPts val="0"/>
              </a:spcAft>
              <a:buClr>
                <a:srgbClr val="595959"/>
              </a:buClr>
              <a:buSzPct val="100000"/>
              <a:buChar char="●"/>
            </a:pPr>
            <a:r>
              <a:rPr lang="en" sz="6123">
                <a:solidFill>
                  <a:srgbClr val="000000"/>
                </a:solidFill>
              </a:rPr>
              <a:t>Write what you learned about</a:t>
            </a:r>
            <a:r>
              <a:rPr lang="en" sz="6123">
                <a:solidFill>
                  <a:srgbClr val="595959"/>
                </a:solidFill>
              </a:rPr>
              <a:t> (topic)</a:t>
            </a:r>
            <a:r>
              <a:rPr lang="en" sz="6123">
                <a:solidFill>
                  <a:srgbClr val="93C47D"/>
                </a:solidFill>
              </a:rPr>
              <a:t> </a:t>
            </a:r>
            <a:r>
              <a:rPr lang="en" sz="6123"/>
              <a:t>from the examples, the reading and the videos. </a:t>
            </a:r>
            <a:endParaRPr sz="6123"/>
          </a:p>
          <a:p>
            <a:pPr indent="-325803" lvl="0" marL="457200" rtl="0" algn="l">
              <a:lnSpc>
                <a:spcPct val="115000"/>
              </a:lnSpc>
              <a:spcBef>
                <a:spcPts val="0"/>
              </a:spcBef>
              <a:spcAft>
                <a:spcPts val="0"/>
              </a:spcAft>
              <a:buClr>
                <a:srgbClr val="000000"/>
              </a:buClr>
              <a:buSzPct val="100000"/>
              <a:buChar char="●"/>
            </a:pPr>
            <a:r>
              <a:rPr lang="en" sz="6123"/>
              <a:t>Write what you will do with what you have learned.</a:t>
            </a:r>
            <a:endParaRPr sz="6123"/>
          </a:p>
          <a:p>
            <a:pPr indent="-325803" lvl="0" marL="457200" rtl="0" algn="l">
              <a:lnSpc>
                <a:spcPct val="115000"/>
              </a:lnSpc>
              <a:spcBef>
                <a:spcPts val="0"/>
              </a:spcBef>
              <a:spcAft>
                <a:spcPts val="0"/>
              </a:spcAft>
              <a:buClr>
                <a:srgbClr val="000000"/>
              </a:buClr>
              <a:buSzPct val="100000"/>
              <a:buChar char="●"/>
            </a:pPr>
            <a:r>
              <a:rPr lang="en" sz="6123"/>
              <a:t>What thoughts or questions do you have after today’s lesson?</a:t>
            </a:r>
            <a:endParaRPr sz="6123"/>
          </a:p>
          <a:p>
            <a:pPr indent="0" lvl="0" marL="0" rtl="0" algn="l">
              <a:lnSpc>
                <a:spcPct val="115000"/>
              </a:lnSpc>
              <a:spcBef>
                <a:spcPts val="1200"/>
              </a:spcBef>
              <a:spcAft>
                <a:spcPts val="0"/>
              </a:spcAft>
              <a:buNone/>
            </a:pPr>
            <a:r>
              <a:rPr lang="en" sz="6123"/>
              <a:t>Sentence starters-</a:t>
            </a:r>
            <a:endParaRPr sz="6123"/>
          </a:p>
          <a:p>
            <a:pPr indent="0" lvl="0" marL="0" rtl="0" algn="l">
              <a:spcBef>
                <a:spcPts val="1200"/>
              </a:spcBef>
              <a:spcAft>
                <a:spcPts val="0"/>
              </a:spcAft>
              <a:buClr>
                <a:schemeClr val="dk1"/>
              </a:buClr>
              <a:buSzPts val="275"/>
              <a:buFont typeface="Arial"/>
              <a:buNone/>
            </a:pPr>
            <a:r>
              <a:rPr lang="en" sz="6123">
                <a:solidFill>
                  <a:schemeClr val="dk1"/>
                </a:solidFill>
              </a:rPr>
              <a:t>Today I learned about…</a:t>
            </a:r>
            <a:endParaRPr sz="6123">
              <a:solidFill>
                <a:schemeClr val="dk1"/>
              </a:solidFill>
            </a:endParaRPr>
          </a:p>
          <a:p>
            <a:pPr indent="0" lvl="0" marL="0" rtl="0" algn="l">
              <a:spcBef>
                <a:spcPts val="0"/>
              </a:spcBef>
              <a:spcAft>
                <a:spcPts val="0"/>
              </a:spcAft>
              <a:buClr>
                <a:schemeClr val="dk1"/>
              </a:buClr>
              <a:buSzPts val="275"/>
              <a:buFont typeface="Arial"/>
              <a:buNone/>
            </a:pPr>
            <a:r>
              <a:t/>
            </a:r>
            <a:endParaRPr sz="6123">
              <a:solidFill>
                <a:schemeClr val="dk1"/>
              </a:solidFill>
            </a:endParaRPr>
          </a:p>
          <a:p>
            <a:pPr indent="0" lvl="0" marL="0" rtl="0" algn="l">
              <a:spcBef>
                <a:spcPts val="0"/>
              </a:spcBef>
              <a:spcAft>
                <a:spcPts val="0"/>
              </a:spcAft>
              <a:buClr>
                <a:schemeClr val="dk1"/>
              </a:buClr>
              <a:buSzPts val="275"/>
              <a:buFont typeface="Arial"/>
              <a:buNone/>
            </a:pPr>
            <a:r>
              <a:rPr lang="en" sz="6123">
                <a:solidFill>
                  <a:schemeClr val="dk1"/>
                </a:solidFill>
              </a:rPr>
              <a:t>One thing I connected with was …</a:t>
            </a:r>
            <a:endParaRPr sz="6123">
              <a:solidFill>
                <a:schemeClr val="dk1"/>
              </a:solidFill>
            </a:endParaRPr>
          </a:p>
          <a:p>
            <a:pPr indent="0" lvl="0" marL="0" rtl="0" algn="l">
              <a:spcBef>
                <a:spcPts val="0"/>
              </a:spcBef>
              <a:spcAft>
                <a:spcPts val="0"/>
              </a:spcAft>
              <a:buClr>
                <a:schemeClr val="dk1"/>
              </a:buClr>
              <a:buSzPts val="275"/>
              <a:buFont typeface="Arial"/>
              <a:buNone/>
            </a:pPr>
            <a:r>
              <a:t/>
            </a:r>
            <a:endParaRPr sz="6123">
              <a:solidFill>
                <a:schemeClr val="dk1"/>
              </a:solidFill>
            </a:endParaRPr>
          </a:p>
          <a:p>
            <a:pPr indent="0" lvl="0" marL="0" rtl="0" algn="l">
              <a:spcBef>
                <a:spcPts val="0"/>
              </a:spcBef>
              <a:spcAft>
                <a:spcPts val="0"/>
              </a:spcAft>
              <a:buClr>
                <a:schemeClr val="dk1"/>
              </a:buClr>
              <a:buSzPts val="275"/>
              <a:buFont typeface="Arial"/>
              <a:buNone/>
            </a:pPr>
            <a:r>
              <a:rPr lang="en" sz="6123">
                <a:solidFill>
                  <a:schemeClr val="dk1"/>
                </a:solidFill>
              </a:rPr>
              <a:t>This helped me understand ….</a:t>
            </a:r>
            <a:endParaRPr sz="6123">
              <a:solidFill>
                <a:schemeClr val="dk1"/>
              </a:solidFill>
            </a:endParaRPr>
          </a:p>
          <a:p>
            <a:pPr indent="0" lvl="0" marL="0" rtl="0" algn="l">
              <a:spcBef>
                <a:spcPts val="0"/>
              </a:spcBef>
              <a:spcAft>
                <a:spcPts val="0"/>
              </a:spcAft>
              <a:buClr>
                <a:schemeClr val="dk1"/>
              </a:buClr>
              <a:buSzPts val="275"/>
              <a:buFont typeface="Arial"/>
              <a:buNone/>
            </a:pPr>
            <a:r>
              <a:t/>
            </a:r>
            <a:endParaRPr sz="6123">
              <a:solidFill>
                <a:schemeClr val="dk1"/>
              </a:solidFill>
            </a:endParaRPr>
          </a:p>
          <a:p>
            <a:pPr indent="0" lvl="0" marL="0" rtl="0" algn="l">
              <a:spcBef>
                <a:spcPts val="0"/>
              </a:spcBef>
              <a:spcAft>
                <a:spcPts val="0"/>
              </a:spcAft>
              <a:buClr>
                <a:schemeClr val="dk1"/>
              </a:buClr>
              <a:buSzPts val="275"/>
              <a:buFont typeface="Arial"/>
              <a:buNone/>
            </a:pPr>
            <a:r>
              <a:rPr lang="en" sz="6123">
                <a:solidFill>
                  <a:schemeClr val="dk1"/>
                </a:solidFill>
              </a:rPr>
              <a:t>An example of resistance was …..</a:t>
            </a:r>
            <a:endParaRPr sz="6123">
              <a:solidFill>
                <a:schemeClr val="dk1"/>
              </a:solidFill>
            </a:endParaRPr>
          </a:p>
          <a:p>
            <a:pPr indent="0" lvl="0" marL="0" rtl="0" algn="l">
              <a:spcBef>
                <a:spcPts val="0"/>
              </a:spcBef>
              <a:spcAft>
                <a:spcPts val="0"/>
              </a:spcAft>
              <a:buClr>
                <a:schemeClr val="dk1"/>
              </a:buClr>
              <a:buSzPct val="100000"/>
              <a:buFont typeface="Arial"/>
              <a:buNone/>
            </a:pPr>
            <a:r>
              <a:t/>
            </a:r>
            <a:endParaRPr sz="1100">
              <a:solidFill>
                <a:schemeClr val="dk1"/>
              </a:solidFill>
            </a:endParaRPr>
          </a:p>
          <a:p>
            <a:pPr indent="0" lvl="0" marL="0" rtl="0" algn="l">
              <a:lnSpc>
                <a:spcPct val="115000"/>
              </a:lnSpc>
              <a:spcBef>
                <a:spcPts val="0"/>
              </a:spcBef>
              <a:spcAft>
                <a:spcPts val="0"/>
              </a:spcAft>
              <a:buNone/>
            </a:pPr>
            <a:r>
              <a:t/>
            </a:r>
            <a:endParaRPr sz="1800"/>
          </a:p>
          <a:p>
            <a:pPr indent="0" lvl="0" marL="0" rtl="0" algn="l">
              <a:lnSpc>
                <a:spcPct val="115000"/>
              </a:lnSpc>
              <a:spcBef>
                <a:spcPts val="1200"/>
              </a:spcBef>
              <a:spcAft>
                <a:spcPts val="1200"/>
              </a:spcAft>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8"/>
          <p:cNvPicPr preferRelativeResize="0"/>
          <p:nvPr/>
        </p:nvPicPr>
        <p:blipFill>
          <a:blip r:embed="rId3">
            <a:alphaModFix/>
          </a:blip>
          <a:stretch>
            <a:fillRect/>
          </a:stretch>
        </p:blipFill>
        <p:spPr>
          <a:xfrm>
            <a:off x="0" y="0"/>
            <a:ext cx="9144000" cy="5223425"/>
          </a:xfrm>
          <a:prstGeom prst="rect">
            <a:avLst/>
          </a:prstGeom>
          <a:noFill/>
          <a:ln>
            <a:noFill/>
          </a:ln>
        </p:spPr>
      </p:pic>
      <p:sp>
        <p:nvSpPr>
          <p:cNvPr id="156" name="Google Shape;156;p28"/>
          <p:cNvSpPr txBox="1"/>
          <p:nvPr>
            <p:ph idx="1" type="subTitle"/>
          </p:nvPr>
        </p:nvSpPr>
        <p:spPr>
          <a:xfrm>
            <a:off x="311700" y="597625"/>
            <a:ext cx="8520600" cy="792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highlight>
                  <a:schemeClr val="lt1"/>
                </a:highlight>
              </a:rPr>
              <a:t>MUSIC history is BLACK HISTORY</a:t>
            </a:r>
            <a:endParaRPr>
              <a:highlight>
                <a:schemeClr val="lt1"/>
              </a:highlight>
            </a:endParaRPr>
          </a:p>
          <a:p>
            <a:pPr indent="0" lvl="0" marL="0" rtl="0" algn="ctr">
              <a:spcBef>
                <a:spcPts val="0"/>
              </a:spcBef>
              <a:spcAft>
                <a:spcPts val="0"/>
              </a:spcAft>
              <a:buNone/>
            </a:pPr>
            <a:r>
              <a:rPr lang="en">
                <a:highlight>
                  <a:schemeClr val="lt1"/>
                </a:highlight>
              </a:rPr>
              <a:t>Music has been used as a tool for activism, culture, and JOY</a:t>
            </a:r>
            <a:endParaRPr>
              <a:highlight>
                <a:schemeClr val="lt1"/>
              </a:highlight>
            </a:endParaRPr>
          </a:p>
        </p:txBody>
      </p:sp>
      <p:pic>
        <p:nvPicPr>
          <p:cNvPr descr="Music History Is Black History. Here’s to those who came before, and to those up next. Join us in celebrating the music gear innovations, contributions, and groundbreaking achievements of Black musicians throughout history by visiting http://bit.ly/BlackHistoryMonth-Reverb !" id="157" name="Google Shape;157;p28" title="Music History Is Black History">
            <a:hlinkClick r:id="rId4"/>
          </p:cNvPr>
          <p:cNvPicPr preferRelativeResize="0"/>
          <p:nvPr/>
        </p:nvPicPr>
        <p:blipFill>
          <a:blip r:embed="rId5">
            <a:alphaModFix/>
          </a:blip>
          <a:stretch>
            <a:fillRect/>
          </a:stretch>
        </p:blipFill>
        <p:spPr>
          <a:xfrm>
            <a:off x="152400" y="1542625"/>
            <a:ext cx="3048000" cy="1714500"/>
          </a:xfrm>
          <a:prstGeom prst="rect">
            <a:avLst/>
          </a:prstGeom>
          <a:noFill/>
          <a:ln cap="flat" cmpd="sng" w="38100">
            <a:solidFill>
              <a:schemeClr val="lt1"/>
            </a:solidFill>
            <a:prstDash val="solid"/>
            <a:round/>
            <a:headEnd len="sm" w="sm" type="none"/>
            <a:tailEnd len="sm" w="sm" type="none"/>
          </a:ln>
        </p:spPr>
      </p:pic>
      <p:pic>
        <p:nvPicPr>
          <p:cNvPr descr="To celebrate Black music history, Spotify dropped a limited edition merch collection designed by Joy Miessi &amp; Brandan ‘bmike’ Odums. View the collection at BlackHistoryIsNow.com." id="158" name="Google Shape;158;p28" title="Music is Black History">
            <a:hlinkClick r:id="rId6"/>
          </p:cNvPr>
          <p:cNvPicPr preferRelativeResize="0"/>
          <p:nvPr/>
        </p:nvPicPr>
        <p:blipFill>
          <a:blip r:embed="rId7">
            <a:alphaModFix/>
          </a:blip>
          <a:stretch>
            <a:fillRect/>
          </a:stretch>
        </p:blipFill>
        <p:spPr>
          <a:xfrm>
            <a:off x="756600" y="3317975"/>
            <a:ext cx="3048000" cy="1714500"/>
          </a:xfrm>
          <a:prstGeom prst="rect">
            <a:avLst/>
          </a:prstGeom>
          <a:noFill/>
          <a:ln cap="flat" cmpd="sng" w="38100">
            <a:solidFill>
              <a:schemeClr val="lt1"/>
            </a:solidFill>
            <a:prstDash val="solid"/>
            <a:round/>
            <a:headEnd len="sm" w="sm" type="none"/>
            <a:tailEnd len="sm" w="sm" type="none"/>
          </a:ln>
        </p:spPr>
      </p:pic>
      <p:pic>
        <p:nvPicPr>
          <p:cNvPr descr="Click to subscribe to BuzzFeed’s newest channel, Cocoa Butter!: https://bzfd.it/3kB0oDm &#10;&#10;Besides basically all of them...&#10;&#10;#BlackHistoryMonth #BHM&#10;&#10;Check Out BuzzFeed On SnapChat Discover! - http://bit.ly/1NG8LV3&#10;&#10;Check out more awesome videos at BuzzFeedVideo!&#10;http://bit.ly/YTbuzzfeedvideo&#10;&#10;MUSIC&#10;Dirty Money&#10;Speedy Sam&#10;Keep Rolling&#10;Gran Torino&#10;Old New School&#10;&#10;Licensed via Audio Network&#10;&#10;Footage provided by VideoBlocks&#10;http://vblocks.co/x/BuzzFeedYouTube&#10;&#10;Made by STSF www.buzzfeed.com/videoteam&#10;&#10;STILLS&#10;Something’s Fishy&#10;Fuse / Thinkstock.com&#10;&#10;B.B. King Early Portrait&#10;Michal Ochs Archives / Getty Images&#10;&#10;Reverend Pearly Brown Performs At The 'Ham &amp; Egg Show'&#10;Ed Clark / Getty Images&#10;&#10;Cream&#10;GAB Archive / Getty Images&#10;&#10;Mississippi John Hurt&#10;Robert R. McElroy / Getty Images&#10;&#10;Muddy Waters&#10;Val Wilmer / Getty Images&#10;&#10;Rolling Stones&#10;Mark and Colleen Hayward / Getty Images&#10;&#10;Photo of AMERICAN FOLK BLUES FESTIVAL and Skip JAMES&#10;Chris Morphet / Getty Images&#10;&#10;Photo of Charlie Parker&#10;Michael Ochs Archives / Getty Images&#10;&#10;Dizzy Gillespie&#10;Allan Grant / Getty Images&#10;&#10;Photo of Dizzy Gillespie&#10;Michael Ochs Archives / Getty Images&#10;&#10;Photo of Duke ELLINGTON&#10;Gilles Petard / Getty Images&#10;&#10;Ellington Performs&#10;Gjon Mili / Getty Images&#10;&#10;Jazz Musicians&#10;Hulton Archive / Getty Images&#10;&#10;Jazz&#10;Chicago History Museum / Getty Images&#10;&#10;Wally Rose At The Tin Angel&#10;Nat Farbman / Getty Images&#10;&#10;Montgomery Brothers&#10;Sam Falk / Getty Images&#10;&#10;Jitterbug Dancers&#10;Michael Ochs Archives / Getty Images&#10;&#10;1950s, U.S.A., Jitterbug Dancing&#10;Michael Ochs Archives / Getty Images&#10;&#10;Jazz Club Dancers&#10;Charles Hewitt / Getty Images&#10;&#10;Louis Armstrong&#10;Eliot Elisofon / Getty Images&#10;&#10;A Harlem street scene in the 1920s&#10;New York Daily News Archive / Getty Images&#10;&#10;Big Mama Thorton&#10;Val Wilmer / Getty Images&#10;&#10;Chuck Berry Portrait&#10;Michael Ochs Archives / Getty Images&#10;&#10;Elvis Presley&#10;Hulton Archive / Getty Images&#10;&#10;Fats Domino Recording&#10;Michael Ochs Archives / Getty Images&#10;&#10;Howlin’ Wolf Portrait Session&#10;SG Schoenfeld / Getty Images&#10;&#10;Louis Jordan&#10;George Pickow / Getty Images&#10;&#10;Photo of Louis JORDAN&#10;Gilles Petard / Getty Images&#10;&#10;Ray Charles Portrait In NY&#10;Michael Ochs Archives / Getty Images&#10;&#10;Wynonie Harris&#10;Gilles Petard / Getty Images&#10;&#10;Photo of FUNKADELIC&#10;Echoes / Getty Images&#10;&#10;Paul Natkin Archive&#10;Paul Natkin / Getty Images&#10;&#10;James Brown Performs At Wembley Arena in London&#10;Peter Still / Getty Images&#10;&#10;Photo of KOOL &amp; THE GANG&#10;GAB Archive / Getty Images&#10;&#10;Photo of Miles DAVIS&#10;David Redfern / Getty Images&#10;&#10;Photo of SLY &amp; The FAMILY STONE&#10;GAB Archive / Getty Images&#10;&#10;Photo of Stevie WONDER&#10;RB / Getty Images&#10;&#10;Disco&#10;David Redfern / Getty Images&#10;&#10;Couple Disco Dancing&#10;Hulton Archive / Getty Images&#10;&#10;Oxford ’88-90&#10;UniversalImagesGroup / Getty Images&#10;&#10;Africa Bambaataa at The Venue, London. 23.11.1982&#10;UniversalImagesGroup / Getty Images&#10;&#10;An asian man throwing shapes on the dance floor, Talking Loud, Dingwalls, London 1988-1990&#10;UniversalImagesGroup / Getty Images&#10;&#10;A group of ravers in the queue at The Trip at Astoria, London 1988&#10;UniversalImagesGroup / Getty Images&#10;&#10;Clubbers Dancing at Leigh Bowery's club Taboo, London, UK, 1986&#10;UniversalImagesGroup / Getty Images&#10;&#10;Ravers on the dancefloor at The Trip at Astoria, London 1988&#10;UniversalImagesGroup / Getty Images&#10;&#10;Clubbers at Leigh Bowery's club Taboo&#10;UniversalImagesGroup / Getty Images&#10;&#10;Two girls having fun in a club. Wembley, UK Fresh, London, UK, 1986.&#10;UniversalImagesGroup / Getty Images&#10;&#10;&#10;VIDEO&#10;Film Footage courtesy of Archive.org&#10;Used with Permission&#10;&#10;Film Footage courtesy of Shutterstock, Inc.&#10;Used with Permission&#10;&#10;SOURCES&#10;http://nationalhumanitiescenter.org/tserve/freedom/1917beyond/essays/jazz.htm&#10;http://americasmusic.tribecafilminstitute.org/session/view/swing-jazz&#10;http://www.pbs.org/jazz/biography/artist_id_parker_charlie.htm&#10;http://www.pbs.org/jazz/biography/artist_id_ellington_duke.htm&#10;http://www.pbs.org/jazz/biography/artist_id_gillespie_dizzy.htm&#10;http://www.billboard.com/articles/news/6480128/dave-davies-kinks-origins-technology-interview&#10;http://www.npr.org/templates/story/story.php?storyId=15333469&#10;http://teacher.scholastic.com/activities/bhistory/history_of_jazz.htm&#10;http://www.pbs.org/theblues/classroom/essaysblues.html&#10;http://www.wwnorton.com/college/music/jazz/ch/07/outline.aspx&#10;http://nmaam.org/rock-roll-b/&#10;http://www.nysun.com/arts/who-really-invented-rock-n-roll/2037/&#10;https://rockhall.com/inductees/louis-jordan/bio/&#10;http://www.britannica.com/art/funk&#10;https://books.google.com/books?id=6Vy26TGdauEC&amp;pg=PA62&amp;lpg=PA62&amp;dq=flea+dizzy+gillespie&amp;source=bl&amp;ots=CRn_exFJAz&amp;sig=AV-GV6xv68AZOkI5_tGkkfW9v4E&amp;hl=en&amp;sa=X&amp;ved=0ahUKEwipysvSkMjKAhVC9WMKHfylB9YQ6AEIPDAG#v=onepage&amp;q=flea%20dizzy%20gillespie&amp;f=false&#10;http://www.rollingstone.com/music/news/frankie-knuckles-godfather-of-house-music-dead-at-59-20140401&#10;&#10;GET MORE BUZZFEED:&#10;www.facebook.com/buzzfeedvideo&#10;www.instagram.com/buzzfeedvideo&#10;www.youtube.com/buzzfeedyellow&#10;www.youtube.com/buzzfeedblue&#10;www.youtube.com/buzzfeedviolet" id="159" name="Google Shape;159;p28" title="Music That Would Not Exist Without Black People">
            <a:hlinkClick r:id="rId8"/>
          </p:cNvPr>
          <p:cNvPicPr preferRelativeResize="0"/>
          <p:nvPr/>
        </p:nvPicPr>
        <p:blipFill>
          <a:blip r:embed="rId9">
            <a:alphaModFix/>
          </a:blip>
          <a:stretch>
            <a:fillRect/>
          </a:stretch>
        </p:blipFill>
        <p:spPr>
          <a:xfrm>
            <a:off x="5665525" y="1714500"/>
            <a:ext cx="3048000" cy="1714500"/>
          </a:xfrm>
          <a:prstGeom prst="rect">
            <a:avLst/>
          </a:prstGeom>
          <a:noFill/>
          <a:ln cap="flat" cmpd="sng" w="38100">
            <a:solidFill>
              <a:schemeClr val="lt1"/>
            </a:solidFill>
            <a:prstDash val="solid"/>
            <a:round/>
            <a:headEnd len="sm" w="sm" type="none"/>
            <a:tailEnd len="sm" w="sm" type="none"/>
          </a:ln>
        </p:spPr>
      </p:pic>
      <p:pic>
        <p:nvPicPr>
          <p:cNvPr descr="Music is an integral part of Black American culture. Today, Clint Smith will teach you about rap &amp; hip hop, and the cultural significance of artists including Public Enemy, Wu-Tang Clan, the Notorious B.I.G., Tupac, N.W.A., Queen Latifah, and Missy Elliott. And he just might break dance while doing it.&#10;&#10;Clint's book, How the Word is Passed is available now! https://bookshop.org/books/how-the-word-is-passed-a-reckoning-with-the-history-of-slavery-across-america/9780316492935 &#10;&#10;SOURCES:&#10;https://www.nbcnews.com/id/wbna19680493&#10;Janell Hobson and R. Dianne Bartlow eds., Representin’: Women, Hip-Hop, and Popular Music (Durham, N.C.: Duke University Press, 2008). &#10;Brittney Cooper, Susana M. Morris, and Robin M. Boylorn eds., The Crunk Feminist Collection (New York: The Feminist Press at CUNY, 2017). &#10; Robin D. G. Kelley, Race Rebels: Culture, Politics, and the Black Working Class (New York: Free Press, 1994). &#10;James Haskins, One Nation Under a Groove: Rap Music and its Roots (New York: Hyperion Books, 2000).&#10;Adam Woog, From Ragtime to Hip-Hop: A Century of Black American Music (Detroit: Lucent Books, 2007).&#10;&#10;***&#10;Crash Course is on Patreon! You can support us directly by signing up at http://www.patreon.com/crashcourse&#10;&#10;Thanks to the following patrons for their generous monthly contributions that help keep Crash Course free for everyone forever:&#10;Dylan Mandelblatt, Katie, Hilary Sturges, Austin Zielman, Tori Thomas, Justin Snyder, Hasan Jamal, DL Singfield, Amelia Ryczek, Ken Davidian, Stephen Akuffo, Toni Miles, Steve Segreto, Kyle &amp; Katherine Callahan, Laurel Stevens, Michael Wang, Stacey J, Burt Humburg, Allyson Martin, Aziz Y, Shanta, DAVID MORTON HUDSON, Perry Joyce, Scott Harrison, Mark &amp; Susan Billian, Alan Bridgeman, Rachel Creager, Breanna Bosso, Matt Curls, Tim Kwist, Jonathan Zbikowski, Jennifer Killen, Sarah &amp; Nathan Catchings, team dorsey, Trevin Beattie, Eric Koslow, Jennifer Dineen, Indika Siriwardena, Jason Rostoker, Shawn Arnold, Siobhán, Ken Penttinen, Nathan Taylor, Les Aker, William McGraw, ClareG, Rizwan Kassim, Constance Urist, Alex Hackman, Jirat, Pineapples of Solidarity, Katie Dean, Wai Jack Sin, Ian Dundore, Justin, Mark, Caleb Weeks&#10;__&#10;&#10;Want to find Crash Course elsewhere on the internet?&#10;Facebook - http://www.facebook.com/YouTubeCrashCourse&#10;Twitter - http://www.twitter.com/TheCrashCourse&#10;Instagram - https://www.instagram.com/thecrashcourse/&#10;&#10;CC Kids: http://www.youtube.com/crashcoursekids" id="160" name="Google Shape;160;p28" title="Rap and Hip Hop: Crash Course Black American History #47">
            <a:hlinkClick r:id="rId10"/>
          </p:cNvPr>
          <p:cNvPicPr preferRelativeResize="0"/>
          <p:nvPr/>
        </p:nvPicPr>
        <p:blipFill>
          <a:blip r:embed="rId11">
            <a:alphaModFix/>
          </a:blip>
          <a:stretch>
            <a:fillRect/>
          </a:stretch>
        </p:blipFill>
        <p:spPr>
          <a:xfrm>
            <a:off x="4572000" y="3562300"/>
            <a:ext cx="2506134" cy="1409700"/>
          </a:xfrm>
          <a:prstGeom prst="rect">
            <a:avLst/>
          </a:prstGeom>
          <a:noFill/>
          <a:ln cap="flat" cmpd="sng" w="38100">
            <a:solidFill>
              <a:schemeClr val="lt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9"/>
          <p:cNvPicPr preferRelativeResize="0"/>
          <p:nvPr/>
        </p:nvPicPr>
        <p:blipFill>
          <a:blip r:embed="rId3">
            <a:alphaModFix/>
          </a:blip>
          <a:stretch>
            <a:fillRect/>
          </a:stretch>
        </p:blipFill>
        <p:spPr>
          <a:xfrm>
            <a:off x="417862" y="87562"/>
            <a:ext cx="8217875" cy="5588350"/>
          </a:xfrm>
          <a:prstGeom prst="rect">
            <a:avLst/>
          </a:prstGeom>
          <a:noFill/>
          <a:ln cap="flat" cmpd="sng" w="38100">
            <a:solidFill>
              <a:schemeClr val="dk2"/>
            </a:solidFill>
            <a:prstDash val="solid"/>
            <a:round/>
            <a:headEnd len="sm" w="sm" type="none"/>
            <a:tailEnd len="sm" w="sm" type="none"/>
          </a:ln>
        </p:spPr>
      </p:pic>
      <p:sp>
        <p:nvSpPr>
          <p:cNvPr id="166" name="Google Shape;166;p29"/>
          <p:cNvSpPr txBox="1"/>
          <p:nvPr>
            <p:ph type="title"/>
          </p:nvPr>
        </p:nvSpPr>
        <p:spPr>
          <a:xfrm>
            <a:off x="160325" y="139700"/>
            <a:ext cx="2546700" cy="572700"/>
          </a:xfrm>
          <a:prstGeom prst="rect">
            <a:avLst/>
          </a:prstGeom>
          <a:ln cap="flat" cmpd="sng" w="38100">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Public Enemy</a:t>
            </a:r>
            <a:endParaRPr>
              <a:highlight>
                <a:schemeClr val="lt1"/>
              </a:highlight>
            </a:endParaRPr>
          </a:p>
        </p:txBody>
      </p:sp>
      <p:pic>
        <p:nvPicPr>
          <p:cNvPr descr="REMASTERED IN HD!&#10;Official Music Video for Fight The Power performed by Public Enemy.&#10;&#10;“Fight the Power” served as the theme for Spike Lee’s Do the Right Thing and is featured on Public Enemy’s 1990 album Fear of a Black Planet.&#10; &#10;Listen to Public Enemy: https://Stream.lnk.to/PublicEnemyID&#10; &#10;Get the vinyl: https://shop.urbanlegends.com/collections/public-enemy&#10; &#10;Follow Public Enemy &#10;Instagram: https://www.instagram.com/publicenemy&#10;Facebook: https://www.facebook.com/publicenemy&#10;Twitter: https://twitter.com/publicenemyftp&#10;Website: https://www.publicenemy.com&#10;&#10;#PublicEnemy #FightThePower #Remastered" id="167" name="Google Shape;167;p29" title="Public Enemy - Fight The Power (Official Music Video)">
            <a:hlinkClick r:id="rId4"/>
          </p:cNvPr>
          <p:cNvPicPr preferRelativeResize="0"/>
          <p:nvPr/>
        </p:nvPicPr>
        <p:blipFill>
          <a:blip r:embed="rId5">
            <a:alphaModFix/>
          </a:blip>
          <a:stretch>
            <a:fillRect/>
          </a:stretch>
        </p:blipFill>
        <p:spPr>
          <a:xfrm>
            <a:off x="160325" y="2491400"/>
            <a:ext cx="3048000" cy="1714500"/>
          </a:xfrm>
          <a:prstGeom prst="rect">
            <a:avLst/>
          </a:prstGeom>
          <a:noFill/>
          <a:ln cap="flat" cmpd="sng" w="38100">
            <a:solidFill>
              <a:schemeClr val="dk2"/>
            </a:solidFill>
            <a:prstDash val="solid"/>
            <a:round/>
            <a:headEnd len="sm" w="sm" type="none"/>
            <a:tailEnd len="sm" w="sm" type="none"/>
          </a:ln>
        </p:spPr>
      </p:pic>
      <p:pic>
        <p:nvPicPr>
          <p:cNvPr id="168" name="Google Shape;168;p29"/>
          <p:cNvPicPr preferRelativeResize="0"/>
          <p:nvPr/>
        </p:nvPicPr>
        <p:blipFill>
          <a:blip r:embed="rId6">
            <a:alphaModFix/>
          </a:blip>
          <a:stretch>
            <a:fillRect/>
          </a:stretch>
        </p:blipFill>
        <p:spPr>
          <a:xfrm>
            <a:off x="3897800" y="2428122"/>
            <a:ext cx="1769116" cy="2767749"/>
          </a:xfrm>
          <a:prstGeom prst="rect">
            <a:avLst/>
          </a:prstGeom>
          <a:noFill/>
          <a:ln cap="flat" cmpd="sng" w="38100">
            <a:solidFill>
              <a:schemeClr val="dk2"/>
            </a:solidFill>
            <a:prstDash val="solid"/>
            <a:round/>
            <a:headEnd len="sm" w="sm" type="none"/>
            <a:tailEnd len="sm" w="sm" type="none"/>
          </a:ln>
        </p:spPr>
      </p:pic>
      <p:pic>
        <p:nvPicPr>
          <p:cNvPr id="169" name="Google Shape;169;p29"/>
          <p:cNvPicPr preferRelativeResize="0"/>
          <p:nvPr/>
        </p:nvPicPr>
        <p:blipFill>
          <a:blip r:embed="rId7">
            <a:alphaModFix/>
          </a:blip>
          <a:stretch>
            <a:fillRect/>
          </a:stretch>
        </p:blipFill>
        <p:spPr>
          <a:xfrm>
            <a:off x="6234225" y="1771787"/>
            <a:ext cx="2311099" cy="3153724"/>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311700" y="570775"/>
            <a:ext cx="8520600" cy="4251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Standards/SJ Standards</a:t>
            </a:r>
            <a:endParaRPr/>
          </a:p>
          <a:p>
            <a:pPr indent="0" lvl="0" marL="0" rtl="0" algn="ctr">
              <a:spcBef>
                <a:spcPts val="0"/>
              </a:spcBef>
              <a:spcAft>
                <a:spcPts val="0"/>
              </a:spcAft>
              <a:buNone/>
            </a:pPr>
            <a:r>
              <a:rPr lang="en"/>
              <a:t>                                         </a:t>
            </a:r>
            <a:r>
              <a:rPr lang="en" sz="1400" u="sng">
                <a:solidFill>
                  <a:schemeClr val="hlink"/>
                </a:solidFill>
                <a:hlinkClick r:id="rId3"/>
              </a:rPr>
              <a:t>Social Justice Standards</a:t>
            </a:r>
            <a:endParaRPr sz="1400"/>
          </a:p>
        </p:txBody>
      </p:sp>
      <p:pic>
        <p:nvPicPr>
          <p:cNvPr id="61" name="Google Shape;61;p14"/>
          <p:cNvPicPr preferRelativeResize="0"/>
          <p:nvPr/>
        </p:nvPicPr>
        <p:blipFill rotWithShape="1">
          <a:blip r:embed="rId4">
            <a:alphaModFix/>
          </a:blip>
          <a:srcRect b="0" l="0" r="12495" t="0"/>
          <a:stretch/>
        </p:blipFill>
        <p:spPr>
          <a:xfrm>
            <a:off x="393200" y="2071325"/>
            <a:ext cx="3543526" cy="563225"/>
          </a:xfrm>
          <a:prstGeom prst="rect">
            <a:avLst/>
          </a:prstGeom>
          <a:noFill/>
          <a:ln cap="flat" cmpd="sng" w="38100">
            <a:solidFill>
              <a:schemeClr val="dk2"/>
            </a:solidFill>
            <a:prstDash val="solid"/>
            <a:round/>
            <a:headEnd len="sm" w="sm" type="none"/>
            <a:tailEnd len="sm" w="sm" type="none"/>
          </a:ln>
        </p:spPr>
      </p:pic>
      <p:pic>
        <p:nvPicPr>
          <p:cNvPr id="62" name="Google Shape;62;p14"/>
          <p:cNvPicPr preferRelativeResize="0"/>
          <p:nvPr/>
        </p:nvPicPr>
        <p:blipFill>
          <a:blip r:embed="rId5">
            <a:alphaModFix/>
          </a:blip>
          <a:stretch>
            <a:fillRect/>
          </a:stretch>
        </p:blipFill>
        <p:spPr>
          <a:xfrm>
            <a:off x="393200" y="1489625"/>
            <a:ext cx="3543525" cy="464825"/>
          </a:xfrm>
          <a:prstGeom prst="rect">
            <a:avLst/>
          </a:prstGeom>
          <a:noFill/>
          <a:ln cap="flat" cmpd="sng" w="38100">
            <a:solidFill>
              <a:schemeClr val="dk2"/>
            </a:solidFill>
            <a:prstDash val="solid"/>
            <a:round/>
            <a:headEnd len="sm" w="sm" type="none"/>
            <a:tailEnd len="sm" w="sm" type="none"/>
          </a:ln>
        </p:spPr>
      </p:pic>
      <p:sp>
        <p:nvSpPr>
          <p:cNvPr id="63" name="Google Shape;63;p14"/>
          <p:cNvSpPr txBox="1"/>
          <p:nvPr/>
        </p:nvSpPr>
        <p:spPr>
          <a:xfrm>
            <a:off x="446393" y="955400"/>
            <a:ext cx="31077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History Social Science Standards CA</a:t>
            </a:r>
            <a:endParaRPr/>
          </a:p>
        </p:txBody>
      </p:sp>
      <p:sp>
        <p:nvSpPr>
          <p:cNvPr id="64" name="Google Shape;64;p14"/>
          <p:cNvSpPr txBox="1"/>
          <p:nvPr/>
        </p:nvSpPr>
        <p:spPr>
          <a:xfrm>
            <a:off x="454063" y="2743250"/>
            <a:ext cx="3421800" cy="364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7"/>
              </a:rPr>
              <a:t>Teaching Hard History Standards</a:t>
            </a:r>
            <a:endParaRPr u="sng"/>
          </a:p>
        </p:txBody>
      </p:sp>
      <p:pic>
        <p:nvPicPr>
          <p:cNvPr id="65" name="Google Shape;65;p14"/>
          <p:cNvPicPr preferRelativeResize="0"/>
          <p:nvPr/>
        </p:nvPicPr>
        <p:blipFill rotWithShape="1">
          <a:blip r:embed="rId8">
            <a:alphaModFix/>
          </a:blip>
          <a:srcRect b="0" l="0" r="35191" t="0"/>
          <a:stretch/>
        </p:blipFill>
        <p:spPr>
          <a:xfrm>
            <a:off x="422274" y="3161800"/>
            <a:ext cx="3485400" cy="629700"/>
          </a:xfrm>
          <a:prstGeom prst="rect">
            <a:avLst/>
          </a:prstGeom>
          <a:noFill/>
          <a:ln cap="flat" cmpd="sng" w="38100">
            <a:solidFill>
              <a:schemeClr val="dk2"/>
            </a:solidFill>
            <a:prstDash val="solid"/>
            <a:round/>
            <a:headEnd len="sm" w="sm" type="none"/>
            <a:tailEnd len="sm" w="sm" type="none"/>
          </a:ln>
        </p:spPr>
      </p:pic>
      <p:pic>
        <p:nvPicPr>
          <p:cNvPr id="66" name="Google Shape;66;p14"/>
          <p:cNvPicPr preferRelativeResize="0"/>
          <p:nvPr/>
        </p:nvPicPr>
        <p:blipFill rotWithShape="1">
          <a:blip r:embed="rId9">
            <a:alphaModFix/>
          </a:blip>
          <a:srcRect b="0" l="0" r="25334" t="0"/>
          <a:stretch/>
        </p:blipFill>
        <p:spPr>
          <a:xfrm>
            <a:off x="5176938" y="3911350"/>
            <a:ext cx="3421801" cy="703900"/>
          </a:xfrm>
          <a:prstGeom prst="rect">
            <a:avLst/>
          </a:prstGeom>
          <a:noFill/>
          <a:ln cap="flat" cmpd="sng" w="38100">
            <a:solidFill>
              <a:schemeClr val="dk2"/>
            </a:solidFill>
            <a:prstDash val="solid"/>
            <a:round/>
            <a:headEnd len="sm" w="sm" type="none"/>
            <a:tailEnd len="sm" w="sm" type="none"/>
          </a:ln>
        </p:spPr>
      </p:pic>
      <p:pic>
        <p:nvPicPr>
          <p:cNvPr id="67" name="Google Shape;67;p14"/>
          <p:cNvPicPr preferRelativeResize="0"/>
          <p:nvPr/>
        </p:nvPicPr>
        <p:blipFill rotWithShape="1">
          <a:blip r:embed="rId10">
            <a:alphaModFix/>
          </a:blip>
          <a:srcRect b="0" l="0" r="21154" t="0"/>
          <a:stretch/>
        </p:blipFill>
        <p:spPr>
          <a:xfrm>
            <a:off x="364149" y="3791500"/>
            <a:ext cx="3543525" cy="943600"/>
          </a:xfrm>
          <a:prstGeom prst="rect">
            <a:avLst/>
          </a:prstGeom>
          <a:noFill/>
          <a:ln cap="flat" cmpd="sng" w="38100">
            <a:solidFill>
              <a:schemeClr val="dk2"/>
            </a:solidFill>
            <a:prstDash val="solid"/>
            <a:round/>
            <a:headEnd len="sm" w="sm" type="none"/>
            <a:tailEnd len="sm" w="sm" type="none"/>
          </a:ln>
        </p:spPr>
      </p:pic>
      <p:pic>
        <p:nvPicPr>
          <p:cNvPr id="68" name="Google Shape;68;p14"/>
          <p:cNvPicPr preferRelativeResize="0"/>
          <p:nvPr/>
        </p:nvPicPr>
        <p:blipFill>
          <a:blip r:embed="rId11">
            <a:alphaModFix/>
          </a:blip>
          <a:stretch>
            <a:fillRect/>
          </a:stretch>
        </p:blipFill>
        <p:spPr>
          <a:xfrm>
            <a:off x="5192175" y="1696637"/>
            <a:ext cx="3391335" cy="21492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idx="1" type="subTitle"/>
          </p:nvPr>
        </p:nvSpPr>
        <p:spPr>
          <a:xfrm>
            <a:off x="311700" y="617375"/>
            <a:ext cx="8520600" cy="4081200"/>
          </a:xfrm>
          <a:prstGeom prst="rect">
            <a:avLst/>
          </a:prstGeom>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Resistance</a:t>
            </a:r>
            <a:r>
              <a:rPr lang="en"/>
              <a:t> and Revolts </a:t>
            </a:r>
            <a:endParaRPr/>
          </a:p>
        </p:txBody>
      </p:sp>
      <p:pic>
        <p:nvPicPr>
          <p:cNvPr descr="In which John Green teaches you about America's &quot;peculiar institution,&quot; slavery. I wouldn't really call it peculiar. I'd lean more toward a horrifying and depressing institution, but nobody asked me. John will talk about what life was like for an enslaved person in the 19th century United States, and how enslaved people resisted oppression, to the degree that was possible. We'll hear about cotton plantations, the violent punishment of enslaved people, the day-to-day lives of enslaved people, and slave rebellions. Nat Turner, Harriet Tubman, and Whipped Peter all make an appearance. Slavery as an institution is arguably the darkest part of America's history, and we're still dealing with its aftermath 150 years after it ended. &#10;&#10;Hey teachers and students - Check out CommonLit's free collection of reading passages and curriculum resources to learn more about the events of this episode. &#10;Memoirs from former slaves like abolitionist Frederick Douglass provide insightful context on the harsh realities of slavery: https://www.commonlit.org/texts/the-narrative-of-the-life-of-frederick-douglass-excerpt-from-chapter-1&#10;Others resisted the violence of slavery through open rebellion, like Nat Turner: https://www.commonlit.org/texts/nat-turner-s-slave-revolt&#10;Abolitionists and free slaves alike had to fight against unfair laws such as the Fugitive Slave Act: https://www.commonlit.org/texts/fugitive-slave-act-of-1793&#10;&#10;Want to learn more about the history and experiences of enslaved people in the United States? Check out these videos from Crash Course Black American History:&#10;The Transatlantic Slave Trade (#1): https://www.youtube.com/watch?v=S72vvfBTQws&#10;Slavery in the American Colonies (#2): https://www.youtube.com/watch?v=G4syEkyOzmY&#10;Slave Codes  (#4): https://www.youtube.com/watch?v=gu9RIGGXeNo&#10;The Germantown Petition Against Slavery (#5): https://www.youtube.com/watch?v=XT8q6cYsVpc&#10;The US Constitution, 3/5, and the Slave Trade Clause (#9): https://www.youtube.com/watch?v=57xUbch1viI&#10;The Fugitive Slave Act of 1793 (#10): https://www.youtube.com/watch?v=AcdOWKiKgWU&#10;Women's Experience Under Slavery (#11): https://www.youtube.com/watch?v=eAe7ETfQ_aA&#10;The Underground Railroad (#15): https://www.youtube.com/watch?v=Byh-HityBIM&#10;&#10;Chapters:&#10;Introduction: Slavery in Early America 00:00 &#10;North &amp; South economic ties 0:50&#10;Slave-based agriculture in the South 1:49&#10;Popular attitudes concerning slavery 2:28&#10;Lives &amp; experiences of enslaved people 5:53&#10;Family, love, &amp; religion of enslaved people 8:00&#10;Mystery Document 9:18&#10;How people resisted &amp; escaped slavery 10:37&#10;Slave rebellions 11:37&#10;Nat Turner's Rebellion 12:09&#10;How enslaved people resisted their oppression &amp; why it matters 12:48&#10;Credits 13:48&#10;&#10;Crash Course is on Patreon! You can support us directly by signing up at http://www.patreon.com/crashcourse&#10;&#10;Want to find Crash Course elsewhere on the internet?&#10;Facebook - http://www.facebook.com/YouTubeCrashCourse&#10;Twitter - http://www.twitter.com/TheCrashCourse&#10;Instagram - https://www.instagram.com/thecrashcourse/&#10;&#10;CC Kids: http://www.youtube.com/crashcoursekids" id="74" name="Google Shape;74;p15" title="Slavery - Crash Course US History #13">
            <a:hlinkClick r:id="rId3"/>
          </p:cNvPr>
          <p:cNvPicPr preferRelativeResize="0"/>
          <p:nvPr/>
        </p:nvPicPr>
        <p:blipFill>
          <a:blip r:embed="rId4">
            <a:alphaModFix/>
          </a:blip>
          <a:stretch>
            <a:fillRect/>
          </a:stretch>
        </p:blipFill>
        <p:spPr>
          <a:xfrm>
            <a:off x="925475" y="1411275"/>
            <a:ext cx="3048000" cy="1714500"/>
          </a:xfrm>
          <a:prstGeom prst="rect">
            <a:avLst/>
          </a:prstGeom>
          <a:noFill/>
          <a:ln cap="flat" cmpd="sng" w="76200">
            <a:solidFill>
              <a:schemeClr val="dk2"/>
            </a:solidFill>
            <a:prstDash val="solid"/>
            <a:round/>
            <a:headEnd len="sm" w="sm" type="none"/>
            <a:tailEnd len="sm" w="sm" type="none"/>
          </a:ln>
        </p:spPr>
      </p:pic>
      <p:sp>
        <p:nvSpPr>
          <p:cNvPr id="75" name="Google Shape;75;p15"/>
          <p:cNvSpPr txBox="1"/>
          <p:nvPr/>
        </p:nvSpPr>
        <p:spPr>
          <a:xfrm>
            <a:off x="606050" y="3986075"/>
            <a:ext cx="2961900" cy="5829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PBS Video about other ways of resistance</a:t>
            </a:r>
            <a:endParaRPr/>
          </a:p>
        </p:txBody>
      </p:sp>
      <p:pic>
        <p:nvPicPr>
          <p:cNvPr id="76" name="Google Shape;76;p15">
            <a:hlinkClick r:id="rId6"/>
          </p:cNvPr>
          <p:cNvPicPr preferRelativeResize="0"/>
          <p:nvPr/>
        </p:nvPicPr>
        <p:blipFill>
          <a:blip r:embed="rId7">
            <a:alphaModFix/>
          </a:blip>
          <a:stretch>
            <a:fillRect/>
          </a:stretch>
        </p:blipFill>
        <p:spPr>
          <a:xfrm>
            <a:off x="5385825" y="1252125"/>
            <a:ext cx="2458025" cy="2969501"/>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idx="1" type="subTitle"/>
          </p:nvPr>
        </p:nvSpPr>
        <p:spPr>
          <a:xfrm>
            <a:off x="311700" y="617375"/>
            <a:ext cx="8520600" cy="4081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Abolitionist</a:t>
            </a:r>
            <a:endParaRPr/>
          </a:p>
        </p:txBody>
      </p:sp>
      <p:pic>
        <p:nvPicPr>
          <p:cNvPr descr="In this video, the BOWTIEGUY of #teacherpayteachers discusses the #Abolitionist #Movement in the United States." id="82" name="Google Shape;82;p16" title="The Abolitionist Movement">
            <a:hlinkClick r:id="rId3"/>
          </p:cNvPr>
          <p:cNvPicPr preferRelativeResize="0"/>
          <p:nvPr/>
        </p:nvPicPr>
        <p:blipFill>
          <a:blip r:embed="rId4">
            <a:alphaModFix/>
          </a:blip>
          <a:stretch>
            <a:fillRect/>
          </a:stretch>
        </p:blipFill>
        <p:spPr>
          <a:xfrm>
            <a:off x="461350" y="1256350"/>
            <a:ext cx="3048000" cy="1714500"/>
          </a:xfrm>
          <a:prstGeom prst="rect">
            <a:avLst/>
          </a:prstGeom>
          <a:noFill/>
          <a:ln cap="flat" cmpd="sng" w="38100">
            <a:solidFill>
              <a:schemeClr val="dk2"/>
            </a:solidFill>
            <a:prstDash val="solid"/>
            <a:round/>
            <a:headEnd len="sm" w="sm" type="none"/>
            <a:tailEnd len="sm" w="sm" type="none"/>
          </a:ln>
        </p:spPr>
      </p:pic>
      <p:pic>
        <p:nvPicPr>
          <p:cNvPr id="83" name="Google Shape;83;p16"/>
          <p:cNvPicPr preferRelativeResize="0"/>
          <p:nvPr/>
        </p:nvPicPr>
        <p:blipFill>
          <a:blip r:embed="rId5">
            <a:alphaModFix/>
          </a:blip>
          <a:stretch>
            <a:fillRect/>
          </a:stretch>
        </p:blipFill>
        <p:spPr>
          <a:xfrm>
            <a:off x="5774649" y="1105925"/>
            <a:ext cx="2743649" cy="2663125"/>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1619 Project text, Page 170</a:t>
            </a:r>
            <a:endParaRPr/>
          </a:p>
        </p:txBody>
      </p:sp>
      <p:sp>
        <p:nvSpPr>
          <p:cNvPr id="89" name="Google Shape;89;p17"/>
          <p:cNvSpPr txBox="1"/>
          <p:nvPr/>
        </p:nvSpPr>
        <p:spPr>
          <a:xfrm>
            <a:off x="611500" y="1279275"/>
            <a:ext cx="7479300" cy="35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“When private property extends to human beings, however, a particularly strong and expansive set of protections is required. Human beings, after all, can run </a:t>
            </a:r>
            <a:r>
              <a:rPr b="1" lang="en" sz="1700"/>
              <a:t>away and revolt</a:t>
            </a:r>
            <a:r>
              <a:rPr lang="en" sz="1700"/>
              <a:t>. The founders recognized this, and in the Constitution they safe </a:t>
            </a:r>
            <a:r>
              <a:rPr lang="en" sz="1700"/>
              <a:t>guarded</a:t>
            </a:r>
            <a:r>
              <a:rPr lang="en" sz="1700"/>
              <a:t> the human property of those who owned </a:t>
            </a:r>
            <a:r>
              <a:rPr lang="en" sz="1700"/>
              <a:t>enslaved</a:t>
            </a:r>
            <a:r>
              <a:rPr lang="en" sz="1700"/>
              <a:t> people through a number of provisions. Article I, Section 8 granted Congress the power to summon the militia to “to suppress insurrections,” understood to mean the rebellions of the enslaved. Article I, Section 9 forbade Congress from ending the slave trade untill 1808. Article V, Section 2 prohibited free states from emancipating runaways: </a:t>
            </a:r>
            <a:r>
              <a:rPr b="1" lang="en" sz="1700"/>
              <a:t>human property in the South would remain human property in the North. </a:t>
            </a:r>
            <a:r>
              <a:rPr lang="en" sz="1700"/>
              <a:t>The framers helped create a doctrine of </a:t>
            </a:r>
            <a:r>
              <a:rPr lang="en" sz="1700"/>
              <a:t>private</a:t>
            </a:r>
            <a:r>
              <a:rPr lang="en" sz="1700"/>
              <a:t> property strong enough to justify and enforce human trafficking, so much so that abolitionists publicly burned copies of the Constitution. “</a:t>
            </a:r>
            <a:endParaRPr sz="1700"/>
          </a:p>
          <a:p>
            <a:pPr indent="0" lvl="0" marL="0" rtl="0" algn="l">
              <a:spcBef>
                <a:spcPts val="0"/>
              </a:spcBef>
              <a:spcAft>
                <a:spcPts val="0"/>
              </a:spcAft>
              <a:buNone/>
            </a:pPr>
            <a:r>
              <a:rPr lang="en" sz="1700" u="sng">
                <a:solidFill>
                  <a:schemeClr val="hlink"/>
                </a:solidFill>
                <a:hlinkClick r:id="rId3"/>
              </a:rPr>
              <a:t>A New Origin Story; The 1619 Project</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subTitle"/>
          </p:nvPr>
        </p:nvSpPr>
        <p:spPr>
          <a:xfrm>
            <a:off x="311700" y="4426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What did the laws look like during this time period? (before 1850)</a:t>
            </a:r>
            <a:endParaRPr/>
          </a:p>
          <a:p>
            <a:pPr indent="0" lvl="0" marL="0" rtl="0" algn="l">
              <a:spcBef>
                <a:spcPts val="0"/>
              </a:spcBef>
              <a:spcAft>
                <a:spcPts val="0"/>
              </a:spcAft>
              <a:buNone/>
            </a:pPr>
            <a:r>
              <a:rPr lang="en"/>
              <a:t>  </a:t>
            </a:r>
            <a:endParaRPr/>
          </a:p>
        </p:txBody>
      </p:sp>
      <p:pic>
        <p:nvPicPr>
          <p:cNvPr id="95" name="Google Shape;95;p18"/>
          <p:cNvPicPr preferRelativeResize="0"/>
          <p:nvPr/>
        </p:nvPicPr>
        <p:blipFill>
          <a:blip r:embed="rId3">
            <a:alphaModFix/>
          </a:blip>
          <a:stretch>
            <a:fillRect/>
          </a:stretch>
        </p:blipFill>
        <p:spPr>
          <a:xfrm>
            <a:off x="878225" y="1487975"/>
            <a:ext cx="2341875" cy="3081951"/>
          </a:xfrm>
          <a:prstGeom prst="rect">
            <a:avLst/>
          </a:prstGeom>
          <a:noFill/>
          <a:ln cap="flat" cmpd="sng" w="38100">
            <a:solidFill>
              <a:schemeClr val="dk2"/>
            </a:solidFill>
            <a:prstDash val="solid"/>
            <a:round/>
            <a:headEnd len="sm" w="sm" type="none"/>
            <a:tailEnd len="sm" w="sm" type="none"/>
          </a:ln>
        </p:spPr>
      </p:pic>
      <p:pic>
        <p:nvPicPr>
          <p:cNvPr id="96" name="Google Shape;96;p18"/>
          <p:cNvPicPr preferRelativeResize="0"/>
          <p:nvPr/>
        </p:nvPicPr>
        <p:blipFill>
          <a:blip r:embed="rId4">
            <a:alphaModFix/>
          </a:blip>
          <a:stretch>
            <a:fillRect/>
          </a:stretch>
        </p:blipFill>
        <p:spPr>
          <a:xfrm>
            <a:off x="4379500" y="1249675"/>
            <a:ext cx="3796050" cy="3376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Official Website: https://to.pbs.org/3QFt3XY &#10;The passage of the Fugitive Slave Law empowers the government — and everyday “slave catchers” — to recapture any previously enslaved people and return them to their former enslavers. &quot;Becoming Frederick Douglass&quot; premieres Tuesday, Oct. 11, 2022 at 10/9c.&#10;&#10;This program is made possible by viewers like you. Support your local PBS station: https://www.pbs.org/donate&#10;&#10;Subscribe to the PBS channel for more clips:  https://www.youtube.com/PBS/&#10;&#10;Enjoy full episodes of your favorite PBS shows anytime, anywhere with the free PBS Video App: https://to.pbs.org/2QbtzhR&#10;&#10;FOLLOW US:&#10;&#10;Facebook: https://www.facebook.com/PBS/&#10;Twitter: https://twitter.com/PBS/&#10;Instagram: https://www.instagram.com/PBS/&#10;TikTok: https://www.tiktok.com/@pbs&#10;Shop: https://shop.pbs.org/&#10;&#10;#FrederickDouglass #History #PBS&#10;&#10;More about Becoming Frederick Douglass:&#10;Discover how a man born into slavery became one of the most influential voices for democracy in American history. Oscar®-nominated filmmaker Stanley Nelson explores the role Douglass played in securing the right to freedom for African Americans." id="101" name="Google Shape;101;p19" title="The Fugitive Slave Law | Becoming Frederick Douglass | PBS">
            <a:hlinkClick r:id="rId3"/>
          </p:cNvPr>
          <p:cNvPicPr preferRelativeResize="0"/>
          <p:nvPr/>
        </p:nvPicPr>
        <p:blipFill>
          <a:blip r:embed="rId4">
            <a:alphaModFix/>
          </a:blip>
          <a:stretch>
            <a:fillRect/>
          </a:stretch>
        </p:blipFill>
        <p:spPr>
          <a:xfrm>
            <a:off x="720675" y="1395675"/>
            <a:ext cx="3048000" cy="1714500"/>
          </a:xfrm>
          <a:prstGeom prst="rect">
            <a:avLst/>
          </a:prstGeom>
          <a:noFill/>
          <a:ln>
            <a:noFill/>
          </a:ln>
        </p:spPr>
      </p:pic>
      <p:sp>
        <p:nvSpPr>
          <p:cNvPr id="102" name="Google Shape;102;p19"/>
          <p:cNvSpPr txBox="1"/>
          <p:nvPr/>
        </p:nvSpPr>
        <p:spPr>
          <a:xfrm>
            <a:off x="1120600" y="307250"/>
            <a:ext cx="51861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Fugitive Slave Act</a:t>
            </a:r>
            <a:endParaRPr/>
          </a:p>
        </p:txBody>
      </p:sp>
      <p:sp>
        <p:nvSpPr>
          <p:cNvPr id="104" name="Google Shape;104;p19"/>
          <p:cNvSpPr txBox="1"/>
          <p:nvPr/>
        </p:nvSpPr>
        <p:spPr>
          <a:xfrm>
            <a:off x="801750" y="3389100"/>
            <a:ext cx="3103200" cy="9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Additional PBS video</a:t>
            </a:r>
            <a:endParaRPr/>
          </a:p>
        </p:txBody>
      </p:sp>
      <p:pic>
        <p:nvPicPr>
          <p:cNvPr id="105" name="Google Shape;105;p19"/>
          <p:cNvPicPr preferRelativeResize="0"/>
          <p:nvPr/>
        </p:nvPicPr>
        <p:blipFill>
          <a:blip r:embed="rId6">
            <a:alphaModFix/>
          </a:blip>
          <a:stretch>
            <a:fillRect/>
          </a:stretch>
        </p:blipFill>
        <p:spPr>
          <a:xfrm>
            <a:off x="5260950" y="1104350"/>
            <a:ext cx="3191324" cy="3734350"/>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subTitle"/>
          </p:nvPr>
        </p:nvSpPr>
        <p:spPr>
          <a:xfrm>
            <a:off x="311700" y="442650"/>
            <a:ext cx="87159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A,E,I,O,U,1,2 </a:t>
            </a:r>
            <a:r>
              <a:rPr lang="en" sz="1133">
                <a:solidFill>
                  <a:srgbClr val="000000"/>
                </a:solidFill>
              </a:rPr>
              <a:t>Use this approach to help read words with multiple syllables.</a:t>
            </a:r>
            <a:endParaRPr sz="1133">
              <a:solidFill>
                <a:srgbClr val="000000"/>
              </a:solidFill>
            </a:endParaRPr>
          </a:p>
          <a:p>
            <a:pPr indent="-254000" lvl="0" marL="457200" rtl="0" algn="l">
              <a:spcBef>
                <a:spcPts val="0"/>
              </a:spcBef>
              <a:spcAft>
                <a:spcPts val="0"/>
              </a:spcAft>
              <a:buClr>
                <a:srgbClr val="000000"/>
              </a:buClr>
              <a:buSzPts val="400"/>
              <a:buAutoNum type="arabicPeriod"/>
            </a:pPr>
            <a:r>
              <a:t/>
            </a:r>
            <a:endParaRPr sz="1800"/>
          </a:p>
          <a:p>
            <a:pPr indent="-254000" lvl="0" marL="457200" rtl="0" algn="l">
              <a:spcBef>
                <a:spcPts val="0"/>
              </a:spcBef>
              <a:spcAft>
                <a:spcPts val="0"/>
              </a:spcAft>
              <a:buClr>
                <a:srgbClr val="000000"/>
              </a:buClr>
              <a:buSzPts val="400"/>
              <a:buAutoNum type="arabicPeriod"/>
            </a:pPr>
            <a:r>
              <a:rPr lang="en" sz="1800"/>
              <a:t>Place an X under each A, E, I, O, U</a:t>
            </a:r>
            <a:endParaRPr sz="1800"/>
          </a:p>
          <a:p>
            <a:pPr indent="-254000" lvl="0" marL="457200" rtl="0" algn="l">
              <a:spcBef>
                <a:spcPts val="0"/>
              </a:spcBef>
              <a:spcAft>
                <a:spcPts val="0"/>
              </a:spcAft>
              <a:buClr>
                <a:srgbClr val="000000"/>
              </a:buClr>
              <a:buSzPts val="400"/>
              <a:buAutoNum type="arabicPeriod"/>
            </a:pPr>
            <a:r>
              <a:rPr lang="en" sz="1800"/>
              <a:t>Count the letters between the X’s</a:t>
            </a:r>
            <a:endParaRPr sz="1800"/>
          </a:p>
          <a:p>
            <a:pPr indent="-254000" lvl="0" marL="457200" rtl="0" algn="l">
              <a:spcBef>
                <a:spcPts val="0"/>
              </a:spcBef>
              <a:spcAft>
                <a:spcPts val="0"/>
              </a:spcAft>
              <a:buClr>
                <a:srgbClr val="000000"/>
              </a:buClr>
              <a:buSzPts val="400"/>
              <a:buAutoNum type="arabicPeriod"/>
            </a:pPr>
            <a:r>
              <a:rPr lang="en" sz="1800"/>
              <a:t>Split between: </a:t>
            </a:r>
            <a:endParaRPr sz="1800"/>
          </a:p>
          <a:p>
            <a:pPr indent="0" lvl="0" marL="457200" rtl="0" algn="l">
              <a:spcBef>
                <a:spcPts val="0"/>
              </a:spcBef>
              <a:spcAft>
                <a:spcPts val="0"/>
              </a:spcAft>
              <a:buNone/>
            </a:pPr>
            <a:r>
              <a:rPr lang="en" sz="1800"/>
              <a:t>(X and X) example: jo/vi/al</a:t>
            </a:r>
            <a:endParaRPr sz="1800"/>
          </a:p>
          <a:p>
            <a:pPr indent="0" lvl="0" marL="457200" rtl="0" algn="l">
              <a:spcBef>
                <a:spcPts val="0"/>
              </a:spcBef>
              <a:spcAft>
                <a:spcPts val="0"/>
              </a:spcAft>
              <a:buNone/>
            </a:pPr>
            <a:r>
              <a:rPr lang="en" sz="1800"/>
              <a:t>(X and 1) example: te/na/cious</a:t>
            </a:r>
            <a:endParaRPr sz="1800"/>
          </a:p>
          <a:p>
            <a:pPr indent="0" lvl="0" marL="457200" rtl="0" algn="l">
              <a:spcBef>
                <a:spcPts val="0"/>
              </a:spcBef>
              <a:spcAft>
                <a:spcPts val="0"/>
              </a:spcAft>
              <a:buNone/>
            </a:pPr>
            <a:r>
              <a:rPr lang="en" sz="1800"/>
              <a:t>(1 and 2) example: bal/lad</a:t>
            </a:r>
            <a:endParaRPr sz="1800"/>
          </a:p>
          <a:p>
            <a:pPr indent="0" lvl="0" marL="457200" rtl="0" algn="l">
              <a:spcBef>
                <a:spcPts val="0"/>
              </a:spcBef>
              <a:spcAft>
                <a:spcPts val="0"/>
              </a:spcAft>
              <a:buNone/>
            </a:pPr>
            <a:r>
              <a:t/>
            </a:r>
            <a:endParaRPr/>
          </a:p>
          <a:p>
            <a:pPr indent="0" lvl="0" marL="457200" rtl="0" algn="l">
              <a:spcBef>
                <a:spcPts val="0"/>
              </a:spcBef>
              <a:spcAft>
                <a:spcPts val="0"/>
              </a:spcAft>
              <a:buNone/>
            </a:pPr>
            <a:r>
              <a:rPr lang="en" sz="1200">
                <a:solidFill>
                  <a:srgbClr val="000000"/>
                </a:solidFill>
              </a:rPr>
              <a:t>Do not separate blends or word groupings that need each other. </a:t>
            </a:r>
            <a:endParaRPr sz="1200">
              <a:solidFill>
                <a:srgbClr val="000000"/>
              </a:solidFill>
            </a:endParaRPr>
          </a:p>
          <a:p>
            <a:pPr indent="0" lvl="0" marL="457200" rtl="0" algn="l">
              <a:spcBef>
                <a:spcPts val="0"/>
              </a:spcBef>
              <a:spcAft>
                <a:spcPts val="0"/>
              </a:spcAft>
              <a:buNone/>
            </a:pPr>
            <a:r>
              <a:rPr lang="en" sz="1200">
                <a:solidFill>
                  <a:srgbClr val="000000"/>
                </a:solidFill>
              </a:rPr>
              <a:t>ous, qu, bi, cl, dr, pr, cial, tion</a:t>
            </a:r>
            <a:endParaRPr sz="1200">
              <a:solidFill>
                <a:srgbClr val="000000"/>
              </a:solidFill>
            </a:endParaRPr>
          </a:p>
          <a:p>
            <a:pPr indent="0" lvl="0" marL="457200" rtl="0" algn="l">
              <a:spcBef>
                <a:spcPts val="0"/>
              </a:spcBef>
              <a:spcAft>
                <a:spcPts val="0"/>
              </a:spcAft>
              <a:buNone/>
            </a:pPr>
            <a:r>
              <a:t/>
            </a:r>
            <a:endParaRPr sz="1400">
              <a:solidFill>
                <a:srgbClr val="000000"/>
              </a:solidFill>
            </a:endParaRPr>
          </a:p>
          <a:p>
            <a:pPr indent="0" lvl="0" marL="0" rtl="0" algn="ctr">
              <a:spcBef>
                <a:spcPts val="0"/>
              </a:spcBef>
              <a:spcAft>
                <a:spcPts val="0"/>
              </a:spcAft>
              <a:buNone/>
            </a:pPr>
            <a:r>
              <a:t/>
            </a:r>
            <a:endParaRPr/>
          </a:p>
        </p:txBody>
      </p:sp>
      <p:sp>
        <p:nvSpPr>
          <p:cNvPr id="111" name="Google Shape;111;p20"/>
          <p:cNvSpPr txBox="1"/>
          <p:nvPr/>
        </p:nvSpPr>
        <p:spPr>
          <a:xfrm>
            <a:off x="5268000" y="1258025"/>
            <a:ext cx="3564300" cy="2986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Resistance</a:t>
            </a:r>
            <a:endParaRPr/>
          </a:p>
          <a:p>
            <a:pPr indent="0" lvl="0" marL="0" rtl="0" algn="l">
              <a:spcBef>
                <a:spcPts val="0"/>
              </a:spcBef>
              <a:spcAft>
                <a:spcPts val="0"/>
              </a:spcAft>
              <a:buNone/>
            </a:pPr>
            <a:r>
              <a:rPr lang="en"/>
              <a:t>Fugitive</a:t>
            </a:r>
            <a:endParaRPr/>
          </a:p>
          <a:p>
            <a:pPr indent="0" lvl="0" marL="0" rtl="0" algn="l">
              <a:spcBef>
                <a:spcPts val="0"/>
              </a:spcBef>
              <a:spcAft>
                <a:spcPts val="0"/>
              </a:spcAft>
              <a:buNone/>
            </a:pPr>
            <a:r>
              <a:rPr lang="en"/>
              <a:t>Abolitionist</a:t>
            </a:r>
            <a:endParaRPr/>
          </a:p>
          <a:p>
            <a:pPr indent="0" lvl="0" marL="0" rtl="0" algn="l">
              <a:spcBef>
                <a:spcPts val="0"/>
              </a:spcBef>
              <a:spcAft>
                <a:spcPts val="0"/>
              </a:spcAft>
              <a:buNone/>
            </a:pPr>
            <a:r>
              <a:rPr lang="en"/>
              <a:t>Enslaved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4 Square Vocabulary Template</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152400" y="152400"/>
            <a:ext cx="8839200" cy="4057413"/>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