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adingrockets.org/topics/fluency/articles/developing-fluent-reader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utori.com/en/story/understanding-the-historical-perspective--iQg3yRgTSCBGx38JenGm73s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s70B_IFUqY" TargetMode="External"/><Relationship Id="rId3" Type="http://schemas.openxmlformats.org/officeDocument/2006/relationships/hyperlink" Target="https://readenespanol.com/2018/cognitive-content-dictionar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a78c330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5a78c330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Introduction: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slide deck, students will be introduced to the story of the Boston Slave Riot and the case of Anthony Burns. Once again to analyze different forms of resistance and the role of abolitionism played during the civil era. Students will also learn about how the Fugitive Slave Act  was used to combat resistance. It will be very important to continuously come back to the idea of resistance; that in every time and place, enslave people sought freedom, as stated in the Teaching Hard History standards.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slide deck is to provide background and build a foundation for the learning that will take place throughout this study.  The slides take the students through experiences of viewing images, watching videos and reading text in order to build background knowledge. They will also build foundational skills throughout the slides while learning the content.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Joy is included at the end of every slide deck to celebrate the foundation of food, song, dance, etc, brought to the United States by Africans forced from their homes.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rgbClr val="FFFF00"/>
                </a:highlight>
              </a:rPr>
              <a:t>To prepare for this study, the students should be provided with a blank journal or journal pages in a folder, as they will be writing a full page at the end of each slide deck, possibly more. Also, the slide decks were originally designed to be completed in one class period, but I have found that it usually takes two to three class periods.  If that is the same for you, you might have the students at least write a sentence or two at the end of each period so they remember what they learned throughout the study.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5f2358302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5f2358302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None/>
            </a:pPr>
            <a:r>
              <a:rPr b="1" lang="en">
                <a:solidFill>
                  <a:schemeClr val="dk1"/>
                </a:solidFill>
              </a:rPr>
              <a:t>Key understandings of this text: </a:t>
            </a:r>
            <a:r>
              <a:rPr lang="en">
                <a:solidFill>
                  <a:schemeClr val="dk1"/>
                </a:solidFill>
              </a:rPr>
              <a:t>In this text we have another example of abolitionists in Leonard Grimes. He not only was an abolitionist he was a conductor in the Underground Railroad. He mobilized the black communities in cases against the Fugitive Slave Act, including Anthony Burns. He is an example of radical resistance and organization from the Black communities during this era.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a78c330d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5a78c330d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Cloze passage</a:t>
            </a:r>
            <a:endParaRPr b="1">
              <a:solidFill>
                <a:schemeClr val="dk1"/>
              </a:solidFill>
            </a:endParaRPr>
          </a:p>
          <a:p>
            <a:pPr indent="0" lvl="0" marL="0" rtl="0" algn="l">
              <a:spcBef>
                <a:spcPts val="0"/>
              </a:spcBef>
              <a:spcAft>
                <a:spcPts val="0"/>
              </a:spcAft>
              <a:buNone/>
            </a:pPr>
            <a:r>
              <a:rPr lang="en">
                <a:solidFill>
                  <a:schemeClr val="dk1"/>
                </a:solidFill>
              </a:rPr>
              <a:t>In this section, students read a text from the previous slide deck using “cloze passage” method. The cloze passage is pulled from previous reading and helps build reading fluency. In the previous reading there are key vocabulary words (non sight words) missing. There are a few </a:t>
            </a:r>
            <a:r>
              <a:rPr b="1" lang="en">
                <a:solidFill>
                  <a:schemeClr val="dk1"/>
                </a:solidFill>
              </a:rPr>
              <a:t>options</a:t>
            </a:r>
            <a:r>
              <a:rPr lang="en">
                <a:solidFill>
                  <a:schemeClr val="dk1"/>
                </a:solidFill>
              </a:rPr>
              <a:t> with different scaffolds. One way to complete this passage is to read chorally with all students while the vocabulary are listed above the passage. Students choose which words to fill into the passage while reading chorally. Students can also complete this independently or with a partner. After </a:t>
            </a:r>
            <a:r>
              <a:rPr b="1" lang="en">
                <a:solidFill>
                  <a:schemeClr val="dk1"/>
                </a:solidFill>
              </a:rPr>
              <a:t>identifying the words, </a:t>
            </a:r>
            <a:r>
              <a:rPr lang="en">
                <a:solidFill>
                  <a:schemeClr val="dk1"/>
                </a:solidFill>
              </a:rPr>
              <a:t>the next step would be talking about the importance and meaning of the words. It could be a reminder for them from the previous text, but multiple exposures will support their understanding.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u="sng">
                <a:solidFill>
                  <a:srgbClr val="2200CC"/>
                </a:solidFill>
                <a:hlinkClick r:id="rId2">
                  <a:extLst>
                    <a:ext uri="{A12FA001-AC4F-418D-AE19-62706E023703}">
                      <ahyp:hlinkClr val="tx"/>
                    </a:ext>
                  </a:extLst>
                </a:hlinkClick>
              </a:rPr>
              <a:t>Here</a:t>
            </a:r>
            <a:r>
              <a:rPr lang="en">
                <a:solidFill>
                  <a:schemeClr val="dk1"/>
                </a:solidFill>
              </a:rPr>
              <a:t> is an article about using cloze passages and about fluency, which is the work on slide 19, if you’d like to read more.</a:t>
            </a:r>
            <a:endParaRPr>
              <a:solidFill>
                <a:schemeClr val="dk1"/>
              </a:solidFill>
            </a:endParaRPr>
          </a:p>
          <a:p>
            <a:pPr indent="0" lvl="0" marL="0" rtl="0" algn="ctr">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5a78c330d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5a78c330d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Class Discussion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section, students discuss what they have learned in a whole group discussion.  Use these questions as a guideline to the discussion, but also feel free to follow what the students have gleaned from the learning so far in this slide deck.  This discussion will support them in the writing section, where each student will be expected to write a page about what they learned. This will be very helpful for them to make connections, ask questions and build an understanding of the content.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a78c330d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a78c330d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Fluency</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day, students should be working on fluency.  They can either pair up with a partner, or practice by themselves in this first reading.  The ultimate goal would be that they have a fluency partner, each reading to the other for one minute.  I have the first reader identify themself and place their finger on the first word, and the listener does the same, but be ready to listen.  After one minute, I tell them to stop and switch roles.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 print this text for them, the only change would be that the listener has a pencil ready to make the text with words missed from the reader.  That is not to highlight mistakes, but to support one another in building towards fluency.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5a78c330d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5a78c330d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Writing</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Each student should be prepared to write an entire page about what they learned today.  You can either provide a blank journal or print and copy journal pages for them.  The expectation is that they fill a page, and though they might struggle initially, they will get used to the format.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Possible scaffold for writing-</a:t>
            </a:r>
            <a:r>
              <a:rPr lang="en">
                <a:solidFill>
                  <a:schemeClr val="dk1"/>
                </a:solidFill>
              </a:rPr>
              <a:t>To help emergent bilingual students you may pull a small group and give a paragraph frame or complete a guided writing.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students who need more support, some sentence starters could be: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Today I learned about…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One thing I connected with was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helped me understand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 example of resistance was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3d4339367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3d4339367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Joy: </a:t>
            </a:r>
            <a:r>
              <a:rPr lang="en">
                <a:solidFill>
                  <a:schemeClr val="dk1"/>
                </a:solidFill>
              </a:rPr>
              <a:t>How will my instruction advance students’ happiness through the use of beautiful and truthful images, representations, and narratives about themselves and/or others? This portion can be included during the lesson or at a separate time depending on time availability.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Focuses on the history and joy of black hair. Includes: </a:t>
            </a:r>
            <a:r>
              <a:rPr i="1" lang="en">
                <a:solidFill>
                  <a:schemeClr val="dk1"/>
                </a:solidFill>
              </a:rPr>
              <a:t>Crown Read Aloud, Text and videos on the history and importance of  black hairstyles, history.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3d4339367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3d4339367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Joy: </a:t>
            </a:r>
            <a:r>
              <a:rPr lang="en">
                <a:solidFill>
                  <a:schemeClr val="dk1"/>
                </a:solidFill>
              </a:rPr>
              <a:t>How will my instruction advance students’ happiness through the use of beautiful and truthful images, representations, and narratives about themselves and/or others? This portion can be included during the lesson or at a separate time depending on time availability. </a:t>
            </a:r>
            <a:endParaRPr>
              <a:solidFill>
                <a:schemeClr val="dk1"/>
              </a:solidFill>
            </a:endParaRPr>
          </a:p>
          <a:p>
            <a:pPr indent="0" lvl="0" marL="0" rtl="0" algn="l">
              <a:spcBef>
                <a:spcPts val="0"/>
              </a:spcBef>
              <a:spcAft>
                <a:spcPts val="0"/>
              </a:spcAft>
              <a:buNone/>
            </a:pPr>
            <a:r>
              <a:rPr lang="en">
                <a:solidFill>
                  <a:schemeClr val="dk1"/>
                </a:solidFill>
              </a:rPr>
              <a:t>Focuses on the history and joy of black hair. Includes: </a:t>
            </a:r>
            <a:r>
              <a:rPr i="1" lang="en">
                <a:solidFill>
                  <a:schemeClr val="dk1"/>
                </a:solidFill>
              </a:rPr>
              <a:t>Crown Read Aloud, Text and videos on the history and importance of  black hairstyles, history.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a78c330d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5a78c330d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Joy: </a:t>
            </a:r>
            <a:r>
              <a:rPr lang="en">
                <a:solidFill>
                  <a:schemeClr val="dk1"/>
                </a:solidFill>
              </a:rPr>
              <a:t>How will my instruction advance students’ happiness through the use of beautiful and truthful images, representations, and narratives about themselves and/or others? This portion can be included during the lesson or at a separate time depending on time availability.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Focuses on the history and joy of black hair. Includes: </a:t>
            </a:r>
            <a:r>
              <a:rPr i="1" lang="en">
                <a:solidFill>
                  <a:schemeClr val="dk1"/>
                </a:solidFill>
              </a:rPr>
              <a:t>Crown Read Aloud, Text and videos on the history and importance of  black hairstyles, history.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37d03788e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37d03788e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https://www.sutori.com/en/story/understanding-the-historical-perspective--iQg3yRgTSCBGx38JenGm73sK</a:t>
            </a:r>
            <a:r>
              <a:rPr lang="en"/>
              <a:t>   Teacher or Student Resource that connects to the anchor text. It is an optional resource to delve deeper into the the true story behind January’s Sparrow.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f235830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f235830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media</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Students will build background knowledge, vocabulary, and build towards a deep understanding of the concept through images and/or multi/media presentations and discussion.Students engage in discussion/turn and talks/ and/or whole class discussion.  An optional scaffold to add to the class discussion after viewing is writing important discussion points on a white board or chart paper in order to assist students in their journal writing later.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for this background media: </a:t>
            </a:r>
            <a:r>
              <a:rPr lang="en">
                <a:solidFill>
                  <a:schemeClr val="dk1"/>
                </a:solidFill>
              </a:rPr>
              <a:t>There are many examples of active </a:t>
            </a:r>
            <a:r>
              <a:rPr lang="en">
                <a:solidFill>
                  <a:schemeClr val="dk1"/>
                </a:solidFill>
              </a:rPr>
              <a:t>resistance, such as Anthony Burns. In this example, Anthony Burns is arrested under the Fugitive Slave Act and it causes a riot. This becomes a bigger fight with abolitionists pushing for his freedom as well. This is a well documented case and connects back to the resistance found in the anchor text. Anthony himself is an Abolitionist activist in this as he champions his own fight against enslavement and a constitution that protects his enslavers.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5a78c330d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5a78c330d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media</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Students will build background knowledge, vocabulary, and build towards a deep understanding of the concept through images and/or multi/media presentations and discussion.Students engage in discussion/turn and talks/ and/or whole class discussion.  An optional scaffold to add to the class discussion after viewing is writing important discussion points on a white board or chart paper in order to assist students in their journal writing later. </a:t>
            </a:r>
            <a:endParaRPr>
              <a:solidFill>
                <a:schemeClr val="dk1"/>
              </a:solidFill>
            </a:endParaRPr>
          </a:p>
          <a:p>
            <a:pPr indent="0" lvl="0" marL="0" rtl="0" algn="l">
              <a:spcBef>
                <a:spcPts val="0"/>
              </a:spcBef>
              <a:spcAft>
                <a:spcPts val="0"/>
              </a:spcAft>
              <a:buNone/>
            </a:pPr>
            <a:r>
              <a:rPr b="1" lang="en">
                <a:solidFill>
                  <a:schemeClr val="dk1"/>
                </a:solidFill>
              </a:rPr>
              <a:t>Key understandings for this background media:</a:t>
            </a:r>
            <a:r>
              <a:rPr lang="en"/>
              <a:t>What is unique about this example and what connections can be made to previous learning?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5bdc52f80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5bdc52f80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media</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Students will build background knowledge, vocabulary, and build towards a deep understanding of the concept through images and/or multi/media presentations and discussion.Students engage in discussion/turn and talks/ and/or whole class discussion.  An optional scaffold to add to the class discussion after viewing is writing important discussion points on a white board or chart paper in order to assist students in their journal writing later.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for this background media: </a:t>
            </a:r>
            <a:r>
              <a:rPr lang="en">
                <a:solidFill>
                  <a:schemeClr val="dk1"/>
                </a:solidFill>
              </a:rPr>
              <a:t>This publication details the events of the riot. Reading excerpts from this document can deepen students understanding of the realities of </a:t>
            </a:r>
            <a:r>
              <a:rPr lang="en">
                <a:solidFill>
                  <a:schemeClr val="dk1"/>
                </a:solidFill>
              </a:rPr>
              <a:t>resistance, resilience </a:t>
            </a:r>
            <a:r>
              <a:rPr lang="en">
                <a:solidFill>
                  <a:schemeClr val="dk1"/>
                </a:solidFill>
              </a:rPr>
              <a:t>and revolt.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a78c330d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5a78c330d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Word Work</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 this slide, students are introduced to four multisyllabic words that they will encounter in the texts below.  The strategy is to first place an X under each vowel.  Then the students will split the word into syllables and then they blend the syllables to put the word together.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your students are familiar with syllable types, here is another </a:t>
            </a:r>
            <a:r>
              <a:rPr lang="en" u="sng">
                <a:solidFill>
                  <a:srgbClr val="2200CC"/>
                </a:solidFill>
                <a:hlinkClick r:id="rId2">
                  <a:extLst>
                    <a:ext uri="{A12FA001-AC4F-418D-AE19-62706E023703}">
                      <ahyp:hlinkClr val="tx"/>
                    </a:ext>
                  </a:extLst>
                </a:hlinkClick>
              </a:rPr>
              <a:t>strategy</a:t>
            </a:r>
            <a:r>
              <a:rPr lang="en">
                <a:solidFill>
                  <a:schemeClr val="dk1"/>
                </a:solidFill>
              </a:rPr>
              <a:t> you can teach your students to decode multisyllabic words.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After decoding the words, you can use the GLAD strategy of </a:t>
            </a:r>
            <a:r>
              <a:rPr lang="en" u="sng">
                <a:solidFill>
                  <a:srgbClr val="2200CC"/>
                </a:solidFill>
                <a:hlinkClick r:id="rId3">
                  <a:extLst>
                    <a:ext uri="{A12FA001-AC4F-418D-AE19-62706E023703}">
                      <ahyp:hlinkClr val="tx"/>
                    </a:ext>
                  </a:extLst>
                </a:hlinkClick>
              </a:rPr>
              <a:t>Cognitive Content Dictionary</a:t>
            </a:r>
            <a:r>
              <a:rPr lang="en">
                <a:solidFill>
                  <a:schemeClr val="dk1"/>
                </a:solidFill>
              </a:rPr>
              <a:t> (background information linked). These words are key to understanding the text on these slides.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highlight>
                <a:srgbClr val="FFFF00"/>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a78c330d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a78c330d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of this text:</a:t>
            </a:r>
            <a:r>
              <a:rPr lang="en">
                <a:solidFill>
                  <a:schemeClr val="dk1"/>
                </a:solidFill>
              </a:rPr>
              <a:t>Building a deeper understanding of Anthony Burns and the Boston Slave Riot. What was unique about this event and what connections can be made? Even when </a:t>
            </a:r>
            <a:r>
              <a:rPr lang="en">
                <a:solidFill>
                  <a:schemeClr val="dk1"/>
                </a:solidFill>
              </a:rPr>
              <a:t>resistance</a:t>
            </a:r>
            <a:r>
              <a:rPr lang="en">
                <a:solidFill>
                  <a:schemeClr val="dk1"/>
                </a:solidFill>
              </a:rPr>
              <a:t> was did not end in freedom it still helped to shape the progress of emancipation and to show that “IN EVERY PLACE AND TIME ENSLAVED PEOPLE SOUGHT FREEDOM.” Additionally, the events are bringing together communities and groups of abolitionists. It was a MOVEMENT.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5f2358302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5f2358302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a78c330d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a78c330d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Building Background through text</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will be building more background/knowledge using text to build on the slidedeck topic. Students will have printed copies of these slides. Complete a close read of the information spending time for students to highlight their copies and annotate. Another option is having students complete a close read in small groups or partners first and then bringing class together to read through discussing important information. This is also a good time to have students ask any questions about the text.</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Key understandings of this text: </a:t>
            </a:r>
            <a:r>
              <a:rPr lang="en">
                <a:solidFill>
                  <a:schemeClr val="dk1"/>
                </a:solidFill>
              </a:rPr>
              <a:t>In this text students will evaluate the aftermath of this event. What do we see changing socially here?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thewritingrevolution.org/wp-content/uploads/2017/07/Sentence-Summary.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hyperlink" Target="http://www.youtube.com/watch?v=B1yCg2PdeEA" TargetMode="External"/><Relationship Id="rId5" Type="http://schemas.openxmlformats.org/officeDocument/2006/relationships/image" Target="../media/image3.jpg"/><Relationship Id="rId6" Type="http://schemas.openxmlformats.org/officeDocument/2006/relationships/hyperlink" Target="https://nationalbarbers.org/the-history-of-black-barbershops/#:~:text=Black%20barbershops%20were%20safe%20haven,the%20beginning%20of%20the%201980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www.youtube.com/watch?v=3haTkrq-yVM" TargetMode="External"/><Relationship Id="rId4" Type="http://schemas.openxmlformats.org/officeDocument/2006/relationships/image" Target="../media/image15.jpg"/><Relationship Id="rId9" Type="http://schemas.openxmlformats.org/officeDocument/2006/relationships/hyperlink" Target="https://www.blackhairsyllabus.com/childrens-literatur" TargetMode="External"/><Relationship Id="rId5" Type="http://schemas.openxmlformats.org/officeDocument/2006/relationships/hyperlink" Target="http://www.youtube.com/watch?v=8agJ_6LVxyk" TargetMode="External"/><Relationship Id="rId6" Type="http://schemas.openxmlformats.org/officeDocument/2006/relationships/image" Target="../media/image13.jpg"/><Relationship Id="rId7" Type="http://schemas.openxmlformats.org/officeDocument/2006/relationships/hyperlink" Target="http://www.youtube.com/watch?v=e_l0rEJq1_s" TargetMode="External"/><Relationship Id="rId8"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learningforjustice.org/sites/default/files/2020-09/TT-Social-Justice-Standards-Anti-bias-framework-2020.pdf" TargetMode="External"/><Relationship Id="rId4" Type="http://schemas.openxmlformats.org/officeDocument/2006/relationships/image" Target="../media/image4.png"/><Relationship Id="rId11" Type="http://schemas.openxmlformats.org/officeDocument/2006/relationships/image" Target="../media/image14.png"/><Relationship Id="rId10" Type="http://schemas.openxmlformats.org/officeDocument/2006/relationships/image" Target="../media/image9.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hyperlink" Target="https://www.cde.ca.gov/be/st/ss/documents/histsocscistnd.pdf" TargetMode="External"/><Relationship Id="rId7" Type="http://schemas.openxmlformats.org/officeDocument/2006/relationships/hyperlink" Target="https://www.learningforjustice.org/frameworks/teaching-hard-history/american-slavery/k-5-framework" TargetMode="External"/><Relationship Id="rId8"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www.youtube.com/watch?v=x-Of33j4qFg"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hyperlink" Target="https://www.pbs.org/video/american-experience-failed-protes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hyperlink" Target="https://www.loc.gov/item/0403307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hyperlink" Target="https://www.pbs.org/wgbh/aia/part4/4p2915.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www.nps.gov/articles/-god-made-me-a-man-not-a-slave-the-arrest-of-anthony-burns.htm" TargetMode="External"/><Relationship Id="rId4" Type="http://schemas.openxmlformats.org/officeDocument/2006/relationships/image" Target="../media/image6.png"/><Relationship Id="rId5" Type="http://schemas.openxmlformats.org/officeDocument/2006/relationships/image" Target="../media/image17.png"/><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ln cap="flat" cmpd="sng" w="9525">
            <a:solidFill>
              <a:srgbClr val="000000"/>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ts val="990"/>
              <a:buFont typeface="Arial"/>
              <a:buNone/>
            </a:pPr>
            <a:r>
              <a:rPr lang="en"/>
              <a:t>African American History 400+ years of Resistance, Resilience, Power, and Pride </a:t>
            </a:r>
            <a:endParaRPr/>
          </a:p>
        </p:txBody>
      </p:sp>
      <p:sp>
        <p:nvSpPr>
          <p:cNvPr id="55" name="Google Shape;55;p13"/>
          <p:cNvSpPr txBox="1"/>
          <p:nvPr>
            <p:ph idx="1" type="subTitle"/>
          </p:nvPr>
        </p:nvSpPr>
        <p:spPr>
          <a:xfrm>
            <a:off x="311700" y="2834125"/>
            <a:ext cx="8520600" cy="792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55000"/>
          </a:bodyPr>
          <a:lstStyle/>
          <a:p>
            <a:pPr indent="0" lvl="0" marL="0" rtl="0" algn="ctr">
              <a:spcBef>
                <a:spcPts val="0"/>
              </a:spcBef>
              <a:spcAft>
                <a:spcPts val="0"/>
              </a:spcAft>
              <a:buNone/>
            </a:pPr>
            <a:r>
              <a:rPr lang="en"/>
              <a:t>Today you will become smarter about the role the abolitionist movement played in resistance and revolts by examining the case of Anthony Burns and the Boston Slave Riot.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152400" y="152400"/>
            <a:ext cx="8839204" cy="4536134"/>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idx="1" type="body"/>
          </p:nvPr>
        </p:nvSpPr>
        <p:spPr>
          <a:xfrm>
            <a:off x="311700" y="1152475"/>
            <a:ext cx="8520600" cy="3416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2500"/>
          </a:bodyPr>
          <a:lstStyle/>
          <a:p>
            <a:pPr indent="0" lvl="0" marL="0" rtl="0" algn="l">
              <a:lnSpc>
                <a:spcPct val="200000"/>
              </a:lnSpc>
              <a:spcBef>
                <a:spcPts val="0"/>
              </a:spcBef>
              <a:spcAft>
                <a:spcPts val="0"/>
              </a:spcAft>
              <a:buClr>
                <a:schemeClr val="dk1"/>
              </a:buClr>
              <a:buSzPct val="91666"/>
              <a:buFont typeface="Arial"/>
              <a:buNone/>
            </a:pPr>
            <a:r>
              <a:rPr lang="en" sz="1200">
                <a:solidFill>
                  <a:schemeClr val="dk1"/>
                </a:solidFill>
                <a:highlight>
                  <a:srgbClr val="FFFFFF"/>
                </a:highlight>
                <a:latin typeface="Roboto"/>
                <a:ea typeface="Roboto"/>
                <a:cs typeface="Roboto"/>
                <a:sym typeface="Roboto"/>
              </a:rPr>
              <a:t>The Underground _________________was not a real railroad. It was a _________________of people, both black and white, who helped </a:t>
            </a:r>
            <a:r>
              <a:rPr i="1" lang="en" sz="1200">
                <a:solidFill>
                  <a:schemeClr val="dk1"/>
                </a:solidFill>
                <a:highlight>
                  <a:srgbClr val="FFFFFF"/>
                </a:highlight>
                <a:latin typeface="Roboto"/>
                <a:ea typeface="Roboto"/>
                <a:cs typeface="Roboto"/>
                <a:sym typeface="Roboto"/>
              </a:rPr>
              <a:t>enslaved people</a:t>
            </a:r>
            <a:r>
              <a:rPr lang="en" sz="1200">
                <a:solidFill>
                  <a:schemeClr val="dk1"/>
                </a:solidFill>
                <a:highlight>
                  <a:srgbClr val="FFFFFF"/>
                </a:highlight>
                <a:latin typeface="Roboto"/>
                <a:ea typeface="Roboto"/>
                <a:cs typeface="Roboto"/>
                <a:sym typeface="Roboto"/>
              </a:rPr>
              <a:t>, people forced to perform labor and services against their will, escape from their </a:t>
            </a:r>
            <a:r>
              <a:rPr i="1" lang="en" sz="1200">
                <a:solidFill>
                  <a:schemeClr val="dk1"/>
                </a:solidFill>
                <a:highlight>
                  <a:srgbClr val="FFFFFF"/>
                </a:highlight>
                <a:latin typeface="Roboto"/>
                <a:ea typeface="Roboto"/>
                <a:cs typeface="Roboto"/>
                <a:sym typeface="Roboto"/>
              </a:rPr>
              <a:t>enslavers</a:t>
            </a:r>
            <a:r>
              <a:rPr lang="en" sz="1200">
                <a:solidFill>
                  <a:schemeClr val="dk1"/>
                </a:solidFill>
                <a:highlight>
                  <a:srgbClr val="FFFFFF"/>
                </a:highlight>
                <a:latin typeface="Roboto"/>
                <a:ea typeface="Roboto"/>
                <a:cs typeface="Roboto"/>
                <a:sym typeface="Roboto"/>
              </a:rPr>
              <a:t>, people who enslave another person. This __________________was called “Underground” because it was top secret, and “Railroad” because terms like “___________” and “depot” were used as codes for helpers and safe places.</a:t>
            </a:r>
            <a:endParaRPr sz="1200">
              <a:solidFill>
                <a:schemeClr val="dk1"/>
              </a:solidFill>
              <a:highlight>
                <a:srgbClr val="FFFFFF"/>
              </a:highlight>
              <a:latin typeface="Roboto"/>
              <a:ea typeface="Roboto"/>
              <a:cs typeface="Roboto"/>
              <a:sym typeface="Roboto"/>
            </a:endParaRPr>
          </a:p>
          <a:p>
            <a:pPr indent="0" lvl="0" marL="0" rtl="0" algn="l">
              <a:lnSpc>
                <a:spcPct val="200000"/>
              </a:lnSpc>
              <a:spcBef>
                <a:spcPts val="1800"/>
              </a:spcBef>
              <a:spcAft>
                <a:spcPts val="0"/>
              </a:spcAft>
              <a:buClr>
                <a:schemeClr val="dk1"/>
              </a:buClr>
              <a:buSzPct val="91666"/>
              <a:buFont typeface="Arial"/>
              <a:buNone/>
            </a:pPr>
            <a:r>
              <a:rPr lang="en" sz="1200">
                <a:solidFill>
                  <a:schemeClr val="dk1"/>
                </a:solidFill>
                <a:highlight>
                  <a:srgbClr val="FFFFFF"/>
                </a:highlight>
                <a:latin typeface="Roboto"/>
                <a:ea typeface="Roboto"/>
                <a:cs typeface="Roboto"/>
                <a:sym typeface="Roboto"/>
              </a:rPr>
              <a:t>People who escape slavery were considered </a:t>
            </a:r>
            <a:r>
              <a:rPr i="1" lang="en" sz="1200">
                <a:solidFill>
                  <a:schemeClr val="dk1"/>
                </a:solidFill>
                <a:highlight>
                  <a:srgbClr val="FFFFFF"/>
                </a:highlight>
                <a:latin typeface="Roboto"/>
                <a:ea typeface="Roboto"/>
                <a:cs typeface="Roboto"/>
                <a:sym typeface="Roboto"/>
              </a:rPr>
              <a:t>fugitives</a:t>
            </a:r>
            <a:r>
              <a:rPr lang="en" sz="1200">
                <a:solidFill>
                  <a:schemeClr val="dk1"/>
                </a:solidFill>
                <a:highlight>
                  <a:srgbClr val="FFFFFF"/>
                </a:highlight>
                <a:latin typeface="Roboto"/>
                <a:ea typeface="Roboto"/>
                <a:cs typeface="Roboto"/>
                <a:sym typeface="Roboto"/>
              </a:rPr>
              <a:t>, because it was against the law to escape. Many _____________went to the northern United States and Canada where they could be free. Many of the fugitives that came to Michigan were enslaved in Kentucky.</a:t>
            </a:r>
            <a:endParaRPr sz="1200">
              <a:solidFill>
                <a:schemeClr val="dk1"/>
              </a:solidFill>
              <a:highlight>
                <a:srgbClr val="FFFFFF"/>
              </a:highlight>
              <a:latin typeface="Roboto"/>
              <a:ea typeface="Roboto"/>
              <a:cs typeface="Roboto"/>
              <a:sym typeface="Roboto"/>
            </a:endParaRPr>
          </a:p>
          <a:p>
            <a:pPr indent="0" lvl="0" marL="0" rtl="0" algn="l">
              <a:lnSpc>
                <a:spcPct val="115000"/>
              </a:lnSpc>
              <a:spcBef>
                <a:spcPts val="1800"/>
              </a:spcBef>
              <a:spcAft>
                <a:spcPts val="0"/>
              </a:spcAft>
              <a:buClr>
                <a:schemeClr val="dk1"/>
              </a:buClr>
              <a:buSzPct val="100000"/>
              <a:buFont typeface="Arial"/>
              <a:buNone/>
            </a:pPr>
            <a:r>
              <a:t/>
            </a:r>
            <a:endParaRPr sz="1100">
              <a:solidFill>
                <a:schemeClr val="dk1"/>
              </a:solidFill>
            </a:endParaRPr>
          </a:p>
          <a:p>
            <a:pPr indent="0" lvl="0" marL="0" rtl="0" algn="l">
              <a:spcBef>
                <a:spcPts val="1200"/>
              </a:spcBef>
              <a:spcAft>
                <a:spcPts val="1200"/>
              </a:spcAft>
              <a:buNone/>
            </a:pPr>
            <a:r>
              <a:rPr lang="en">
                <a:solidFill>
                  <a:schemeClr val="dk1"/>
                </a:solidFill>
              </a:rPr>
              <a:t> </a:t>
            </a:r>
            <a:endParaRPr>
              <a:solidFill>
                <a:schemeClr val="dk1"/>
              </a:solidFill>
            </a:endParaRPr>
          </a:p>
        </p:txBody>
      </p:sp>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2022">
                <a:solidFill>
                  <a:schemeClr val="dk2"/>
                </a:solidFill>
              </a:rPr>
              <a:t>Cloze Passage to Build Comprehension</a:t>
            </a:r>
            <a:endParaRPr b="1" sz="2022">
              <a:solidFill>
                <a:schemeClr val="dk2"/>
              </a:solidFill>
            </a:endParaRPr>
          </a:p>
          <a:p>
            <a:pPr indent="0" lvl="0" marL="0" rtl="0" algn="ctr">
              <a:spcBef>
                <a:spcPts val="0"/>
              </a:spcBef>
              <a:spcAft>
                <a:spcPts val="0"/>
              </a:spcAft>
              <a:buClr>
                <a:schemeClr val="dk1"/>
              </a:buClr>
              <a:buSzPct val="54395"/>
              <a:buFont typeface="Arial"/>
              <a:buNone/>
            </a:pPr>
            <a:r>
              <a:rPr b="1" lang="en" sz="2022">
                <a:solidFill>
                  <a:srgbClr val="FF0000"/>
                </a:solidFill>
              </a:rPr>
              <a:t>Network Conductor Fugitives Railroad </a:t>
            </a:r>
            <a:endParaRPr b="1" sz="2022">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idx="1" type="subTitle"/>
          </p:nvPr>
        </p:nvSpPr>
        <p:spPr>
          <a:xfrm>
            <a:off x="311700" y="442650"/>
            <a:ext cx="85206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406400" lvl="0" marL="457200" rtl="0" algn="l">
              <a:spcBef>
                <a:spcPts val="0"/>
              </a:spcBef>
              <a:spcAft>
                <a:spcPts val="0"/>
              </a:spcAft>
              <a:buSzPts val="2800"/>
              <a:buAutoNum type="arabicPeriod"/>
            </a:pPr>
            <a:r>
              <a:rPr lang="en"/>
              <a:t>Why was the trial of Anthony Burns important historically?</a:t>
            </a:r>
            <a:endParaRPr/>
          </a:p>
          <a:p>
            <a:pPr indent="-406400" lvl="0" marL="457200" rtl="0" algn="l">
              <a:spcBef>
                <a:spcPts val="0"/>
              </a:spcBef>
              <a:spcAft>
                <a:spcPts val="0"/>
              </a:spcAft>
              <a:buSzPts val="2800"/>
              <a:buAutoNum type="arabicPeriod"/>
            </a:pPr>
            <a:r>
              <a:rPr lang="en"/>
              <a:t>What was the role of Abolitionists in the </a:t>
            </a:r>
            <a:r>
              <a:rPr lang="en"/>
              <a:t>resistance</a:t>
            </a:r>
            <a:r>
              <a:rPr lang="en"/>
              <a:t> of the enslaved?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idx="1" type="subTitle"/>
          </p:nvPr>
        </p:nvSpPr>
        <p:spPr>
          <a:xfrm>
            <a:off x="311700" y="1025050"/>
            <a:ext cx="8520600" cy="2982000"/>
          </a:xfrm>
          <a:prstGeom prst="rect">
            <a:avLst/>
          </a:prstGeom>
        </p:spPr>
        <p:txBody>
          <a:bodyPr anchorCtr="0" anchor="t" bIns="91425" lIns="91425" spcFirstLastPara="1" rIns="91425" wrap="square" tIns="91425">
            <a:normAutofit fontScale="25000" lnSpcReduction="20000"/>
          </a:bodyPr>
          <a:lstStyle/>
          <a:p>
            <a:pPr indent="0" lvl="0" marL="0" rtl="0" algn="l">
              <a:lnSpc>
                <a:spcPct val="200000"/>
              </a:lnSpc>
              <a:spcBef>
                <a:spcPts val="0"/>
              </a:spcBef>
              <a:spcAft>
                <a:spcPts val="0"/>
              </a:spcAft>
              <a:buClr>
                <a:schemeClr val="dk1"/>
              </a:buClr>
              <a:buSzPts val="275"/>
              <a:buFont typeface="Arial"/>
              <a:buNone/>
            </a:pPr>
            <a:r>
              <a:rPr lang="en" sz="4857">
                <a:solidFill>
                  <a:srgbClr val="212529"/>
                </a:solidFill>
                <a:highlight>
                  <a:srgbClr val="FFFFFF"/>
                </a:highlight>
                <a:latin typeface="Roboto"/>
                <a:ea typeface="Roboto"/>
                <a:cs typeface="Roboto"/>
                <a:sym typeface="Roboto"/>
              </a:rPr>
              <a:t>The Underground Railroad was not a real railroad. It was a </a:t>
            </a:r>
            <a:r>
              <a:rPr lang="en" sz="4857">
                <a:solidFill>
                  <a:srgbClr val="FF0000"/>
                </a:solidFill>
                <a:highlight>
                  <a:srgbClr val="FFFFFF"/>
                </a:highlight>
                <a:latin typeface="Roboto"/>
                <a:ea typeface="Roboto"/>
                <a:cs typeface="Roboto"/>
                <a:sym typeface="Roboto"/>
              </a:rPr>
              <a:t>network</a:t>
            </a:r>
            <a:r>
              <a:rPr lang="en" sz="4857">
                <a:solidFill>
                  <a:srgbClr val="212529"/>
                </a:solidFill>
                <a:highlight>
                  <a:srgbClr val="FFFFFF"/>
                </a:highlight>
                <a:latin typeface="Roboto"/>
                <a:ea typeface="Roboto"/>
                <a:cs typeface="Roboto"/>
                <a:sym typeface="Roboto"/>
              </a:rPr>
              <a:t> of people, both black and white, who helped </a:t>
            </a:r>
            <a:r>
              <a:rPr i="1" lang="en" sz="4857">
                <a:solidFill>
                  <a:srgbClr val="FF0000"/>
                </a:solidFill>
                <a:highlight>
                  <a:srgbClr val="FFFFFF"/>
                </a:highlight>
                <a:latin typeface="Roboto"/>
                <a:ea typeface="Roboto"/>
                <a:cs typeface="Roboto"/>
                <a:sym typeface="Roboto"/>
              </a:rPr>
              <a:t>enslaved</a:t>
            </a:r>
            <a:r>
              <a:rPr i="1" lang="en" sz="4857">
                <a:solidFill>
                  <a:srgbClr val="212529"/>
                </a:solidFill>
                <a:highlight>
                  <a:srgbClr val="FFFFFF"/>
                </a:highlight>
                <a:latin typeface="Roboto"/>
                <a:ea typeface="Roboto"/>
                <a:cs typeface="Roboto"/>
                <a:sym typeface="Roboto"/>
              </a:rPr>
              <a:t> people</a:t>
            </a:r>
            <a:r>
              <a:rPr lang="en" sz="4857">
                <a:solidFill>
                  <a:srgbClr val="212529"/>
                </a:solidFill>
                <a:highlight>
                  <a:srgbClr val="FFFFFF"/>
                </a:highlight>
                <a:latin typeface="Roboto"/>
                <a:ea typeface="Roboto"/>
                <a:cs typeface="Roboto"/>
                <a:sym typeface="Roboto"/>
              </a:rPr>
              <a:t>, people forced to perform labor and services against their will, escape from their </a:t>
            </a:r>
            <a:r>
              <a:rPr i="1" lang="en" sz="4857">
                <a:solidFill>
                  <a:srgbClr val="212529"/>
                </a:solidFill>
                <a:highlight>
                  <a:srgbClr val="FFFFFF"/>
                </a:highlight>
                <a:latin typeface="Roboto"/>
                <a:ea typeface="Roboto"/>
                <a:cs typeface="Roboto"/>
                <a:sym typeface="Roboto"/>
              </a:rPr>
              <a:t>enslavers</a:t>
            </a:r>
            <a:r>
              <a:rPr lang="en" sz="4857">
                <a:solidFill>
                  <a:srgbClr val="212529"/>
                </a:solidFill>
                <a:highlight>
                  <a:srgbClr val="FFFFFF"/>
                </a:highlight>
                <a:latin typeface="Roboto"/>
                <a:ea typeface="Roboto"/>
                <a:cs typeface="Roboto"/>
                <a:sym typeface="Roboto"/>
              </a:rPr>
              <a:t>, people who enslave another person. This network was called “Underground” because it was top secret, and “Railroad” because terms like “</a:t>
            </a:r>
            <a:r>
              <a:rPr lang="en" sz="4857">
                <a:solidFill>
                  <a:srgbClr val="FF0000"/>
                </a:solidFill>
                <a:highlight>
                  <a:srgbClr val="FFFFFF"/>
                </a:highlight>
                <a:latin typeface="Roboto"/>
                <a:ea typeface="Roboto"/>
                <a:cs typeface="Roboto"/>
                <a:sym typeface="Roboto"/>
              </a:rPr>
              <a:t>conductor</a:t>
            </a:r>
            <a:r>
              <a:rPr lang="en" sz="4857">
                <a:solidFill>
                  <a:srgbClr val="212529"/>
                </a:solidFill>
                <a:highlight>
                  <a:srgbClr val="FFFFFF"/>
                </a:highlight>
                <a:latin typeface="Roboto"/>
                <a:ea typeface="Roboto"/>
                <a:cs typeface="Roboto"/>
                <a:sym typeface="Roboto"/>
              </a:rPr>
              <a:t>” and “depot” were used as codes for helpers and safe places.People who escape slavery were considered </a:t>
            </a:r>
            <a:r>
              <a:rPr i="1" lang="en" sz="4857">
                <a:solidFill>
                  <a:srgbClr val="FF0000"/>
                </a:solidFill>
                <a:highlight>
                  <a:srgbClr val="FFFFFF"/>
                </a:highlight>
                <a:latin typeface="Roboto"/>
                <a:ea typeface="Roboto"/>
                <a:cs typeface="Roboto"/>
                <a:sym typeface="Roboto"/>
              </a:rPr>
              <a:t>fugitives</a:t>
            </a:r>
            <a:r>
              <a:rPr lang="en" sz="4857">
                <a:solidFill>
                  <a:srgbClr val="212529"/>
                </a:solidFill>
                <a:highlight>
                  <a:srgbClr val="FFFFFF"/>
                </a:highlight>
                <a:latin typeface="Roboto"/>
                <a:ea typeface="Roboto"/>
                <a:cs typeface="Roboto"/>
                <a:sym typeface="Roboto"/>
              </a:rPr>
              <a:t>, because it was against the law to escape. Many fugitives went to the northern United States and Canada where they could be free. Many of the fugitives that came to Michigan were </a:t>
            </a:r>
            <a:r>
              <a:rPr lang="en" sz="4857">
                <a:solidFill>
                  <a:srgbClr val="FF0000"/>
                </a:solidFill>
                <a:highlight>
                  <a:srgbClr val="FFFFFF"/>
                </a:highlight>
                <a:latin typeface="Roboto"/>
                <a:ea typeface="Roboto"/>
                <a:cs typeface="Roboto"/>
                <a:sym typeface="Roboto"/>
              </a:rPr>
              <a:t>enslaved</a:t>
            </a:r>
            <a:r>
              <a:rPr lang="en" sz="4857">
                <a:solidFill>
                  <a:srgbClr val="212529"/>
                </a:solidFill>
                <a:highlight>
                  <a:srgbClr val="FFFFFF"/>
                </a:highlight>
                <a:latin typeface="Roboto"/>
                <a:ea typeface="Roboto"/>
                <a:cs typeface="Roboto"/>
                <a:sym typeface="Roboto"/>
              </a:rPr>
              <a:t> in Kentucky.Escaping was dangerous. Fugitives were determined, cautious, and courageous. They knew that the punishment was harsh if they were caught. Many </a:t>
            </a:r>
            <a:r>
              <a:rPr lang="en" sz="4857">
                <a:solidFill>
                  <a:srgbClr val="FF0000"/>
                </a:solidFill>
                <a:highlight>
                  <a:srgbClr val="FFFFFF"/>
                </a:highlight>
                <a:latin typeface="Roboto"/>
                <a:ea typeface="Roboto"/>
                <a:cs typeface="Roboto"/>
                <a:sym typeface="Roboto"/>
              </a:rPr>
              <a:t>fugitives</a:t>
            </a:r>
            <a:r>
              <a:rPr lang="en" sz="4857">
                <a:solidFill>
                  <a:srgbClr val="212529"/>
                </a:solidFill>
                <a:highlight>
                  <a:srgbClr val="FFFFFF"/>
                </a:highlight>
                <a:latin typeface="Roboto"/>
                <a:ea typeface="Roboto"/>
                <a:cs typeface="Roboto"/>
                <a:sym typeface="Roboto"/>
              </a:rPr>
              <a:t> that were caught were whipped, beaten or even made to wear chains.Traveling north was also very dangerous. Fugitives had to be careful not to be noticed, so many wore </a:t>
            </a:r>
            <a:r>
              <a:rPr lang="en" sz="4857">
                <a:solidFill>
                  <a:srgbClr val="FF0000"/>
                </a:solidFill>
                <a:highlight>
                  <a:srgbClr val="FFFFFF"/>
                </a:highlight>
                <a:latin typeface="Roboto"/>
                <a:ea typeface="Roboto"/>
                <a:cs typeface="Roboto"/>
                <a:sym typeface="Roboto"/>
              </a:rPr>
              <a:t>disguises</a:t>
            </a:r>
            <a:r>
              <a:rPr lang="en" sz="4857">
                <a:solidFill>
                  <a:srgbClr val="212529"/>
                </a:solidFill>
                <a:highlight>
                  <a:srgbClr val="FFFFFF"/>
                </a:highlight>
                <a:latin typeface="Roboto"/>
                <a:ea typeface="Roboto"/>
                <a:cs typeface="Roboto"/>
                <a:sym typeface="Roboto"/>
              </a:rPr>
              <a:t>. They traveled mostly by foot, but sometimes by horse, train or even fancy carriages.</a:t>
            </a:r>
            <a:r>
              <a:rPr lang="en" sz="4857">
                <a:solidFill>
                  <a:srgbClr val="FF0000"/>
                </a:solidFill>
                <a:highlight>
                  <a:srgbClr val="FFFFFF"/>
                </a:highlight>
                <a:latin typeface="Roboto"/>
                <a:ea typeface="Roboto"/>
                <a:cs typeface="Roboto"/>
                <a:sym typeface="Roboto"/>
              </a:rPr>
              <a:t> </a:t>
            </a:r>
            <a:r>
              <a:rPr i="1" lang="en" sz="4857">
                <a:solidFill>
                  <a:srgbClr val="FF0000"/>
                </a:solidFill>
                <a:highlight>
                  <a:srgbClr val="FFFFFF"/>
                </a:highlight>
                <a:latin typeface="Roboto"/>
                <a:ea typeface="Roboto"/>
                <a:cs typeface="Roboto"/>
                <a:sym typeface="Roboto"/>
              </a:rPr>
              <a:t>Conductors </a:t>
            </a:r>
            <a:r>
              <a:rPr lang="en" sz="4857">
                <a:solidFill>
                  <a:srgbClr val="212529"/>
                </a:solidFill>
                <a:highlight>
                  <a:srgbClr val="FFFFFF"/>
                </a:highlight>
                <a:latin typeface="Roboto"/>
                <a:ea typeface="Roboto"/>
                <a:cs typeface="Roboto"/>
                <a:sym typeface="Roboto"/>
              </a:rPr>
              <a:t>on the Underground Railroad helped them find routes and ways to escape to the north.</a:t>
            </a:r>
            <a:endParaRPr sz="4857">
              <a:solidFill>
                <a:srgbClr val="212529"/>
              </a:solidFill>
              <a:highlight>
                <a:srgbClr val="FFFFFF"/>
              </a:highlight>
              <a:latin typeface="Roboto"/>
              <a:ea typeface="Roboto"/>
              <a:cs typeface="Roboto"/>
              <a:sym typeface="Roboto"/>
            </a:endParaRPr>
          </a:p>
          <a:p>
            <a:pPr indent="0" lvl="0" marL="0" rtl="0" algn="ctr">
              <a:spcBef>
                <a:spcPts val="1800"/>
              </a:spcBef>
              <a:spcAft>
                <a:spcPts val="0"/>
              </a:spcAft>
              <a:buNone/>
            </a:pPr>
            <a:r>
              <a:t/>
            </a:r>
            <a:endParaRPr/>
          </a:p>
        </p:txBody>
      </p:sp>
      <p:sp>
        <p:nvSpPr>
          <p:cNvPr id="136" name="Google Shape;136;p25"/>
          <p:cNvSpPr txBox="1"/>
          <p:nvPr/>
        </p:nvSpPr>
        <p:spPr>
          <a:xfrm>
            <a:off x="311700" y="165475"/>
            <a:ext cx="8520600" cy="572700"/>
          </a:xfrm>
          <a:prstGeom prst="rect">
            <a:avLst/>
          </a:prstGeom>
          <a:noFill/>
          <a:ln>
            <a:noFill/>
          </a:ln>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2800">
                <a:solidFill>
                  <a:srgbClr val="000000"/>
                </a:solidFill>
              </a:rPr>
              <a:t>Fluency Practice </a:t>
            </a:r>
            <a:r>
              <a:rPr lang="en" sz="1577">
                <a:solidFill>
                  <a:srgbClr val="000000"/>
                </a:solidFill>
              </a:rPr>
              <a:t>Practice reading the text below with a partner.  The goal is to read the text with 100% accuracy.  The words in </a:t>
            </a:r>
            <a:r>
              <a:rPr lang="en" sz="1577">
                <a:solidFill>
                  <a:srgbClr val="FF0000"/>
                </a:solidFill>
              </a:rPr>
              <a:t>red</a:t>
            </a:r>
            <a:r>
              <a:rPr lang="en" sz="1577">
                <a:solidFill>
                  <a:srgbClr val="000000"/>
                </a:solidFill>
              </a:rPr>
              <a:t> are from the </a:t>
            </a:r>
            <a:r>
              <a:rPr lang="en" sz="1577">
                <a:solidFill>
                  <a:srgbClr val="FF0000"/>
                </a:solidFill>
              </a:rPr>
              <a:t>A, E, I, O, U, 1, 2 List. </a:t>
            </a:r>
            <a:endParaRPr sz="1577">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nvSpPr>
        <p:spPr>
          <a:xfrm>
            <a:off x="311700" y="129275"/>
            <a:ext cx="8520600" cy="10233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800">
                <a:solidFill>
                  <a:srgbClr val="000000"/>
                </a:solidFill>
              </a:rPr>
              <a:t>Writing Tips</a:t>
            </a:r>
            <a:r>
              <a:rPr lang="en" sz="1688">
                <a:solidFill>
                  <a:srgbClr val="000000"/>
                </a:solidFill>
              </a:rPr>
              <a:t> Use the following tips to complete your writing using the texts and the videos. Remember to </a:t>
            </a:r>
            <a:r>
              <a:rPr lang="en" sz="1688">
                <a:solidFill>
                  <a:srgbClr val="6AA84F"/>
                </a:solidFill>
              </a:rPr>
              <a:t>include what you learned</a:t>
            </a:r>
            <a:r>
              <a:rPr lang="en" sz="1688">
                <a:solidFill>
                  <a:srgbClr val="000000"/>
                </a:solidFill>
              </a:rPr>
              <a:t> about the topic.  Also, </a:t>
            </a:r>
            <a:r>
              <a:rPr lang="en" sz="1688">
                <a:solidFill>
                  <a:srgbClr val="93C47D"/>
                </a:solidFill>
              </a:rPr>
              <a:t>share your thinking about what you learned. </a:t>
            </a:r>
            <a:endParaRPr sz="1688">
              <a:solidFill>
                <a:srgbClr val="93C47D"/>
              </a:solidFill>
            </a:endParaRPr>
          </a:p>
        </p:txBody>
      </p:sp>
      <p:sp>
        <p:nvSpPr>
          <p:cNvPr id="142" name="Google Shape;142;p26"/>
          <p:cNvSpPr txBox="1"/>
          <p:nvPr/>
        </p:nvSpPr>
        <p:spPr>
          <a:xfrm>
            <a:off x="311700" y="1152475"/>
            <a:ext cx="8520600" cy="3886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 sz="1600">
                <a:solidFill>
                  <a:srgbClr val="000000"/>
                </a:solidFill>
              </a:rPr>
              <a:t>Using the texts and videos, write about </a:t>
            </a:r>
            <a:endParaRPr sz="1600">
              <a:solidFill>
                <a:srgbClr val="000000"/>
              </a:solidFill>
            </a:endParaRPr>
          </a:p>
          <a:p>
            <a:pPr indent="-330200" lvl="0" marL="457200" rtl="0" algn="l">
              <a:lnSpc>
                <a:spcPct val="115000"/>
              </a:lnSpc>
              <a:spcBef>
                <a:spcPts val="1200"/>
              </a:spcBef>
              <a:spcAft>
                <a:spcPts val="0"/>
              </a:spcAft>
              <a:buClr>
                <a:srgbClr val="595959"/>
              </a:buClr>
              <a:buSzPts val="1600"/>
              <a:buChar char="●"/>
            </a:pPr>
            <a:r>
              <a:rPr lang="en" sz="1600">
                <a:solidFill>
                  <a:srgbClr val="000000"/>
                </a:solidFill>
              </a:rPr>
              <a:t>Write what you learned about</a:t>
            </a:r>
            <a:r>
              <a:rPr lang="en" sz="1600">
                <a:solidFill>
                  <a:srgbClr val="595959"/>
                </a:solidFill>
              </a:rPr>
              <a:t> (topic)</a:t>
            </a:r>
            <a:r>
              <a:rPr lang="en" sz="1600">
                <a:solidFill>
                  <a:srgbClr val="93C47D"/>
                </a:solidFill>
              </a:rPr>
              <a:t> </a:t>
            </a:r>
            <a:r>
              <a:rPr lang="en" sz="1600"/>
              <a:t>from the examples, the reading and the videos. </a:t>
            </a:r>
            <a:endParaRPr sz="1600"/>
          </a:p>
          <a:p>
            <a:pPr indent="-330200" lvl="0" marL="457200" rtl="0" algn="l">
              <a:lnSpc>
                <a:spcPct val="115000"/>
              </a:lnSpc>
              <a:spcBef>
                <a:spcPts val="0"/>
              </a:spcBef>
              <a:spcAft>
                <a:spcPts val="0"/>
              </a:spcAft>
              <a:buClr>
                <a:srgbClr val="000000"/>
              </a:buClr>
              <a:buSzPts val="1600"/>
              <a:buChar char="●"/>
            </a:pPr>
            <a:r>
              <a:rPr lang="en" sz="1600"/>
              <a:t>Write what you will do with what you have learned.</a:t>
            </a:r>
            <a:endParaRPr sz="1600"/>
          </a:p>
          <a:p>
            <a:pPr indent="-330200" lvl="0" marL="457200" rtl="0" algn="l">
              <a:lnSpc>
                <a:spcPct val="115000"/>
              </a:lnSpc>
              <a:spcBef>
                <a:spcPts val="0"/>
              </a:spcBef>
              <a:spcAft>
                <a:spcPts val="0"/>
              </a:spcAft>
              <a:buClr>
                <a:srgbClr val="000000"/>
              </a:buClr>
              <a:buSzPts val="1600"/>
              <a:buChar char="●"/>
            </a:pPr>
            <a:r>
              <a:rPr lang="en" sz="1600"/>
              <a:t>What thoughts or questions do you have after today’s lesson?</a:t>
            </a:r>
            <a:endParaRPr sz="1600"/>
          </a:p>
          <a:p>
            <a:pPr indent="0" lvl="0" marL="0" rtl="0" algn="l">
              <a:lnSpc>
                <a:spcPct val="115000"/>
              </a:lnSpc>
              <a:spcBef>
                <a:spcPts val="1200"/>
              </a:spcBef>
              <a:spcAft>
                <a:spcPts val="0"/>
              </a:spcAft>
              <a:buNone/>
            </a:pPr>
            <a:r>
              <a:rPr lang="en" sz="1600" u="sng">
                <a:solidFill>
                  <a:srgbClr val="0097A7"/>
                </a:solidFill>
                <a:hlinkClick r:id="rId3">
                  <a:extLst>
                    <a:ext uri="{A12FA001-AC4F-418D-AE19-62706E023703}">
                      <ahyp:hlinkClr val="tx"/>
                    </a:ext>
                  </a:extLst>
                </a:hlinkClick>
              </a:rPr>
              <a:t>Writing Structure- summary sentences</a:t>
            </a:r>
            <a:endParaRPr sz="1600"/>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Sentence starters-</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Today I learned about…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One thing I connected with was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helped me understand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 example of resistance was …..</a:t>
            </a:r>
            <a:endParaRPr>
              <a:solidFill>
                <a:schemeClr val="dk1"/>
              </a:solidFill>
            </a:endParaRPr>
          </a:p>
          <a:p>
            <a:pPr indent="0" lvl="0" marL="0" rtl="0" algn="l">
              <a:lnSpc>
                <a:spcPct val="115000"/>
              </a:lnSpc>
              <a:spcBef>
                <a:spcPts val="0"/>
              </a:spcBef>
              <a:spcAft>
                <a:spcPts val="1200"/>
              </a:spcAft>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7"/>
          <p:cNvPicPr preferRelativeResize="0"/>
          <p:nvPr/>
        </p:nvPicPr>
        <p:blipFill>
          <a:blip r:embed="rId3">
            <a:alphaModFix/>
          </a:blip>
          <a:stretch>
            <a:fillRect/>
          </a:stretch>
        </p:blipFill>
        <p:spPr>
          <a:xfrm>
            <a:off x="0" y="0"/>
            <a:ext cx="9697351" cy="5143500"/>
          </a:xfrm>
          <a:prstGeom prst="rect">
            <a:avLst/>
          </a:prstGeom>
          <a:noFill/>
          <a:ln>
            <a:noFill/>
          </a:ln>
        </p:spPr>
      </p:pic>
      <p:sp>
        <p:nvSpPr>
          <p:cNvPr id="148" name="Google Shape;14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lt1"/>
                </a:highlight>
              </a:rPr>
              <a:t>Read Aloud: Crown: An Ode to a Fresh Cut</a:t>
            </a:r>
            <a:endParaRPr>
              <a:highlight>
                <a:schemeClr val="lt1"/>
              </a:highlight>
            </a:endParaRPr>
          </a:p>
        </p:txBody>
      </p:sp>
      <p:pic>
        <p:nvPicPr>
          <p:cNvPr descr="A transformative trip to the barbershop freshens up a young boy's look — and makes him feel like a king.&#10;&#10;Watch Bookmarks: Celebrating Black Voices, only on Netflix, September 1st: https://www.netflix.com/title/81303906&#10;&#10;SUBSCRIBE: http://bit.ly/NetflixJrSubscribe&#10;&#10;About Netflix Jr.:&#10;Welcome to the official Netflix Jr. channel! Where kids can learn, sing and play with their favorite Netflix characters - from StoryBots to Super Monsters and everyone in between. &#10;&#10;About Netflix:&#10;Netflix is the world's leading streaming entertainment service with 193 million paid memberships in over 190 countries enjoying TV series, documentaries and feature films across a wide variety of genres and languages. Members can watch as much as they want, anytime, anywhere, on any internet-connected screen. Members can play, pause and resume watching, all without commercials or commitments.&#10;&#10;Looking for StoryBots? Ta-da!&#10;&#10;New StoryBots Videos: http://bit.ly/NewStoryBots&#10;&#10;ABC Jamboree: http://bit.ly/ABCJamboreeStoryBots&#10;&#10;Storybots Super Songs: http://bit.ly/SuperSongsStoryBots&#10;&#10;Animal Songs: http://bit.ly/StoryBotsAnimals&#10;&#10;Classic Songs: http://bit.ly/StoryBotsClassicSongs&#10;&#10;Songs About Colors: http://bit.ly/StoryBotsColors&#10;&#10;Dinosaur Songs: http://bit.ly/StoryBotsDinosaurs&#10;&#10;Outer Space Songs: http://bit.ly/StoryBotsOuterSpace&#10;&#10;Time Songs: http://bit.ly/StoryBotsTime&#10;&#10;Number Songs: http://bit.ly/StoryBotsNumbers&#10;&#10;Body Songs: http://bit.ly/StoryBotsBodySongs&#10;&#10;Songs About Emotions: http://bit.ly/StoryBotsEmotions&#10;&#10;Songs About Shapes: http://bit.ly/StoryBotsShapes&#10;&#10;Songs About Behaviors: http://bit.ly/StoryBotsBehaviors&#10;&#10;Vehicle Songs: http://bit.ly/StoryBotsVehicles" id="149" name="Google Shape;149;p27" title="Caleb McLaughlin Reads &quot;Crown: An Ode to the Fresh Cut&quot; | Bookmarks | Netflix Jr">
            <a:hlinkClick r:id="rId4"/>
          </p:cNvPr>
          <p:cNvPicPr preferRelativeResize="0"/>
          <p:nvPr/>
        </p:nvPicPr>
        <p:blipFill>
          <a:blip r:embed="rId5">
            <a:alphaModFix/>
          </a:blip>
          <a:stretch>
            <a:fillRect/>
          </a:stretch>
        </p:blipFill>
        <p:spPr>
          <a:xfrm>
            <a:off x="3048000" y="1714500"/>
            <a:ext cx="3048000" cy="1714500"/>
          </a:xfrm>
          <a:prstGeom prst="rect">
            <a:avLst/>
          </a:prstGeom>
          <a:noFill/>
          <a:ln cap="flat" cmpd="sng" w="38100">
            <a:solidFill>
              <a:schemeClr val="lt1"/>
            </a:solidFill>
            <a:prstDash val="solid"/>
            <a:round/>
            <a:headEnd len="sm" w="sm" type="none"/>
            <a:tailEnd len="sm" w="sm" type="none"/>
          </a:ln>
        </p:spPr>
      </p:pic>
      <p:sp>
        <p:nvSpPr>
          <p:cNvPr id="150" name="Google Shape;150;p27"/>
          <p:cNvSpPr txBox="1"/>
          <p:nvPr/>
        </p:nvSpPr>
        <p:spPr>
          <a:xfrm>
            <a:off x="710600" y="4017550"/>
            <a:ext cx="59847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ighlight>
                  <a:schemeClr val="lt1"/>
                </a:highlight>
                <a:hlinkClick r:id="rId6"/>
              </a:rPr>
              <a:t>Did you know that barber shops were safe havens for black liberation activists?</a:t>
            </a:r>
            <a:endParaRPr>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8"/>
          <p:cNvPicPr preferRelativeResize="0"/>
          <p:nvPr/>
        </p:nvPicPr>
        <p:blipFill>
          <a:blip r:embed="rId3">
            <a:alphaModFix/>
          </a:blip>
          <a:stretch>
            <a:fillRect/>
          </a:stretch>
        </p:blipFill>
        <p:spPr>
          <a:xfrm>
            <a:off x="76050" y="47400"/>
            <a:ext cx="4738751" cy="5048726"/>
          </a:xfrm>
          <a:prstGeom prst="rect">
            <a:avLst/>
          </a:prstGeom>
          <a:noFill/>
          <a:ln cap="flat" cmpd="sng" w="38100">
            <a:solidFill>
              <a:schemeClr val="dk2"/>
            </a:solidFill>
            <a:prstDash val="solid"/>
            <a:round/>
            <a:headEnd len="sm" w="sm" type="none"/>
            <a:tailEnd len="sm" w="sm" type="none"/>
          </a:ln>
        </p:spPr>
      </p:pic>
      <p:pic>
        <p:nvPicPr>
          <p:cNvPr id="156" name="Google Shape;156;p28"/>
          <p:cNvPicPr preferRelativeResize="0"/>
          <p:nvPr/>
        </p:nvPicPr>
        <p:blipFill>
          <a:blip r:embed="rId4">
            <a:alphaModFix/>
          </a:blip>
          <a:stretch>
            <a:fillRect/>
          </a:stretch>
        </p:blipFill>
        <p:spPr>
          <a:xfrm>
            <a:off x="4709900" y="47400"/>
            <a:ext cx="4434100" cy="50487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idx="1" type="subTitle"/>
          </p:nvPr>
        </p:nvSpPr>
        <p:spPr>
          <a:xfrm>
            <a:off x="311700" y="597625"/>
            <a:ext cx="8520600" cy="792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Black HAIR, Braids, Locs and LOVE</a:t>
            </a:r>
            <a:endParaRPr/>
          </a:p>
        </p:txBody>
      </p:sp>
      <p:pic>
        <p:nvPicPr>
          <p:cNvPr descr="Dreadlocks, dreads, locks, or locs – whatever you call them, locks should be loved, not dreaded.&#10;» Subscribe to NowThis: http://go.nowth.is/News_Subscribe&#10;&#10;Connect with NowThis&#10;» Like us on Facebook: http://go.nowth.is/News_Facebook&#10;» Tweet us on Twitter: http://go.nowth.is/News_Twitter&#10;» Follow us on Instagram: http://go.nowth.is/News_Instagram&#10;» Find us on Snapchat Discover: http://go.nowth.is/News_Snapchat&#10;&#10;Hair is not just a part of our appearance, it’s a part of our identity. It’s how we show our personality, our background, and our beliefs. MANE is about the intersection of hair and culture. Each week we’ll explore a different hair trend, from the history behind it to the people who drive it, and the culture that keeps it alive.&#10;&#10;NowThis is your premier news outlet providing you with all the videos you need to stay up to date on all the latest in trending news. From entertainment to politics, to viral videos and breaking news stories, we’re delivering all you need to know straight to your social feeds. We live where you live.&#10;&#10;http://www.youtube.com/nowthisnews&#10;@nowthisnews" id="162" name="Google Shape;162;p29" title="Love Your Locs: Myths &amp; Misconceptions About Dreadlocks | MANE | NowThis">
            <a:hlinkClick r:id="rId3"/>
          </p:cNvPr>
          <p:cNvPicPr preferRelativeResize="0"/>
          <p:nvPr/>
        </p:nvPicPr>
        <p:blipFill>
          <a:blip r:embed="rId4">
            <a:alphaModFix/>
          </a:blip>
          <a:stretch>
            <a:fillRect/>
          </a:stretch>
        </p:blipFill>
        <p:spPr>
          <a:xfrm>
            <a:off x="152400" y="1542625"/>
            <a:ext cx="3048000" cy="1714500"/>
          </a:xfrm>
          <a:prstGeom prst="rect">
            <a:avLst/>
          </a:prstGeom>
          <a:noFill/>
          <a:ln>
            <a:noFill/>
          </a:ln>
        </p:spPr>
      </p:pic>
      <p:pic>
        <p:nvPicPr>
          <p:cNvPr descr="Patreon:&#10;https://www.patreon.com/HomeTeamHistory&#10;&#10;Afrographics:&#10;http://afrographics.com&#10;&#10;Hometeam Merchandise:&#10;https://teespring.com/stores/hometeam-history&#10;&#10;Resources:&#10;&#10;List of African history books for Beginners:&#10;https://bit.ly/2XgzSnd&#10;&#10;How to teach you children African History: A Guide:&#10;https://bit.ly/2V3V8L6&#10;&#10;How the African Continent fell before Colonialism:&#10;https://bit.ly/2ZqZjne&#10;&#10;A timeline of Ancient African History:&#10;https://bit.ly/2VhRdOC" id="163" name="Google Shape;163;p29" title="A History Of African Hairstyles Used As Maps To Escape Slavery">
            <a:hlinkClick r:id="rId5"/>
          </p:cNvPr>
          <p:cNvPicPr preferRelativeResize="0"/>
          <p:nvPr/>
        </p:nvPicPr>
        <p:blipFill>
          <a:blip r:embed="rId6">
            <a:alphaModFix/>
          </a:blip>
          <a:stretch>
            <a:fillRect/>
          </a:stretch>
        </p:blipFill>
        <p:spPr>
          <a:xfrm>
            <a:off x="5586300" y="1542625"/>
            <a:ext cx="3048000" cy="1714500"/>
          </a:xfrm>
          <a:prstGeom prst="rect">
            <a:avLst/>
          </a:prstGeom>
          <a:noFill/>
          <a:ln>
            <a:noFill/>
          </a:ln>
        </p:spPr>
      </p:pic>
      <p:pic>
        <p:nvPicPr>
          <p:cNvPr descr="Braids and other traditionally Black hairstyles have been banned in the military, schools, and the workplace — but they're also championed as a symbol of celebration. Here's a look at the history of Black hairstyles and the evolution of the natural hair movement in America.&#10;» Subscribe to NowThis: http://go.nowth.is/News_Subscribe&#10;&#10;Connect with NowThis&#10;» Like us on Facebook: http://go.nowth.is/News_Facebook&#10;» Tweet us on Twitter: http://go.nowth.is/News_Twitter&#10;» Follow us on Instagram: http://go.nowth.is/News_Instagram&#10;» Find us on Snapchat Discover: http://go.nowth.is/News_Snapchat&#10;&#10;Hair is not just a part of our appearance, it’s a part of our identity. It’s how we show our personality, our background, and our beliefs. MANE is about the intersection of hair and culture. Each week we’ll explore a different hair trend, from the history behind it to the people who drive it, and the culture that keeps it alive.&#10;&#10;NowThis is your premier news outlet providing you with all the videos you need to stay up to date on all the latest in trending news. From entertainment to politics, to viral videos and breaking news stories, we’re delivering all you need to know straight to your social feeds. We live where you live.&#10;&#10;http://www.youtube.com/nowthisnews&#10;@nowthisnews" id="164" name="Google Shape;164;p29" title="The History of Braids &amp; Bans on Black Hair | MANE | NowThis">
            <a:hlinkClick r:id="rId7"/>
          </p:cNvPr>
          <p:cNvPicPr preferRelativeResize="0"/>
          <p:nvPr/>
        </p:nvPicPr>
        <p:blipFill>
          <a:blip r:embed="rId8">
            <a:alphaModFix/>
          </a:blip>
          <a:stretch>
            <a:fillRect/>
          </a:stretch>
        </p:blipFill>
        <p:spPr>
          <a:xfrm>
            <a:off x="3200400" y="3409525"/>
            <a:ext cx="2811689" cy="1581575"/>
          </a:xfrm>
          <a:prstGeom prst="rect">
            <a:avLst/>
          </a:prstGeom>
          <a:noFill/>
          <a:ln>
            <a:noFill/>
          </a:ln>
        </p:spPr>
      </p:pic>
      <p:sp>
        <p:nvSpPr>
          <p:cNvPr id="165" name="Google Shape;165;p29"/>
          <p:cNvSpPr txBox="1"/>
          <p:nvPr/>
        </p:nvSpPr>
        <p:spPr>
          <a:xfrm>
            <a:off x="281075" y="3912550"/>
            <a:ext cx="1508100" cy="75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9"/>
              </a:rPr>
              <a:t>Teacher and Student Resource for Additional Research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subTitle"/>
          </p:nvPr>
        </p:nvSpPr>
        <p:spPr>
          <a:xfrm>
            <a:off x="311700" y="570775"/>
            <a:ext cx="8520600" cy="42516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Standards/SJ Standards</a:t>
            </a:r>
            <a:endParaRPr/>
          </a:p>
          <a:p>
            <a:pPr indent="0" lvl="0" marL="0" rtl="0" algn="ctr">
              <a:spcBef>
                <a:spcPts val="0"/>
              </a:spcBef>
              <a:spcAft>
                <a:spcPts val="0"/>
              </a:spcAft>
              <a:buNone/>
            </a:pPr>
            <a:r>
              <a:rPr lang="en"/>
              <a:t>                                         </a:t>
            </a:r>
            <a:r>
              <a:rPr lang="en" sz="1400" u="sng">
                <a:solidFill>
                  <a:schemeClr val="hlink"/>
                </a:solidFill>
                <a:hlinkClick r:id="rId3"/>
              </a:rPr>
              <a:t>Social Justice Standards</a:t>
            </a:r>
            <a:endParaRPr sz="1400"/>
          </a:p>
        </p:txBody>
      </p:sp>
      <p:pic>
        <p:nvPicPr>
          <p:cNvPr id="61" name="Google Shape;61;p14"/>
          <p:cNvPicPr preferRelativeResize="0"/>
          <p:nvPr/>
        </p:nvPicPr>
        <p:blipFill rotWithShape="1">
          <a:blip r:embed="rId4">
            <a:alphaModFix/>
          </a:blip>
          <a:srcRect b="0" l="0" r="12495" t="0"/>
          <a:stretch/>
        </p:blipFill>
        <p:spPr>
          <a:xfrm>
            <a:off x="393200" y="2071325"/>
            <a:ext cx="3779576" cy="563225"/>
          </a:xfrm>
          <a:prstGeom prst="rect">
            <a:avLst/>
          </a:prstGeom>
          <a:noFill/>
          <a:ln cap="flat" cmpd="sng" w="38100">
            <a:solidFill>
              <a:schemeClr val="dk2"/>
            </a:solidFill>
            <a:prstDash val="solid"/>
            <a:round/>
            <a:headEnd len="sm" w="sm" type="none"/>
            <a:tailEnd len="sm" w="sm" type="none"/>
          </a:ln>
        </p:spPr>
      </p:pic>
      <p:pic>
        <p:nvPicPr>
          <p:cNvPr id="62" name="Google Shape;62;p14"/>
          <p:cNvPicPr preferRelativeResize="0"/>
          <p:nvPr/>
        </p:nvPicPr>
        <p:blipFill>
          <a:blip r:embed="rId5">
            <a:alphaModFix/>
          </a:blip>
          <a:stretch>
            <a:fillRect/>
          </a:stretch>
        </p:blipFill>
        <p:spPr>
          <a:xfrm>
            <a:off x="393200" y="1489625"/>
            <a:ext cx="3543525" cy="464825"/>
          </a:xfrm>
          <a:prstGeom prst="rect">
            <a:avLst/>
          </a:prstGeom>
          <a:noFill/>
          <a:ln cap="flat" cmpd="sng" w="38100">
            <a:solidFill>
              <a:schemeClr val="dk2"/>
            </a:solidFill>
            <a:prstDash val="solid"/>
            <a:round/>
            <a:headEnd len="sm" w="sm" type="none"/>
            <a:tailEnd len="sm" w="sm" type="none"/>
          </a:ln>
        </p:spPr>
      </p:pic>
      <p:sp>
        <p:nvSpPr>
          <p:cNvPr id="63" name="Google Shape;63;p14"/>
          <p:cNvSpPr txBox="1"/>
          <p:nvPr/>
        </p:nvSpPr>
        <p:spPr>
          <a:xfrm>
            <a:off x="446393" y="955400"/>
            <a:ext cx="3107700" cy="3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6"/>
              </a:rPr>
              <a:t>History Social Science Standards CA</a:t>
            </a:r>
            <a:endParaRPr/>
          </a:p>
        </p:txBody>
      </p:sp>
      <p:sp>
        <p:nvSpPr>
          <p:cNvPr id="64" name="Google Shape;64;p14"/>
          <p:cNvSpPr txBox="1"/>
          <p:nvPr/>
        </p:nvSpPr>
        <p:spPr>
          <a:xfrm>
            <a:off x="454063" y="2743250"/>
            <a:ext cx="3421800" cy="364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7"/>
              </a:rPr>
              <a:t>Teaching Hard History Standards</a:t>
            </a:r>
            <a:endParaRPr u="sng"/>
          </a:p>
        </p:txBody>
      </p:sp>
      <p:pic>
        <p:nvPicPr>
          <p:cNvPr id="65" name="Google Shape;65;p14"/>
          <p:cNvPicPr preferRelativeResize="0"/>
          <p:nvPr/>
        </p:nvPicPr>
        <p:blipFill rotWithShape="1">
          <a:blip r:embed="rId8">
            <a:alphaModFix/>
          </a:blip>
          <a:srcRect b="0" l="0" r="35191" t="0"/>
          <a:stretch/>
        </p:blipFill>
        <p:spPr>
          <a:xfrm>
            <a:off x="512463" y="3216150"/>
            <a:ext cx="3660324" cy="629700"/>
          </a:xfrm>
          <a:prstGeom prst="rect">
            <a:avLst/>
          </a:prstGeom>
          <a:noFill/>
          <a:ln cap="flat" cmpd="sng" w="38100">
            <a:solidFill>
              <a:schemeClr val="dk2"/>
            </a:solidFill>
            <a:prstDash val="solid"/>
            <a:round/>
            <a:headEnd len="sm" w="sm" type="none"/>
            <a:tailEnd len="sm" w="sm" type="none"/>
          </a:ln>
        </p:spPr>
      </p:pic>
      <p:pic>
        <p:nvPicPr>
          <p:cNvPr id="66" name="Google Shape;66;p14"/>
          <p:cNvPicPr preferRelativeResize="0"/>
          <p:nvPr/>
        </p:nvPicPr>
        <p:blipFill rotWithShape="1">
          <a:blip r:embed="rId9">
            <a:alphaModFix/>
          </a:blip>
          <a:srcRect b="0" l="0" r="25334" t="0"/>
          <a:stretch/>
        </p:blipFill>
        <p:spPr>
          <a:xfrm>
            <a:off x="4442050" y="3984200"/>
            <a:ext cx="3421801" cy="703900"/>
          </a:xfrm>
          <a:prstGeom prst="rect">
            <a:avLst/>
          </a:prstGeom>
          <a:noFill/>
          <a:ln cap="flat" cmpd="sng" w="38100">
            <a:solidFill>
              <a:schemeClr val="dk2"/>
            </a:solidFill>
            <a:prstDash val="solid"/>
            <a:round/>
            <a:headEnd len="sm" w="sm" type="none"/>
            <a:tailEnd len="sm" w="sm" type="none"/>
          </a:ln>
        </p:spPr>
      </p:pic>
      <p:pic>
        <p:nvPicPr>
          <p:cNvPr id="67" name="Google Shape;67;p14"/>
          <p:cNvPicPr preferRelativeResize="0"/>
          <p:nvPr/>
        </p:nvPicPr>
        <p:blipFill rotWithShape="1">
          <a:blip r:embed="rId10">
            <a:alphaModFix/>
          </a:blip>
          <a:srcRect b="0" l="0" r="21154" t="0"/>
          <a:stretch/>
        </p:blipFill>
        <p:spPr>
          <a:xfrm>
            <a:off x="518338" y="3845850"/>
            <a:ext cx="3851726" cy="943600"/>
          </a:xfrm>
          <a:prstGeom prst="rect">
            <a:avLst/>
          </a:prstGeom>
          <a:noFill/>
          <a:ln cap="flat" cmpd="sng" w="38100">
            <a:solidFill>
              <a:schemeClr val="dk2"/>
            </a:solidFill>
            <a:prstDash val="solid"/>
            <a:round/>
            <a:headEnd len="sm" w="sm" type="none"/>
            <a:tailEnd len="sm" w="sm" type="none"/>
          </a:ln>
        </p:spPr>
      </p:pic>
      <p:pic>
        <p:nvPicPr>
          <p:cNvPr id="68" name="Google Shape;68;p14"/>
          <p:cNvPicPr preferRelativeResize="0"/>
          <p:nvPr/>
        </p:nvPicPr>
        <p:blipFill>
          <a:blip r:embed="rId11">
            <a:alphaModFix/>
          </a:blip>
          <a:stretch>
            <a:fillRect/>
          </a:stretch>
        </p:blipFill>
        <p:spPr>
          <a:xfrm>
            <a:off x="4700800" y="1696637"/>
            <a:ext cx="3391335" cy="21492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There were other similar cases of Resistance like the Crosswhite affair….Anthony Burns &amp; The Boston Slave Riot</a:t>
            </a:r>
            <a:endParaRPr/>
          </a:p>
        </p:txBody>
      </p:sp>
      <p:pic>
        <p:nvPicPr>
          <p:cNvPr descr=" " id="74" name="Google Shape;74;p15" title="Anthony Burns.flv">
            <a:hlinkClick r:id="rId3"/>
          </p:cNvPr>
          <p:cNvPicPr preferRelativeResize="0"/>
          <p:nvPr/>
        </p:nvPicPr>
        <p:blipFill>
          <a:blip r:embed="rId4">
            <a:alphaModFix/>
          </a:blip>
          <a:stretch>
            <a:fillRect/>
          </a:stretch>
        </p:blipFill>
        <p:spPr>
          <a:xfrm>
            <a:off x="1826250" y="1695400"/>
            <a:ext cx="5197300" cy="2923475"/>
          </a:xfrm>
          <a:prstGeom prst="rect">
            <a:avLst/>
          </a:prstGeom>
          <a:noFill/>
          <a:ln cap="flat" cmpd="sng" w="3810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idx="1" type="subTitle"/>
          </p:nvPr>
        </p:nvSpPr>
        <p:spPr>
          <a:xfrm>
            <a:off x="311700" y="442650"/>
            <a:ext cx="85206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pic>
        <p:nvPicPr>
          <p:cNvPr id="80" name="Google Shape;80;p16"/>
          <p:cNvPicPr preferRelativeResize="0"/>
          <p:nvPr/>
        </p:nvPicPr>
        <p:blipFill>
          <a:blip r:embed="rId3">
            <a:alphaModFix/>
          </a:blip>
          <a:stretch>
            <a:fillRect/>
          </a:stretch>
        </p:blipFill>
        <p:spPr>
          <a:xfrm>
            <a:off x="478375" y="1105873"/>
            <a:ext cx="4806999" cy="3145730"/>
          </a:xfrm>
          <a:prstGeom prst="rect">
            <a:avLst/>
          </a:prstGeom>
          <a:noFill/>
          <a:ln cap="flat" cmpd="sng" w="38100">
            <a:solidFill>
              <a:schemeClr val="dk2"/>
            </a:solidFill>
            <a:prstDash val="solid"/>
            <a:round/>
            <a:headEnd len="sm" w="sm" type="none"/>
            <a:tailEnd len="sm" w="sm" type="none"/>
          </a:ln>
        </p:spPr>
      </p:pic>
      <p:sp>
        <p:nvSpPr>
          <p:cNvPr id="81" name="Google Shape;81;p16"/>
          <p:cNvSpPr/>
          <p:nvPr/>
        </p:nvSpPr>
        <p:spPr>
          <a:xfrm>
            <a:off x="5507700" y="1460725"/>
            <a:ext cx="3178500" cy="1374600"/>
          </a:xfrm>
          <a:prstGeom prst="rect">
            <a:avLst/>
          </a:prstGeom>
          <a:solidFill>
            <a:schemeClr val="lt2"/>
          </a:solid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PBS Video of Anthony Burns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2987250" y="399775"/>
            <a:ext cx="2786599" cy="4505890"/>
          </a:xfrm>
          <a:prstGeom prst="rect">
            <a:avLst/>
          </a:prstGeom>
          <a:noFill/>
          <a:ln cap="flat" cmpd="sng" w="38100">
            <a:solidFill>
              <a:schemeClr val="dk2"/>
            </a:solidFill>
            <a:prstDash val="solid"/>
            <a:round/>
            <a:headEnd len="sm" w="sm" type="none"/>
            <a:tailEnd len="sm" w="sm" type="none"/>
          </a:ln>
        </p:spPr>
      </p:pic>
      <p:pic>
        <p:nvPicPr>
          <p:cNvPr id="87" name="Google Shape;87;p17"/>
          <p:cNvPicPr preferRelativeResize="0"/>
          <p:nvPr/>
        </p:nvPicPr>
        <p:blipFill>
          <a:blip r:embed="rId4">
            <a:alphaModFix/>
          </a:blip>
          <a:stretch>
            <a:fillRect/>
          </a:stretch>
        </p:blipFill>
        <p:spPr>
          <a:xfrm>
            <a:off x="6151125" y="357063"/>
            <a:ext cx="2786606" cy="4591324"/>
          </a:xfrm>
          <a:prstGeom prst="rect">
            <a:avLst/>
          </a:prstGeom>
          <a:noFill/>
          <a:ln cap="flat" cmpd="sng" w="38100">
            <a:solidFill>
              <a:schemeClr val="dk2"/>
            </a:solidFill>
            <a:prstDash val="solid"/>
            <a:round/>
            <a:headEnd len="sm" w="sm" type="none"/>
            <a:tailEnd len="sm" w="sm" type="none"/>
          </a:ln>
        </p:spPr>
      </p:pic>
      <p:sp>
        <p:nvSpPr>
          <p:cNvPr id="88" name="Google Shape;88;p17"/>
          <p:cNvSpPr txBox="1"/>
          <p:nvPr/>
        </p:nvSpPr>
        <p:spPr>
          <a:xfrm>
            <a:off x="300175" y="495525"/>
            <a:ext cx="2185800" cy="19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t>News report from the Library of Congress</a:t>
            </a:r>
            <a:endParaRPr sz="2500"/>
          </a:p>
        </p:txBody>
      </p:sp>
      <p:sp>
        <p:nvSpPr>
          <p:cNvPr id="89" name="Google Shape;89;p17"/>
          <p:cNvSpPr txBox="1"/>
          <p:nvPr/>
        </p:nvSpPr>
        <p:spPr>
          <a:xfrm>
            <a:off x="386075" y="2595400"/>
            <a:ext cx="2185800" cy="11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5"/>
              </a:rPr>
              <a:t>Full source from library of congress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idx="1" type="subTitle"/>
          </p:nvPr>
        </p:nvSpPr>
        <p:spPr>
          <a:xfrm>
            <a:off x="311700" y="442650"/>
            <a:ext cx="8715900" cy="43914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0000"/>
                </a:solidFill>
              </a:rPr>
              <a:t>A,E,I,O,U,1,2 </a:t>
            </a:r>
            <a:r>
              <a:rPr lang="en" sz="1133">
                <a:solidFill>
                  <a:srgbClr val="000000"/>
                </a:solidFill>
              </a:rPr>
              <a:t>Use this approach to help read words with multiple syllables.</a:t>
            </a:r>
            <a:endParaRPr sz="1133">
              <a:solidFill>
                <a:srgbClr val="000000"/>
              </a:solidFill>
            </a:endParaRPr>
          </a:p>
          <a:p>
            <a:pPr indent="-254000" lvl="0" marL="457200" rtl="0" algn="l">
              <a:spcBef>
                <a:spcPts val="0"/>
              </a:spcBef>
              <a:spcAft>
                <a:spcPts val="0"/>
              </a:spcAft>
              <a:buClr>
                <a:srgbClr val="000000"/>
              </a:buClr>
              <a:buSzPts val="400"/>
              <a:buAutoNum type="arabicPeriod"/>
            </a:pPr>
            <a:r>
              <a:t/>
            </a:r>
            <a:endParaRPr sz="1800"/>
          </a:p>
          <a:p>
            <a:pPr indent="-254000" lvl="0" marL="457200" rtl="0" algn="l">
              <a:spcBef>
                <a:spcPts val="0"/>
              </a:spcBef>
              <a:spcAft>
                <a:spcPts val="0"/>
              </a:spcAft>
              <a:buClr>
                <a:srgbClr val="000000"/>
              </a:buClr>
              <a:buSzPts val="400"/>
              <a:buAutoNum type="arabicPeriod"/>
            </a:pPr>
            <a:r>
              <a:rPr lang="en" sz="1800"/>
              <a:t>Place an X under each A, E, I, O, U</a:t>
            </a:r>
            <a:endParaRPr sz="1800"/>
          </a:p>
          <a:p>
            <a:pPr indent="-254000" lvl="0" marL="457200" rtl="0" algn="l">
              <a:spcBef>
                <a:spcPts val="0"/>
              </a:spcBef>
              <a:spcAft>
                <a:spcPts val="0"/>
              </a:spcAft>
              <a:buClr>
                <a:srgbClr val="000000"/>
              </a:buClr>
              <a:buSzPts val="400"/>
              <a:buAutoNum type="arabicPeriod"/>
            </a:pPr>
            <a:r>
              <a:rPr lang="en" sz="1800"/>
              <a:t>Count the letters between the X’s</a:t>
            </a:r>
            <a:endParaRPr sz="1800"/>
          </a:p>
          <a:p>
            <a:pPr indent="-254000" lvl="0" marL="457200" rtl="0" algn="l">
              <a:spcBef>
                <a:spcPts val="0"/>
              </a:spcBef>
              <a:spcAft>
                <a:spcPts val="0"/>
              </a:spcAft>
              <a:buClr>
                <a:srgbClr val="000000"/>
              </a:buClr>
              <a:buSzPts val="400"/>
              <a:buAutoNum type="arabicPeriod"/>
            </a:pPr>
            <a:r>
              <a:rPr lang="en" sz="1800"/>
              <a:t>Split between: </a:t>
            </a:r>
            <a:endParaRPr sz="1800"/>
          </a:p>
          <a:p>
            <a:pPr indent="0" lvl="0" marL="457200" rtl="0" algn="l">
              <a:spcBef>
                <a:spcPts val="0"/>
              </a:spcBef>
              <a:spcAft>
                <a:spcPts val="0"/>
              </a:spcAft>
              <a:buNone/>
            </a:pPr>
            <a:r>
              <a:rPr lang="en" sz="1800"/>
              <a:t>(X and X) example: jo/vi/al</a:t>
            </a:r>
            <a:endParaRPr sz="1800"/>
          </a:p>
          <a:p>
            <a:pPr indent="0" lvl="0" marL="457200" rtl="0" algn="l">
              <a:spcBef>
                <a:spcPts val="0"/>
              </a:spcBef>
              <a:spcAft>
                <a:spcPts val="0"/>
              </a:spcAft>
              <a:buNone/>
            </a:pPr>
            <a:r>
              <a:rPr lang="en" sz="1800"/>
              <a:t>(X and 1) example: te/na/cious</a:t>
            </a:r>
            <a:endParaRPr sz="1800"/>
          </a:p>
          <a:p>
            <a:pPr indent="0" lvl="0" marL="457200" rtl="0" algn="l">
              <a:spcBef>
                <a:spcPts val="0"/>
              </a:spcBef>
              <a:spcAft>
                <a:spcPts val="0"/>
              </a:spcAft>
              <a:buNone/>
            </a:pPr>
            <a:r>
              <a:rPr lang="en" sz="1800"/>
              <a:t>(1 and 2) example: bal/lad</a:t>
            </a:r>
            <a:endParaRPr sz="1800"/>
          </a:p>
          <a:p>
            <a:pPr indent="0" lvl="0" marL="457200" rtl="0" algn="l">
              <a:spcBef>
                <a:spcPts val="0"/>
              </a:spcBef>
              <a:spcAft>
                <a:spcPts val="0"/>
              </a:spcAft>
              <a:buNone/>
            </a:pPr>
            <a:r>
              <a:t/>
            </a:r>
            <a:endParaRPr/>
          </a:p>
          <a:p>
            <a:pPr indent="0" lvl="0" marL="457200" rtl="0" algn="l">
              <a:spcBef>
                <a:spcPts val="0"/>
              </a:spcBef>
              <a:spcAft>
                <a:spcPts val="0"/>
              </a:spcAft>
              <a:buNone/>
            </a:pPr>
            <a:r>
              <a:rPr lang="en" sz="1200">
                <a:solidFill>
                  <a:srgbClr val="000000"/>
                </a:solidFill>
              </a:rPr>
              <a:t>Do not separate blends or word groupings that need each other. </a:t>
            </a:r>
            <a:endParaRPr sz="1200">
              <a:solidFill>
                <a:srgbClr val="000000"/>
              </a:solidFill>
            </a:endParaRPr>
          </a:p>
          <a:p>
            <a:pPr indent="0" lvl="0" marL="457200" rtl="0" algn="l">
              <a:spcBef>
                <a:spcPts val="0"/>
              </a:spcBef>
              <a:spcAft>
                <a:spcPts val="0"/>
              </a:spcAft>
              <a:buNone/>
            </a:pPr>
            <a:r>
              <a:rPr lang="en" sz="1200">
                <a:solidFill>
                  <a:srgbClr val="000000"/>
                </a:solidFill>
              </a:rPr>
              <a:t>ous, qu, bi, cl, dr, pr, cial, tion</a:t>
            </a:r>
            <a:endParaRPr sz="1200">
              <a:solidFill>
                <a:srgbClr val="000000"/>
              </a:solidFill>
            </a:endParaRPr>
          </a:p>
          <a:p>
            <a:pPr indent="0" lvl="0" marL="457200" rtl="0" algn="l">
              <a:spcBef>
                <a:spcPts val="0"/>
              </a:spcBef>
              <a:spcAft>
                <a:spcPts val="0"/>
              </a:spcAft>
              <a:buNone/>
            </a:pPr>
            <a:r>
              <a:t/>
            </a:r>
            <a:endParaRPr sz="1400">
              <a:solidFill>
                <a:srgbClr val="000000"/>
              </a:solidFill>
            </a:endParaRPr>
          </a:p>
          <a:p>
            <a:pPr indent="0" lvl="0" marL="0" rtl="0" algn="ctr">
              <a:spcBef>
                <a:spcPts val="0"/>
              </a:spcBef>
              <a:spcAft>
                <a:spcPts val="0"/>
              </a:spcAft>
              <a:buNone/>
            </a:pPr>
            <a:r>
              <a:t/>
            </a:r>
            <a:endParaRPr/>
          </a:p>
        </p:txBody>
      </p:sp>
      <p:sp>
        <p:nvSpPr>
          <p:cNvPr id="95" name="Google Shape;95;p18"/>
          <p:cNvSpPr txBox="1"/>
          <p:nvPr/>
        </p:nvSpPr>
        <p:spPr>
          <a:xfrm>
            <a:off x="5223075" y="1235550"/>
            <a:ext cx="3564300" cy="2555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Liberty</a:t>
            </a:r>
            <a:endParaRPr/>
          </a:p>
          <a:p>
            <a:pPr indent="0" lvl="0" marL="0" rtl="0" algn="l">
              <a:spcBef>
                <a:spcPts val="0"/>
              </a:spcBef>
              <a:spcAft>
                <a:spcPts val="0"/>
              </a:spcAft>
              <a:buNone/>
            </a:pPr>
            <a:r>
              <a:rPr lang="en"/>
              <a:t>Freedom</a:t>
            </a:r>
            <a:endParaRPr/>
          </a:p>
          <a:p>
            <a:pPr indent="0" lvl="0" marL="0" rtl="0" algn="l">
              <a:spcBef>
                <a:spcPts val="0"/>
              </a:spcBef>
              <a:spcAft>
                <a:spcPts val="0"/>
              </a:spcAft>
              <a:buNone/>
            </a:pPr>
            <a:r>
              <a:rPr lang="en"/>
              <a:t>Compromise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1008725" y="442650"/>
            <a:ext cx="7007273" cy="4444551"/>
          </a:xfrm>
          <a:prstGeom prst="rect">
            <a:avLst/>
          </a:prstGeom>
          <a:noFill/>
          <a:ln cap="flat" cmpd="sng" w="38100">
            <a:solidFill>
              <a:schemeClr val="dk2"/>
            </a:solidFill>
            <a:prstDash val="solid"/>
            <a:round/>
            <a:headEnd len="sm" w="sm" type="none"/>
            <a:tailEnd len="sm" w="sm" type="none"/>
          </a:ln>
        </p:spPr>
      </p:pic>
      <p:sp>
        <p:nvSpPr>
          <p:cNvPr id="101" name="Google Shape;101;p19"/>
          <p:cNvSpPr txBox="1"/>
          <p:nvPr/>
        </p:nvSpPr>
        <p:spPr>
          <a:xfrm>
            <a:off x="8222050" y="4278950"/>
            <a:ext cx="8400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Source:PBS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0"/>
          <p:cNvPicPr preferRelativeResize="0"/>
          <p:nvPr/>
        </p:nvPicPr>
        <p:blipFill>
          <a:blip r:embed="rId3">
            <a:alphaModFix/>
          </a:blip>
          <a:stretch>
            <a:fillRect/>
          </a:stretch>
        </p:blipFill>
        <p:spPr>
          <a:xfrm>
            <a:off x="152400" y="509050"/>
            <a:ext cx="8839204" cy="2788147"/>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nvSpPr>
        <p:spPr>
          <a:xfrm>
            <a:off x="510775" y="3954000"/>
            <a:ext cx="1482000" cy="198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Interactive timeline for Anthony Burns</a:t>
            </a:r>
            <a:endParaRPr/>
          </a:p>
        </p:txBody>
      </p:sp>
      <p:pic>
        <p:nvPicPr>
          <p:cNvPr id="112" name="Google Shape;112;p21"/>
          <p:cNvPicPr preferRelativeResize="0"/>
          <p:nvPr/>
        </p:nvPicPr>
        <p:blipFill>
          <a:blip r:embed="rId4">
            <a:alphaModFix/>
          </a:blip>
          <a:stretch>
            <a:fillRect/>
          </a:stretch>
        </p:blipFill>
        <p:spPr>
          <a:xfrm>
            <a:off x="4115025" y="3827200"/>
            <a:ext cx="5068892" cy="198000"/>
          </a:xfrm>
          <a:prstGeom prst="rect">
            <a:avLst/>
          </a:prstGeom>
          <a:noFill/>
          <a:ln>
            <a:noFill/>
          </a:ln>
        </p:spPr>
      </p:pic>
      <p:pic>
        <p:nvPicPr>
          <p:cNvPr id="113" name="Google Shape;113;p21"/>
          <p:cNvPicPr preferRelativeResize="0"/>
          <p:nvPr/>
        </p:nvPicPr>
        <p:blipFill>
          <a:blip r:embed="rId5">
            <a:alphaModFix/>
          </a:blip>
          <a:stretch>
            <a:fillRect/>
          </a:stretch>
        </p:blipFill>
        <p:spPr>
          <a:xfrm>
            <a:off x="5838350" y="578325"/>
            <a:ext cx="2605600" cy="2566175"/>
          </a:xfrm>
          <a:prstGeom prst="rect">
            <a:avLst/>
          </a:prstGeom>
          <a:noFill/>
          <a:ln cap="flat" cmpd="sng" w="38100">
            <a:solidFill>
              <a:schemeClr val="dk2"/>
            </a:solidFill>
            <a:prstDash val="solid"/>
            <a:round/>
            <a:headEnd len="sm" w="sm" type="none"/>
            <a:tailEnd len="sm" w="sm" type="none"/>
          </a:ln>
        </p:spPr>
      </p:pic>
      <p:pic>
        <p:nvPicPr>
          <p:cNvPr id="114" name="Google Shape;114;p21"/>
          <p:cNvPicPr preferRelativeResize="0"/>
          <p:nvPr/>
        </p:nvPicPr>
        <p:blipFill>
          <a:blip r:embed="rId6">
            <a:alphaModFix/>
          </a:blip>
          <a:stretch>
            <a:fillRect/>
          </a:stretch>
        </p:blipFill>
        <p:spPr>
          <a:xfrm>
            <a:off x="71300" y="950324"/>
            <a:ext cx="5453276" cy="16695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