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ingrockets.org/topics/fluency/articles/developing-fluent-reader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ingrockets.org/topics/fluency/articles/developing-fluent-reader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1s70B_IFUqY" TargetMode="External"/><Relationship Id="rId3" Type="http://schemas.openxmlformats.org/officeDocument/2006/relationships/hyperlink" Target="https://readenespanol.com/2018/cognitive-content-dictionar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5e0e2f2e3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5e0e2f2e3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Introduction:</a:t>
            </a:r>
            <a:endParaRPr b="1">
              <a:solidFill>
                <a:schemeClr val="dk1"/>
              </a:solidFill>
            </a:endParaRPr>
          </a:p>
          <a:p>
            <a:pPr indent="0" lvl="0" marL="0" rtl="0" algn="l">
              <a:spcBef>
                <a:spcPts val="0"/>
              </a:spcBef>
              <a:spcAft>
                <a:spcPts val="0"/>
              </a:spcAft>
              <a:buNone/>
            </a:pPr>
            <a:r>
              <a:rPr lang="en">
                <a:solidFill>
                  <a:schemeClr val="dk1"/>
                </a:solidFill>
              </a:rPr>
              <a:t>In this slide deck, students will be introduced to the Black Panther Party and the Black Power Movement. It will be very important to continuously come back to the idea of resistance; that in every time and place, enslave people sought freedom, as stated in the Teaching Hard History standards.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deck is to provide background and build a foundation for the learning that will take place throughout this study.  The slides take the students through experiences of viewing images, watching videos and reading text in order to build background knowledge. They will also build foundational skills throughout the slides while learning the content.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Joy is included at the end of every slide deck to celebrate the foundation of food, song, dance, etc, brought to the United States by Africans forced from their homes.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To prepare for this study, the students should be provided with a blank journal or journal pages in a folder, as they will be writing a full page at the end of each slide deck, possibly more. Also, the slide decks were originally designed to be completed in one class period, but I have found that it usually takes two to three class periods.  If that is the same for you, you might have the students at least write a sentence or two at the end of each period so they remember what they learned throughout the study.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825d11c1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825d11c1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This list spells out the freedoms and </a:t>
            </a:r>
            <a:r>
              <a:rPr b="1" lang="en">
                <a:solidFill>
                  <a:schemeClr val="dk1"/>
                </a:solidFill>
              </a:rPr>
              <a:t>opportunities that the Black Panther Party sought.  Notice the items that are “freedom from”  – like police brutality, imprisonment, economic exploitation AND “freedom to” like power to determine their own destiny and to build strong communities with access to housing, education, and other basic needs.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a78c330d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5a78c330d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Cloze passage</a:t>
            </a:r>
            <a:endParaRPr b="1">
              <a:solidFill>
                <a:schemeClr val="dk1"/>
              </a:solidFill>
            </a:endParaRPr>
          </a:p>
          <a:p>
            <a:pPr indent="0" lvl="0" marL="0" rtl="0" algn="l">
              <a:spcBef>
                <a:spcPts val="0"/>
              </a:spcBef>
              <a:spcAft>
                <a:spcPts val="0"/>
              </a:spcAft>
              <a:buNone/>
            </a:pPr>
            <a:r>
              <a:rPr lang="en">
                <a:solidFill>
                  <a:schemeClr val="dk1"/>
                </a:solidFill>
              </a:rPr>
              <a:t>In this section, students read a text from the previous slide deck using “cloze passage” method. The cloze passage is pulled from previous reading and helps build reading fluency. In the previous reading there are key vocabulary words (non sight words) missing. There are a few </a:t>
            </a:r>
            <a:r>
              <a:rPr b="1" lang="en">
                <a:solidFill>
                  <a:schemeClr val="dk1"/>
                </a:solidFill>
              </a:rPr>
              <a:t>options</a:t>
            </a:r>
            <a:r>
              <a:rPr lang="en">
                <a:solidFill>
                  <a:schemeClr val="dk1"/>
                </a:solidFill>
              </a:rPr>
              <a:t> with different scaffolds. One way to complete this passage is to read chorally with all students while the vocabulary are listed above the passage. Students choose which words to fill into the passage while reading chorally. Students can also complete this independently or with a partner. After </a:t>
            </a:r>
            <a:r>
              <a:rPr b="1" lang="en">
                <a:solidFill>
                  <a:schemeClr val="dk1"/>
                </a:solidFill>
              </a:rPr>
              <a:t>identifying the words, </a:t>
            </a:r>
            <a:r>
              <a:rPr lang="en">
                <a:solidFill>
                  <a:schemeClr val="dk1"/>
                </a:solidFill>
              </a:rPr>
              <a:t>the next step would be talking about the importance and meaning of the words. It could be a reminder for them from the previous text, but multiple exposures will support their understanding.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rgbClr val="2200CC"/>
                </a:solidFill>
                <a:hlinkClick r:id="rId2">
                  <a:extLst>
                    <a:ext uri="{A12FA001-AC4F-418D-AE19-62706E023703}">
                      <ahyp:hlinkClr val="tx"/>
                    </a:ext>
                  </a:extLst>
                </a:hlinkClick>
              </a:rPr>
              <a:t>Here</a:t>
            </a:r>
            <a:r>
              <a:rPr lang="en">
                <a:solidFill>
                  <a:schemeClr val="dk1"/>
                </a:solidFill>
              </a:rPr>
              <a:t> is an article about using cloze passages and about fluency, which is the work on slide 19, if you’d like to read more.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a78c330d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a78c330d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Class Discussion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section, students discuss what they have learned in a whole group discussion.  Use these questions as a guideline to the discussion, but also feel free to follow what the students have gleaned from the learning so far in this slide deck.  This discussion will support them in the writing section, where each student will be expected to write a page about what they learned. This will be very helpful for them to make connections, ask questions and build an understanding of the content.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f21896b5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f21896b5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this section, students read a text from the previous slide deck- in this case it is from the poem, Still I Rise.  I have not taken out many words to create the cloze passage, but since this is their first experience with it in this unit, they can use this as an introduction to the idea.  This can be done with the whole class or small group, up to you, but the idea will be that the students identify the missing word, in this case it is Rise.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After identifying the word, discussing the importance of the words, Still I Rise, will be the next step.  It could be a reminder for them from the previous text, but multiple exposures will support their understanding.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Here</a:t>
            </a:r>
            <a:r>
              <a:rPr lang="en">
                <a:solidFill>
                  <a:schemeClr val="dk1"/>
                </a:solidFill>
              </a:rPr>
              <a:t> is an article about using cloze passages and about fluency, which is the work on slide 19, if you’d like to read more.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5a78c330d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5a78c330d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Fluency</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day, students should be working on fluency.  They can either pair up with a partner, or practice by themselves in this first reading.  The ultimate goal would be that they have a fluency partner, each reading to the other for one minute.  I have the first reader identify themself and place their finger on the first word, and the listener does the same, but be ready to listen.  After one minute, I tell them to stop and switch roles.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print this text for them, the only change would be that the listener has a pencil ready to make the text with words missed from the reader.  That is not to highlight mistakes, but to support one another in building towards fluency.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5a78c330d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5a78c330d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Writing</a:t>
            </a:r>
            <a:endParaRPr b="1">
              <a:solidFill>
                <a:schemeClr val="dk1"/>
              </a:solidFill>
            </a:endParaRPr>
          </a:p>
          <a:p>
            <a:pPr indent="0" lvl="0" marL="0" rtl="0" algn="l">
              <a:spcBef>
                <a:spcPts val="0"/>
              </a:spcBef>
              <a:spcAft>
                <a:spcPts val="0"/>
              </a:spcAft>
              <a:buNone/>
            </a:pPr>
            <a:r>
              <a:rPr lang="en">
                <a:solidFill>
                  <a:schemeClr val="dk1"/>
                </a:solidFill>
              </a:rPr>
              <a:t>Each student should be prepared to write an entire page about what they learned today.  You can either provide a blank journal or print and copy journal pages for them.  The expectation is that they fill a page, and though they might struggle initially, they will get used to the format. </a:t>
            </a:r>
            <a:endParaRPr>
              <a:solidFill>
                <a:schemeClr val="dk1"/>
              </a:solidFill>
            </a:endParaRPr>
          </a:p>
          <a:p>
            <a:pPr indent="0" lvl="0" marL="0" rtl="0" algn="l">
              <a:spcBef>
                <a:spcPts val="0"/>
              </a:spcBef>
              <a:spcAft>
                <a:spcPts val="0"/>
              </a:spcAft>
              <a:buNone/>
            </a:pPr>
            <a:r>
              <a:rPr b="1" lang="en">
                <a:solidFill>
                  <a:schemeClr val="dk1"/>
                </a:solidFill>
              </a:rPr>
              <a:t>Possible scaffold for writing-</a:t>
            </a:r>
            <a:r>
              <a:rPr lang="en">
                <a:solidFill>
                  <a:schemeClr val="dk1"/>
                </a:solidFill>
              </a:rPr>
              <a:t>To help emergent bilingual students you may pull a small group and give a paragraph frame or complete a guided writing.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For students who need more support, some sentence starters could be: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Today I learned about…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One thing I connected with was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helped me understand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 example of resistance was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5e0e2f2e30_0_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5e0e2f2e30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Key understandings of this section: The Black Panther Party was involved in all aspects of community and cultural life.  Women of the Black Panther Party aren’t often celebrated as much as the men.  Elaine Brown was a </a:t>
            </a:r>
            <a:r>
              <a:rPr b="1" lang="en">
                <a:solidFill>
                  <a:schemeClr val="dk1"/>
                </a:solidFill>
              </a:rPr>
              <a:t>powerful</a:t>
            </a:r>
            <a:r>
              <a:rPr b="1" lang="en">
                <a:solidFill>
                  <a:schemeClr val="dk1"/>
                </a:solidFill>
              </a:rPr>
              <a:t> leader and voice of the party and remains active today as an </a:t>
            </a:r>
            <a:r>
              <a:rPr b="1" lang="en">
                <a:solidFill>
                  <a:schemeClr val="dk1"/>
                </a:solidFill>
              </a:rPr>
              <a:t>an activist, writer, and singer.  What themes of the BPP can hear you hear in this song?  What messages does the title “seize the time!” convey</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9f14e3665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9f14e3665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Standards:</a:t>
            </a:r>
            <a:endParaRPr b="1"/>
          </a:p>
          <a:p>
            <a:pPr indent="0" lvl="0" marL="0" rtl="0" algn="l">
              <a:spcBef>
                <a:spcPts val="0"/>
              </a:spcBef>
              <a:spcAft>
                <a:spcPts val="0"/>
              </a:spcAft>
              <a:buNone/>
            </a:pPr>
            <a:r>
              <a:rPr lang="en"/>
              <a:t>Included here are the standards addressed throughout this study.  They all in one place so as to keep the study focused on the goals written in the standards. We introduce one standard at a time, starting with the Teaching Hard History Standard, “In every place and time, enslaved people sought freedom”, as this is the main focus of the entire study.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5e0e2f2e3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5e0e2f2e3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e0e2f2e30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5e0e2f2e30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9f21896b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9f21896b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  Both of these videos explain the activities and philosophy of the Black Panther Party with an emphasis on self-determination and providing practical support to community members.  The ways in which the Black Panther Party was surveilled by the FBI is addressed as is the Black Panthers stance and practice of carrying guns for self-defense.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5e0e2f2e30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5e0e2f2e30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8085a394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8085a394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 The meaning of “Black Power” as an affirming and empowering call to self-determination. This meant the </a:t>
            </a:r>
            <a:r>
              <a:rPr b="1" lang="en">
                <a:solidFill>
                  <a:schemeClr val="dk1"/>
                </a:solidFill>
              </a:rPr>
              <a:t>development</a:t>
            </a:r>
            <a:r>
              <a:rPr b="1" lang="en">
                <a:solidFill>
                  <a:schemeClr val="dk1"/>
                </a:solidFill>
              </a:rPr>
              <a:t> of black owned businesses and community services by and for black people.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5a78c330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5a78c330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Word Work:</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 this slide, students are introduced to four multisyllabic words that they will encounter in the texts below.  The strategy is to first place an X under each vowel.  Then the students will split the word into syllables and then they blend the syllables to put the word together.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your students are familiar with syllable types, here is another </a:t>
            </a:r>
            <a:r>
              <a:rPr lang="en" u="sng">
                <a:solidFill>
                  <a:schemeClr val="hlink"/>
                </a:solidFill>
                <a:hlinkClick r:id="rId2"/>
              </a:rPr>
              <a:t>strategy</a:t>
            </a:r>
            <a:r>
              <a:rPr lang="en">
                <a:solidFill>
                  <a:schemeClr val="dk1"/>
                </a:solidFill>
              </a:rPr>
              <a:t> you can teach your students to decode multisyllabic words.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After decoding the words, you can use the GLAD strategy of </a:t>
            </a:r>
            <a:r>
              <a:rPr lang="en" u="sng">
                <a:solidFill>
                  <a:schemeClr val="hlink"/>
                </a:solidFill>
                <a:hlinkClick r:id="rId3"/>
              </a:rPr>
              <a:t>Cognitive Content Dictionary</a:t>
            </a:r>
            <a:r>
              <a:rPr lang="en">
                <a:solidFill>
                  <a:schemeClr val="dk1"/>
                </a:solidFill>
              </a:rPr>
              <a:t> (background information linked). These words are key to understanding the text on these slides.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spcBef>
                <a:spcPts val="0"/>
              </a:spcBef>
              <a:spcAft>
                <a:spcPts val="0"/>
              </a:spcAft>
              <a:buNone/>
            </a:pPr>
            <a:r>
              <a:t/>
            </a:r>
            <a:endParaRPr>
              <a:highlight>
                <a:srgbClr val="FFFF00"/>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a78c330d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a78c330d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0" name="Shape 50"/>
        <p:cNvGrpSpPr/>
        <p:nvPr/>
      </p:nvGrpSpPr>
      <p:grpSpPr>
        <a:xfrm>
          <a:off x="0" y="0"/>
          <a:ext cx="0" cy="0"/>
          <a:chOff x="0" y="0"/>
          <a:chExt cx="0" cy="0"/>
        </a:xfrm>
      </p:grpSpPr>
      <p:sp>
        <p:nvSpPr>
          <p:cNvPr id="51" name="Google Shape;51;p13"/>
          <p:cNvSpPr txBox="1"/>
          <p:nvPr>
            <p:ph idx="1" type="subTitle"/>
          </p:nvPr>
        </p:nvSpPr>
        <p:spPr>
          <a:xfrm>
            <a:off x="720050" y="1624150"/>
            <a:ext cx="3651600" cy="238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2" name="Google Shape;52;p13"/>
          <p:cNvSpPr txBox="1"/>
          <p:nvPr>
            <p:ph type="title"/>
          </p:nvPr>
        </p:nvSpPr>
        <p:spPr>
          <a:xfrm>
            <a:off x="720000" y="445025"/>
            <a:ext cx="7704000" cy="572700"/>
          </a:xfrm>
          <a:prstGeom prst="rect">
            <a:avLst/>
          </a:prstGeom>
          <a:ln>
            <a:noFill/>
          </a:ln>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3"/>
          <p:cNvSpPr txBox="1"/>
          <p:nvPr>
            <p:ph idx="2" type="subTitle"/>
          </p:nvPr>
        </p:nvSpPr>
        <p:spPr>
          <a:xfrm>
            <a:off x="4772300" y="1624150"/>
            <a:ext cx="3651600" cy="238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4" name="Google Shape;54;p13"/>
          <p:cNvSpPr/>
          <p:nvPr/>
        </p:nvSpPr>
        <p:spPr>
          <a:xfrm flipH="1">
            <a:off x="7727827" y="-121450"/>
            <a:ext cx="1890656" cy="1514803"/>
          </a:xfrm>
          <a:custGeom>
            <a:rect b="b" l="l" r="r" t="t"/>
            <a:pathLst>
              <a:path extrusionOk="0" h="68886" w="85978">
                <a:moveTo>
                  <a:pt x="62969" y="1"/>
                </a:moveTo>
                <a:cubicBezTo>
                  <a:pt x="62445" y="1"/>
                  <a:pt x="61886" y="160"/>
                  <a:pt x="61309" y="463"/>
                </a:cubicBezTo>
                <a:cubicBezTo>
                  <a:pt x="60123" y="1114"/>
                  <a:pt x="59205" y="2070"/>
                  <a:pt x="58364" y="3141"/>
                </a:cubicBezTo>
                <a:cubicBezTo>
                  <a:pt x="55763" y="6315"/>
                  <a:pt x="53851" y="9910"/>
                  <a:pt x="52015" y="13544"/>
                </a:cubicBezTo>
                <a:cubicBezTo>
                  <a:pt x="50294" y="16909"/>
                  <a:pt x="48688" y="20351"/>
                  <a:pt x="47043" y="23717"/>
                </a:cubicBezTo>
                <a:cubicBezTo>
                  <a:pt x="46775" y="24329"/>
                  <a:pt x="46469" y="24941"/>
                  <a:pt x="46125" y="25515"/>
                </a:cubicBezTo>
                <a:cubicBezTo>
                  <a:pt x="45625" y="26456"/>
                  <a:pt x="45319" y="26925"/>
                  <a:pt x="44987" y="26925"/>
                </a:cubicBezTo>
                <a:cubicBezTo>
                  <a:pt x="44659" y="26925"/>
                  <a:pt x="44305" y="26466"/>
                  <a:pt x="43716" y="25553"/>
                </a:cubicBezTo>
                <a:cubicBezTo>
                  <a:pt x="42530" y="23717"/>
                  <a:pt x="41765" y="21652"/>
                  <a:pt x="40847" y="19663"/>
                </a:cubicBezTo>
                <a:cubicBezTo>
                  <a:pt x="40006" y="17827"/>
                  <a:pt x="39203" y="15991"/>
                  <a:pt x="37826" y="14500"/>
                </a:cubicBezTo>
                <a:cubicBezTo>
                  <a:pt x="36984" y="13582"/>
                  <a:pt x="36028" y="12893"/>
                  <a:pt x="34690" y="12893"/>
                </a:cubicBezTo>
                <a:cubicBezTo>
                  <a:pt x="33198" y="12932"/>
                  <a:pt x="32242" y="13582"/>
                  <a:pt x="31706" y="14997"/>
                </a:cubicBezTo>
                <a:cubicBezTo>
                  <a:pt x="31133" y="16527"/>
                  <a:pt x="31018" y="18133"/>
                  <a:pt x="30941" y="19778"/>
                </a:cubicBezTo>
                <a:cubicBezTo>
                  <a:pt x="30865" y="22493"/>
                  <a:pt x="30903" y="25247"/>
                  <a:pt x="30559" y="27962"/>
                </a:cubicBezTo>
                <a:cubicBezTo>
                  <a:pt x="30483" y="28880"/>
                  <a:pt x="30291" y="29760"/>
                  <a:pt x="29947" y="30640"/>
                </a:cubicBezTo>
                <a:cubicBezTo>
                  <a:pt x="29837" y="30926"/>
                  <a:pt x="29714" y="31073"/>
                  <a:pt x="29549" y="31073"/>
                </a:cubicBezTo>
                <a:cubicBezTo>
                  <a:pt x="29428" y="31073"/>
                  <a:pt x="29284" y="30993"/>
                  <a:pt x="29106" y="30831"/>
                </a:cubicBezTo>
                <a:cubicBezTo>
                  <a:pt x="27997" y="29836"/>
                  <a:pt x="26964" y="28766"/>
                  <a:pt x="25969" y="27618"/>
                </a:cubicBezTo>
                <a:cubicBezTo>
                  <a:pt x="24554" y="26050"/>
                  <a:pt x="23216" y="24367"/>
                  <a:pt x="21609" y="22952"/>
                </a:cubicBezTo>
                <a:cubicBezTo>
                  <a:pt x="20174" y="21681"/>
                  <a:pt x="18901" y="21044"/>
                  <a:pt x="17744" y="21044"/>
                </a:cubicBezTo>
                <a:cubicBezTo>
                  <a:pt x="16219" y="21044"/>
                  <a:pt x="14894" y="22150"/>
                  <a:pt x="13654" y="24367"/>
                </a:cubicBezTo>
                <a:cubicBezTo>
                  <a:pt x="12545" y="26356"/>
                  <a:pt x="12660" y="28421"/>
                  <a:pt x="13081" y="30563"/>
                </a:cubicBezTo>
                <a:cubicBezTo>
                  <a:pt x="13348" y="31940"/>
                  <a:pt x="13578" y="33317"/>
                  <a:pt x="13845" y="34694"/>
                </a:cubicBezTo>
                <a:cubicBezTo>
                  <a:pt x="13998" y="35650"/>
                  <a:pt x="13922" y="36606"/>
                  <a:pt x="13693" y="37524"/>
                </a:cubicBezTo>
                <a:cubicBezTo>
                  <a:pt x="13348" y="39130"/>
                  <a:pt x="12316" y="40125"/>
                  <a:pt x="10748" y="40392"/>
                </a:cubicBezTo>
                <a:cubicBezTo>
                  <a:pt x="9141" y="40698"/>
                  <a:pt x="7458" y="40890"/>
                  <a:pt x="5852" y="41157"/>
                </a:cubicBezTo>
                <a:cubicBezTo>
                  <a:pt x="2945" y="41654"/>
                  <a:pt x="804" y="43070"/>
                  <a:pt x="192" y="46129"/>
                </a:cubicBezTo>
                <a:cubicBezTo>
                  <a:pt x="153" y="46206"/>
                  <a:pt x="77" y="46282"/>
                  <a:pt x="0" y="46320"/>
                </a:cubicBezTo>
                <a:lnTo>
                  <a:pt x="0" y="48806"/>
                </a:lnTo>
                <a:cubicBezTo>
                  <a:pt x="383" y="49304"/>
                  <a:pt x="306" y="49954"/>
                  <a:pt x="498" y="50528"/>
                </a:cubicBezTo>
                <a:cubicBezTo>
                  <a:pt x="1951" y="55576"/>
                  <a:pt x="4743" y="59783"/>
                  <a:pt x="8797" y="63149"/>
                </a:cubicBezTo>
                <a:cubicBezTo>
                  <a:pt x="10878" y="64887"/>
                  <a:pt x="13124" y="65572"/>
                  <a:pt x="15476" y="65572"/>
                </a:cubicBezTo>
                <a:cubicBezTo>
                  <a:pt x="17057" y="65572"/>
                  <a:pt x="18687" y="65262"/>
                  <a:pt x="20347" y="64755"/>
                </a:cubicBezTo>
                <a:cubicBezTo>
                  <a:pt x="22604" y="64067"/>
                  <a:pt x="24669" y="62996"/>
                  <a:pt x="26849" y="62078"/>
                </a:cubicBezTo>
                <a:cubicBezTo>
                  <a:pt x="29259" y="61045"/>
                  <a:pt x="31706" y="60127"/>
                  <a:pt x="34422" y="60013"/>
                </a:cubicBezTo>
                <a:cubicBezTo>
                  <a:pt x="34560" y="60009"/>
                  <a:pt x="34698" y="60007"/>
                  <a:pt x="34835" y="60007"/>
                </a:cubicBezTo>
                <a:cubicBezTo>
                  <a:pt x="37313" y="60007"/>
                  <a:pt x="39583" y="60664"/>
                  <a:pt x="41612" y="62078"/>
                </a:cubicBezTo>
                <a:cubicBezTo>
                  <a:pt x="43410" y="63263"/>
                  <a:pt x="45169" y="64526"/>
                  <a:pt x="47005" y="65711"/>
                </a:cubicBezTo>
                <a:cubicBezTo>
                  <a:pt x="49261" y="67165"/>
                  <a:pt x="51671" y="68274"/>
                  <a:pt x="54348" y="68694"/>
                </a:cubicBezTo>
                <a:cubicBezTo>
                  <a:pt x="54501" y="68694"/>
                  <a:pt x="54616" y="68733"/>
                  <a:pt x="54654" y="68886"/>
                </a:cubicBezTo>
                <a:lnTo>
                  <a:pt x="56375" y="68886"/>
                </a:lnTo>
                <a:cubicBezTo>
                  <a:pt x="56413" y="68809"/>
                  <a:pt x="56452" y="68733"/>
                  <a:pt x="56490" y="68733"/>
                </a:cubicBezTo>
                <a:cubicBezTo>
                  <a:pt x="59817" y="68350"/>
                  <a:pt x="61538" y="65979"/>
                  <a:pt x="61653" y="62460"/>
                </a:cubicBezTo>
                <a:cubicBezTo>
                  <a:pt x="61768" y="59324"/>
                  <a:pt x="61271" y="56341"/>
                  <a:pt x="59282" y="53740"/>
                </a:cubicBezTo>
                <a:cubicBezTo>
                  <a:pt x="58861" y="53243"/>
                  <a:pt x="58555" y="52708"/>
                  <a:pt x="58211" y="52134"/>
                </a:cubicBezTo>
                <a:cubicBezTo>
                  <a:pt x="56681" y="49648"/>
                  <a:pt x="57828" y="46894"/>
                  <a:pt x="60697" y="46091"/>
                </a:cubicBezTo>
                <a:cubicBezTo>
                  <a:pt x="62341" y="45632"/>
                  <a:pt x="64024" y="45747"/>
                  <a:pt x="65707" y="45709"/>
                </a:cubicBezTo>
                <a:cubicBezTo>
                  <a:pt x="67964" y="45709"/>
                  <a:pt x="70182" y="45747"/>
                  <a:pt x="72400" y="45747"/>
                </a:cubicBezTo>
                <a:cubicBezTo>
                  <a:pt x="73930" y="45747"/>
                  <a:pt x="75345" y="45403"/>
                  <a:pt x="76722" y="44714"/>
                </a:cubicBezTo>
                <a:cubicBezTo>
                  <a:pt x="79858" y="43223"/>
                  <a:pt x="82497" y="41119"/>
                  <a:pt x="84448" y="38212"/>
                </a:cubicBezTo>
                <a:cubicBezTo>
                  <a:pt x="84907" y="37524"/>
                  <a:pt x="85251" y="36797"/>
                  <a:pt x="85480" y="35956"/>
                </a:cubicBezTo>
                <a:cubicBezTo>
                  <a:pt x="85977" y="34043"/>
                  <a:pt x="85557" y="32361"/>
                  <a:pt x="83912" y="31099"/>
                </a:cubicBezTo>
                <a:cubicBezTo>
                  <a:pt x="82294" y="29874"/>
                  <a:pt x="80607" y="29152"/>
                  <a:pt x="78833" y="29152"/>
                </a:cubicBezTo>
                <a:cubicBezTo>
                  <a:pt x="77671" y="29152"/>
                  <a:pt x="76471" y="29461"/>
                  <a:pt x="75230" y="30142"/>
                </a:cubicBezTo>
                <a:cubicBezTo>
                  <a:pt x="73624" y="30984"/>
                  <a:pt x="72171" y="31978"/>
                  <a:pt x="70717" y="33011"/>
                </a:cubicBezTo>
                <a:cubicBezTo>
                  <a:pt x="69532" y="33852"/>
                  <a:pt x="68346" y="34732"/>
                  <a:pt x="67007" y="35382"/>
                </a:cubicBezTo>
                <a:cubicBezTo>
                  <a:pt x="66272" y="35731"/>
                  <a:pt x="65623" y="35909"/>
                  <a:pt x="65051" y="35909"/>
                </a:cubicBezTo>
                <a:cubicBezTo>
                  <a:pt x="63869" y="35909"/>
                  <a:pt x="63023" y="35145"/>
                  <a:pt x="62456" y="33546"/>
                </a:cubicBezTo>
                <a:cubicBezTo>
                  <a:pt x="61271" y="30295"/>
                  <a:pt x="61118" y="27044"/>
                  <a:pt x="62380" y="23755"/>
                </a:cubicBezTo>
                <a:cubicBezTo>
                  <a:pt x="63298" y="21308"/>
                  <a:pt x="64521" y="19013"/>
                  <a:pt x="65631" y="16642"/>
                </a:cubicBezTo>
                <a:cubicBezTo>
                  <a:pt x="66510" y="14806"/>
                  <a:pt x="67466" y="12970"/>
                  <a:pt x="67696" y="10943"/>
                </a:cubicBezTo>
                <a:cubicBezTo>
                  <a:pt x="68155" y="7348"/>
                  <a:pt x="67084" y="4097"/>
                  <a:pt x="65057" y="1152"/>
                </a:cubicBezTo>
                <a:cubicBezTo>
                  <a:pt x="64480" y="368"/>
                  <a:pt x="63765" y="1"/>
                  <a:pt x="629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2">
            <a:alphaModFix/>
          </a:blip>
          <a:stretch>
            <a:fillRect/>
          </a:stretch>
        </p:blipFill>
        <p:spPr>
          <a:xfrm flipH="1" rot="5400000">
            <a:off x="8691097" y="589463"/>
            <a:ext cx="1621771" cy="1967676"/>
          </a:xfrm>
          <a:prstGeom prst="rect">
            <a:avLst/>
          </a:prstGeom>
          <a:noFill/>
          <a:ln>
            <a:noFill/>
          </a:ln>
        </p:spPr>
      </p:pic>
      <p:sp>
        <p:nvSpPr>
          <p:cNvPr id="56" name="Google Shape;56;p13"/>
          <p:cNvSpPr/>
          <p:nvPr/>
        </p:nvSpPr>
        <p:spPr>
          <a:xfrm rot="-9877488">
            <a:off x="-374267" y="4309561"/>
            <a:ext cx="1406436" cy="952482"/>
          </a:xfrm>
          <a:custGeom>
            <a:rect b="b" l="l" r="r" t="t"/>
            <a:pathLst>
              <a:path extrusionOk="0" h="58357" w="86170">
                <a:moveTo>
                  <a:pt x="37848" y="0"/>
                </a:moveTo>
                <a:cubicBezTo>
                  <a:pt x="36999" y="0"/>
                  <a:pt x="36151" y="14"/>
                  <a:pt x="35302" y="42"/>
                </a:cubicBezTo>
                <a:cubicBezTo>
                  <a:pt x="31286" y="195"/>
                  <a:pt x="27270" y="501"/>
                  <a:pt x="23254" y="807"/>
                </a:cubicBezTo>
                <a:cubicBezTo>
                  <a:pt x="18588" y="1151"/>
                  <a:pt x="14114" y="2375"/>
                  <a:pt x="9945" y="4594"/>
                </a:cubicBezTo>
                <a:cubicBezTo>
                  <a:pt x="7115" y="6047"/>
                  <a:pt x="4629" y="7997"/>
                  <a:pt x="2831" y="10636"/>
                </a:cubicBezTo>
                <a:cubicBezTo>
                  <a:pt x="842" y="13581"/>
                  <a:pt x="1" y="16794"/>
                  <a:pt x="345" y="20313"/>
                </a:cubicBezTo>
                <a:cubicBezTo>
                  <a:pt x="460" y="21728"/>
                  <a:pt x="689" y="23143"/>
                  <a:pt x="1034" y="24520"/>
                </a:cubicBezTo>
                <a:cubicBezTo>
                  <a:pt x="1913" y="28077"/>
                  <a:pt x="4284" y="30142"/>
                  <a:pt x="7841" y="30754"/>
                </a:cubicBezTo>
                <a:cubicBezTo>
                  <a:pt x="9983" y="31136"/>
                  <a:pt x="12163" y="31366"/>
                  <a:pt x="14305" y="31710"/>
                </a:cubicBezTo>
                <a:cubicBezTo>
                  <a:pt x="16600" y="32092"/>
                  <a:pt x="18818" y="32704"/>
                  <a:pt x="20730" y="34158"/>
                </a:cubicBezTo>
                <a:cubicBezTo>
                  <a:pt x="22949" y="35841"/>
                  <a:pt x="24172" y="38174"/>
                  <a:pt x="24976" y="40736"/>
                </a:cubicBezTo>
                <a:cubicBezTo>
                  <a:pt x="25740" y="43184"/>
                  <a:pt x="26314" y="45670"/>
                  <a:pt x="27079" y="48079"/>
                </a:cubicBezTo>
                <a:cubicBezTo>
                  <a:pt x="28035" y="51254"/>
                  <a:pt x="29756" y="53931"/>
                  <a:pt x="32587" y="55805"/>
                </a:cubicBezTo>
                <a:cubicBezTo>
                  <a:pt x="34614" y="57182"/>
                  <a:pt x="36908" y="57870"/>
                  <a:pt x="39318" y="58138"/>
                </a:cubicBezTo>
                <a:cubicBezTo>
                  <a:pt x="40564" y="58286"/>
                  <a:pt x="41799" y="58356"/>
                  <a:pt x="43024" y="58356"/>
                </a:cubicBezTo>
                <a:cubicBezTo>
                  <a:pt x="47815" y="58356"/>
                  <a:pt x="52457" y="57281"/>
                  <a:pt x="57026" y="55575"/>
                </a:cubicBezTo>
                <a:cubicBezTo>
                  <a:pt x="59779" y="54581"/>
                  <a:pt x="62571" y="53663"/>
                  <a:pt x="65402" y="52937"/>
                </a:cubicBezTo>
                <a:cubicBezTo>
                  <a:pt x="66837" y="52556"/>
                  <a:pt x="68273" y="52382"/>
                  <a:pt x="69703" y="52382"/>
                </a:cubicBezTo>
                <a:cubicBezTo>
                  <a:pt x="72005" y="52382"/>
                  <a:pt x="74290" y="52832"/>
                  <a:pt x="76531" y="53587"/>
                </a:cubicBezTo>
                <a:cubicBezTo>
                  <a:pt x="78367" y="54199"/>
                  <a:pt x="80203" y="54658"/>
                  <a:pt x="82039" y="55117"/>
                </a:cubicBezTo>
                <a:cubicBezTo>
                  <a:pt x="82319" y="55190"/>
                  <a:pt x="82511" y="55236"/>
                  <a:pt x="82648" y="55236"/>
                </a:cubicBezTo>
                <a:cubicBezTo>
                  <a:pt x="82942" y="55236"/>
                  <a:pt x="82992" y="55027"/>
                  <a:pt x="83148" y="54428"/>
                </a:cubicBezTo>
                <a:cubicBezTo>
                  <a:pt x="84066" y="51024"/>
                  <a:pt x="84945" y="47620"/>
                  <a:pt x="85825" y="44216"/>
                </a:cubicBezTo>
                <a:cubicBezTo>
                  <a:pt x="86016" y="43528"/>
                  <a:pt x="86054" y="42840"/>
                  <a:pt x="86169" y="42151"/>
                </a:cubicBezTo>
                <a:lnTo>
                  <a:pt x="86169" y="41004"/>
                </a:lnTo>
                <a:lnTo>
                  <a:pt x="86169" y="40966"/>
                </a:lnTo>
                <a:cubicBezTo>
                  <a:pt x="86054" y="40201"/>
                  <a:pt x="85978" y="39397"/>
                  <a:pt x="85863" y="38594"/>
                </a:cubicBezTo>
                <a:cubicBezTo>
                  <a:pt x="85404" y="35611"/>
                  <a:pt x="84448" y="32743"/>
                  <a:pt x="83301" y="29912"/>
                </a:cubicBezTo>
                <a:cubicBezTo>
                  <a:pt x="81580" y="25705"/>
                  <a:pt x="79744" y="21537"/>
                  <a:pt x="77449" y="17559"/>
                </a:cubicBezTo>
                <a:cubicBezTo>
                  <a:pt x="73777" y="11134"/>
                  <a:pt x="68232" y="6812"/>
                  <a:pt x="61424" y="4020"/>
                </a:cubicBezTo>
                <a:cubicBezTo>
                  <a:pt x="57446" y="2375"/>
                  <a:pt x="53278" y="1381"/>
                  <a:pt x="49032" y="769"/>
                </a:cubicBezTo>
                <a:cubicBezTo>
                  <a:pt x="45323" y="270"/>
                  <a:pt x="41588" y="0"/>
                  <a:pt x="378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 name="Google Shape;57;p13"/>
          <p:cNvGrpSpPr/>
          <p:nvPr/>
        </p:nvGrpSpPr>
        <p:grpSpPr>
          <a:xfrm flipH="1" rot="7130560">
            <a:off x="8393283" y="4332098"/>
            <a:ext cx="559744" cy="609810"/>
            <a:chOff x="1970350" y="967650"/>
            <a:chExt cx="1614975" cy="1759425"/>
          </a:xfrm>
        </p:grpSpPr>
        <p:sp>
          <p:nvSpPr>
            <p:cNvPr id="58" name="Google Shape;58;p13"/>
            <p:cNvSpPr/>
            <p:nvPr/>
          </p:nvSpPr>
          <p:spPr>
            <a:xfrm>
              <a:off x="1970350" y="967650"/>
              <a:ext cx="374850" cy="292375"/>
            </a:xfrm>
            <a:custGeom>
              <a:rect b="b" l="l" r="r" t="t"/>
              <a:pathLst>
                <a:path extrusionOk="0" h="11695" w="14994">
                  <a:moveTo>
                    <a:pt x="5891" y="1"/>
                  </a:moveTo>
                  <a:cubicBezTo>
                    <a:pt x="5317" y="268"/>
                    <a:pt x="4705" y="574"/>
                    <a:pt x="4131" y="842"/>
                  </a:cubicBezTo>
                  <a:cubicBezTo>
                    <a:pt x="1951" y="1837"/>
                    <a:pt x="1" y="3022"/>
                    <a:pt x="39" y="5814"/>
                  </a:cubicBezTo>
                  <a:cubicBezTo>
                    <a:pt x="39" y="8606"/>
                    <a:pt x="1875" y="10212"/>
                    <a:pt x="4246" y="11054"/>
                  </a:cubicBezTo>
                  <a:cubicBezTo>
                    <a:pt x="5475" y="11464"/>
                    <a:pt x="6839" y="11694"/>
                    <a:pt x="8165" y="11694"/>
                  </a:cubicBezTo>
                  <a:cubicBezTo>
                    <a:pt x="8572" y="11694"/>
                    <a:pt x="8976" y="11672"/>
                    <a:pt x="9371" y="11628"/>
                  </a:cubicBezTo>
                  <a:cubicBezTo>
                    <a:pt x="13043" y="11245"/>
                    <a:pt x="14993" y="8071"/>
                    <a:pt x="13387" y="4705"/>
                  </a:cubicBezTo>
                  <a:cubicBezTo>
                    <a:pt x="12545" y="2869"/>
                    <a:pt x="10633" y="1569"/>
                    <a:pt x="9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2086050" y="1761250"/>
              <a:ext cx="705675" cy="686600"/>
            </a:xfrm>
            <a:custGeom>
              <a:rect b="b" l="l" r="r" t="t"/>
              <a:pathLst>
                <a:path extrusionOk="0" h="27464" w="28227">
                  <a:moveTo>
                    <a:pt x="16978" y="0"/>
                  </a:moveTo>
                  <a:cubicBezTo>
                    <a:pt x="8753" y="0"/>
                    <a:pt x="191" y="7917"/>
                    <a:pt x="77" y="15720"/>
                  </a:cubicBezTo>
                  <a:cubicBezTo>
                    <a:pt x="1" y="21954"/>
                    <a:pt x="6541" y="27385"/>
                    <a:pt x="14304" y="27462"/>
                  </a:cubicBezTo>
                  <a:cubicBezTo>
                    <a:pt x="14378" y="27463"/>
                    <a:pt x="14451" y="27463"/>
                    <a:pt x="14524" y="27463"/>
                  </a:cubicBezTo>
                  <a:cubicBezTo>
                    <a:pt x="22516" y="27463"/>
                    <a:pt x="28150" y="21261"/>
                    <a:pt x="28188" y="12431"/>
                  </a:cubicBezTo>
                  <a:cubicBezTo>
                    <a:pt x="28226" y="5011"/>
                    <a:pt x="23790" y="77"/>
                    <a:pt x="17096" y="1"/>
                  </a:cubicBezTo>
                  <a:cubicBezTo>
                    <a:pt x="17057" y="1"/>
                    <a:pt x="17018" y="0"/>
                    <a:pt x="169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3235350" y="1795600"/>
              <a:ext cx="349975" cy="289825"/>
            </a:xfrm>
            <a:custGeom>
              <a:rect b="b" l="l" r="r" t="t"/>
              <a:pathLst>
                <a:path extrusionOk="0" h="11593" w="13999">
                  <a:moveTo>
                    <a:pt x="7200" y="0"/>
                  </a:moveTo>
                  <a:cubicBezTo>
                    <a:pt x="3371" y="0"/>
                    <a:pt x="114" y="2480"/>
                    <a:pt x="77" y="5473"/>
                  </a:cubicBezTo>
                  <a:cubicBezTo>
                    <a:pt x="0" y="8686"/>
                    <a:pt x="3557" y="11554"/>
                    <a:pt x="7688" y="11592"/>
                  </a:cubicBezTo>
                  <a:cubicBezTo>
                    <a:pt x="7726" y="11593"/>
                    <a:pt x="7764" y="11593"/>
                    <a:pt x="7802" y="11593"/>
                  </a:cubicBezTo>
                  <a:cubicBezTo>
                    <a:pt x="11485" y="11593"/>
                    <a:pt x="13846" y="9764"/>
                    <a:pt x="13922" y="6812"/>
                  </a:cubicBezTo>
                  <a:cubicBezTo>
                    <a:pt x="13998" y="3025"/>
                    <a:pt x="11206" y="80"/>
                    <a:pt x="7458" y="4"/>
                  </a:cubicBezTo>
                  <a:cubicBezTo>
                    <a:pt x="7372" y="1"/>
                    <a:pt x="7286" y="0"/>
                    <a:pt x="72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2815600" y="2437250"/>
              <a:ext cx="355700" cy="289825"/>
            </a:xfrm>
            <a:custGeom>
              <a:rect b="b" l="l" r="r" t="t"/>
              <a:pathLst>
                <a:path extrusionOk="0" h="11593" w="14228">
                  <a:moveTo>
                    <a:pt x="7349" y="0"/>
                  </a:moveTo>
                  <a:cubicBezTo>
                    <a:pt x="7322" y="0"/>
                    <a:pt x="7294" y="1"/>
                    <a:pt x="7267" y="1"/>
                  </a:cubicBezTo>
                  <a:cubicBezTo>
                    <a:pt x="3519" y="39"/>
                    <a:pt x="115" y="2602"/>
                    <a:pt x="38" y="5394"/>
                  </a:cubicBezTo>
                  <a:cubicBezTo>
                    <a:pt x="1" y="8475"/>
                    <a:pt x="4024" y="11592"/>
                    <a:pt x="7973" y="11592"/>
                  </a:cubicBezTo>
                  <a:cubicBezTo>
                    <a:pt x="8043" y="11592"/>
                    <a:pt x="8114" y="11591"/>
                    <a:pt x="8185" y="11589"/>
                  </a:cubicBezTo>
                  <a:cubicBezTo>
                    <a:pt x="11818" y="11475"/>
                    <a:pt x="14228" y="9371"/>
                    <a:pt x="14151" y="6388"/>
                  </a:cubicBezTo>
                  <a:cubicBezTo>
                    <a:pt x="14037" y="2666"/>
                    <a:pt x="11208" y="0"/>
                    <a:pt x="73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2775450" y="1494475"/>
              <a:ext cx="347100" cy="285925"/>
            </a:xfrm>
            <a:custGeom>
              <a:rect b="b" l="l" r="r" t="t"/>
              <a:pathLst>
                <a:path extrusionOk="0" h="11437" w="13884">
                  <a:moveTo>
                    <a:pt x="7208" y="1"/>
                  </a:moveTo>
                  <a:cubicBezTo>
                    <a:pt x="3125" y="1"/>
                    <a:pt x="0" y="2397"/>
                    <a:pt x="38" y="5509"/>
                  </a:cubicBezTo>
                  <a:cubicBezTo>
                    <a:pt x="76" y="8760"/>
                    <a:pt x="3557" y="11437"/>
                    <a:pt x="7802" y="11437"/>
                  </a:cubicBezTo>
                  <a:cubicBezTo>
                    <a:pt x="11627" y="11437"/>
                    <a:pt x="13883" y="9639"/>
                    <a:pt x="13883" y="6580"/>
                  </a:cubicBezTo>
                  <a:cubicBezTo>
                    <a:pt x="13883" y="2755"/>
                    <a:pt x="11129" y="1"/>
                    <a:pt x="7305" y="1"/>
                  </a:cubicBezTo>
                  <a:cubicBezTo>
                    <a:pt x="7272" y="1"/>
                    <a:pt x="7240" y="1"/>
                    <a:pt x="72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 name="Google Shape;63;p13"/>
          <p:cNvPicPr preferRelativeResize="0"/>
          <p:nvPr/>
        </p:nvPicPr>
        <p:blipFill>
          <a:blip r:embed="rId3">
            <a:alphaModFix/>
          </a:blip>
          <a:stretch>
            <a:fillRect/>
          </a:stretch>
        </p:blipFill>
        <p:spPr>
          <a:xfrm rot="507146">
            <a:off x="3557075" y="4329562"/>
            <a:ext cx="2351150" cy="9782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64" name="Shape 64"/>
        <p:cNvGrpSpPr/>
        <p:nvPr/>
      </p:nvGrpSpPr>
      <p:grpSpPr>
        <a:xfrm>
          <a:off x="0" y="0"/>
          <a:ext cx="0" cy="0"/>
          <a:chOff x="0" y="0"/>
          <a:chExt cx="0" cy="0"/>
        </a:xfrm>
      </p:grpSpPr>
      <p:sp>
        <p:nvSpPr>
          <p:cNvPr id="65" name="Google Shape;65;p14"/>
          <p:cNvSpPr txBox="1"/>
          <p:nvPr>
            <p:ph idx="1" type="subTitle"/>
          </p:nvPr>
        </p:nvSpPr>
        <p:spPr>
          <a:xfrm>
            <a:off x="720050" y="1624150"/>
            <a:ext cx="3651600" cy="238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 name="Google Shape;66;p14"/>
          <p:cNvSpPr txBox="1"/>
          <p:nvPr>
            <p:ph type="title"/>
          </p:nvPr>
        </p:nvSpPr>
        <p:spPr>
          <a:xfrm>
            <a:off x="720000" y="445025"/>
            <a:ext cx="7704000" cy="572700"/>
          </a:xfrm>
          <a:prstGeom prst="rect">
            <a:avLst/>
          </a:prstGeom>
          <a:ln>
            <a:noFill/>
          </a:ln>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4"/>
          <p:cNvSpPr txBox="1"/>
          <p:nvPr>
            <p:ph idx="2" type="subTitle"/>
          </p:nvPr>
        </p:nvSpPr>
        <p:spPr>
          <a:xfrm>
            <a:off x="4772300" y="1624150"/>
            <a:ext cx="3651600" cy="238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8" name="Google Shape;68;p14"/>
          <p:cNvSpPr/>
          <p:nvPr/>
        </p:nvSpPr>
        <p:spPr>
          <a:xfrm flipH="1">
            <a:off x="7727827" y="-121450"/>
            <a:ext cx="1890656" cy="1514803"/>
          </a:xfrm>
          <a:custGeom>
            <a:rect b="b" l="l" r="r" t="t"/>
            <a:pathLst>
              <a:path extrusionOk="0" h="68886" w="85978">
                <a:moveTo>
                  <a:pt x="62969" y="1"/>
                </a:moveTo>
                <a:cubicBezTo>
                  <a:pt x="62445" y="1"/>
                  <a:pt x="61886" y="160"/>
                  <a:pt x="61309" y="463"/>
                </a:cubicBezTo>
                <a:cubicBezTo>
                  <a:pt x="60123" y="1114"/>
                  <a:pt x="59205" y="2070"/>
                  <a:pt x="58364" y="3141"/>
                </a:cubicBezTo>
                <a:cubicBezTo>
                  <a:pt x="55763" y="6315"/>
                  <a:pt x="53851" y="9910"/>
                  <a:pt x="52015" y="13544"/>
                </a:cubicBezTo>
                <a:cubicBezTo>
                  <a:pt x="50294" y="16909"/>
                  <a:pt x="48688" y="20351"/>
                  <a:pt x="47043" y="23717"/>
                </a:cubicBezTo>
                <a:cubicBezTo>
                  <a:pt x="46775" y="24329"/>
                  <a:pt x="46469" y="24941"/>
                  <a:pt x="46125" y="25515"/>
                </a:cubicBezTo>
                <a:cubicBezTo>
                  <a:pt x="45625" y="26456"/>
                  <a:pt x="45319" y="26925"/>
                  <a:pt x="44987" y="26925"/>
                </a:cubicBezTo>
                <a:cubicBezTo>
                  <a:pt x="44659" y="26925"/>
                  <a:pt x="44305" y="26466"/>
                  <a:pt x="43716" y="25553"/>
                </a:cubicBezTo>
                <a:cubicBezTo>
                  <a:pt x="42530" y="23717"/>
                  <a:pt x="41765" y="21652"/>
                  <a:pt x="40847" y="19663"/>
                </a:cubicBezTo>
                <a:cubicBezTo>
                  <a:pt x="40006" y="17827"/>
                  <a:pt x="39203" y="15991"/>
                  <a:pt x="37826" y="14500"/>
                </a:cubicBezTo>
                <a:cubicBezTo>
                  <a:pt x="36984" y="13582"/>
                  <a:pt x="36028" y="12893"/>
                  <a:pt x="34690" y="12893"/>
                </a:cubicBezTo>
                <a:cubicBezTo>
                  <a:pt x="33198" y="12932"/>
                  <a:pt x="32242" y="13582"/>
                  <a:pt x="31706" y="14997"/>
                </a:cubicBezTo>
                <a:cubicBezTo>
                  <a:pt x="31133" y="16527"/>
                  <a:pt x="31018" y="18133"/>
                  <a:pt x="30941" y="19778"/>
                </a:cubicBezTo>
                <a:cubicBezTo>
                  <a:pt x="30865" y="22493"/>
                  <a:pt x="30903" y="25247"/>
                  <a:pt x="30559" y="27962"/>
                </a:cubicBezTo>
                <a:cubicBezTo>
                  <a:pt x="30483" y="28880"/>
                  <a:pt x="30291" y="29760"/>
                  <a:pt x="29947" y="30640"/>
                </a:cubicBezTo>
                <a:cubicBezTo>
                  <a:pt x="29837" y="30926"/>
                  <a:pt x="29714" y="31073"/>
                  <a:pt x="29549" y="31073"/>
                </a:cubicBezTo>
                <a:cubicBezTo>
                  <a:pt x="29428" y="31073"/>
                  <a:pt x="29284" y="30993"/>
                  <a:pt x="29106" y="30831"/>
                </a:cubicBezTo>
                <a:cubicBezTo>
                  <a:pt x="27997" y="29836"/>
                  <a:pt x="26964" y="28766"/>
                  <a:pt x="25969" y="27618"/>
                </a:cubicBezTo>
                <a:cubicBezTo>
                  <a:pt x="24554" y="26050"/>
                  <a:pt x="23216" y="24367"/>
                  <a:pt x="21609" y="22952"/>
                </a:cubicBezTo>
                <a:cubicBezTo>
                  <a:pt x="20174" y="21681"/>
                  <a:pt x="18901" y="21044"/>
                  <a:pt x="17744" y="21044"/>
                </a:cubicBezTo>
                <a:cubicBezTo>
                  <a:pt x="16219" y="21044"/>
                  <a:pt x="14894" y="22150"/>
                  <a:pt x="13654" y="24367"/>
                </a:cubicBezTo>
                <a:cubicBezTo>
                  <a:pt x="12545" y="26356"/>
                  <a:pt x="12660" y="28421"/>
                  <a:pt x="13081" y="30563"/>
                </a:cubicBezTo>
                <a:cubicBezTo>
                  <a:pt x="13348" y="31940"/>
                  <a:pt x="13578" y="33317"/>
                  <a:pt x="13845" y="34694"/>
                </a:cubicBezTo>
                <a:cubicBezTo>
                  <a:pt x="13998" y="35650"/>
                  <a:pt x="13922" y="36606"/>
                  <a:pt x="13693" y="37524"/>
                </a:cubicBezTo>
                <a:cubicBezTo>
                  <a:pt x="13348" y="39130"/>
                  <a:pt x="12316" y="40125"/>
                  <a:pt x="10748" y="40392"/>
                </a:cubicBezTo>
                <a:cubicBezTo>
                  <a:pt x="9141" y="40698"/>
                  <a:pt x="7458" y="40890"/>
                  <a:pt x="5852" y="41157"/>
                </a:cubicBezTo>
                <a:cubicBezTo>
                  <a:pt x="2945" y="41654"/>
                  <a:pt x="804" y="43070"/>
                  <a:pt x="192" y="46129"/>
                </a:cubicBezTo>
                <a:cubicBezTo>
                  <a:pt x="153" y="46206"/>
                  <a:pt x="77" y="46282"/>
                  <a:pt x="0" y="46320"/>
                </a:cubicBezTo>
                <a:lnTo>
                  <a:pt x="0" y="48806"/>
                </a:lnTo>
                <a:cubicBezTo>
                  <a:pt x="383" y="49304"/>
                  <a:pt x="306" y="49954"/>
                  <a:pt x="498" y="50528"/>
                </a:cubicBezTo>
                <a:cubicBezTo>
                  <a:pt x="1951" y="55576"/>
                  <a:pt x="4743" y="59783"/>
                  <a:pt x="8797" y="63149"/>
                </a:cubicBezTo>
                <a:cubicBezTo>
                  <a:pt x="10878" y="64887"/>
                  <a:pt x="13124" y="65572"/>
                  <a:pt x="15476" y="65572"/>
                </a:cubicBezTo>
                <a:cubicBezTo>
                  <a:pt x="17057" y="65572"/>
                  <a:pt x="18687" y="65262"/>
                  <a:pt x="20347" y="64755"/>
                </a:cubicBezTo>
                <a:cubicBezTo>
                  <a:pt x="22604" y="64067"/>
                  <a:pt x="24669" y="62996"/>
                  <a:pt x="26849" y="62078"/>
                </a:cubicBezTo>
                <a:cubicBezTo>
                  <a:pt x="29259" y="61045"/>
                  <a:pt x="31706" y="60127"/>
                  <a:pt x="34422" y="60013"/>
                </a:cubicBezTo>
                <a:cubicBezTo>
                  <a:pt x="34560" y="60009"/>
                  <a:pt x="34698" y="60007"/>
                  <a:pt x="34835" y="60007"/>
                </a:cubicBezTo>
                <a:cubicBezTo>
                  <a:pt x="37313" y="60007"/>
                  <a:pt x="39583" y="60664"/>
                  <a:pt x="41612" y="62078"/>
                </a:cubicBezTo>
                <a:cubicBezTo>
                  <a:pt x="43410" y="63263"/>
                  <a:pt x="45169" y="64526"/>
                  <a:pt x="47005" y="65711"/>
                </a:cubicBezTo>
                <a:cubicBezTo>
                  <a:pt x="49261" y="67165"/>
                  <a:pt x="51671" y="68274"/>
                  <a:pt x="54348" y="68694"/>
                </a:cubicBezTo>
                <a:cubicBezTo>
                  <a:pt x="54501" y="68694"/>
                  <a:pt x="54616" y="68733"/>
                  <a:pt x="54654" y="68886"/>
                </a:cubicBezTo>
                <a:lnTo>
                  <a:pt x="56375" y="68886"/>
                </a:lnTo>
                <a:cubicBezTo>
                  <a:pt x="56413" y="68809"/>
                  <a:pt x="56452" y="68733"/>
                  <a:pt x="56490" y="68733"/>
                </a:cubicBezTo>
                <a:cubicBezTo>
                  <a:pt x="59817" y="68350"/>
                  <a:pt x="61538" y="65979"/>
                  <a:pt x="61653" y="62460"/>
                </a:cubicBezTo>
                <a:cubicBezTo>
                  <a:pt x="61768" y="59324"/>
                  <a:pt x="61271" y="56341"/>
                  <a:pt x="59282" y="53740"/>
                </a:cubicBezTo>
                <a:cubicBezTo>
                  <a:pt x="58861" y="53243"/>
                  <a:pt x="58555" y="52708"/>
                  <a:pt x="58211" y="52134"/>
                </a:cubicBezTo>
                <a:cubicBezTo>
                  <a:pt x="56681" y="49648"/>
                  <a:pt x="57828" y="46894"/>
                  <a:pt x="60697" y="46091"/>
                </a:cubicBezTo>
                <a:cubicBezTo>
                  <a:pt x="62341" y="45632"/>
                  <a:pt x="64024" y="45747"/>
                  <a:pt x="65707" y="45709"/>
                </a:cubicBezTo>
                <a:cubicBezTo>
                  <a:pt x="67964" y="45709"/>
                  <a:pt x="70182" y="45747"/>
                  <a:pt x="72400" y="45747"/>
                </a:cubicBezTo>
                <a:cubicBezTo>
                  <a:pt x="73930" y="45747"/>
                  <a:pt x="75345" y="45403"/>
                  <a:pt x="76722" y="44714"/>
                </a:cubicBezTo>
                <a:cubicBezTo>
                  <a:pt x="79858" y="43223"/>
                  <a:pt x="82497" y="41119"/>
                  <a:pt x="84448" y="38212"/>
                </a:cubicBezTo>
                <a:cubicBezTo>
                  <a:pt x="84907" y="37524"/>
                  <a:pt x="85251" y="36797"/>
                  <a:pt x="85480" y="35956"/>
                </a:cubicBezTo>
                <a:cubicBezTo>
                  <a:pt x="85977" y="34043"/>
                  <a:pt x="85557" y="32361"/>
                  <a:pt x="83912" y="31099"/>
                </a:cubicBezTo>
                <a:cubicBezTo>
                  <a:pt x="82294" y="29874"/>
                  <a:pt x="80607" y="29152"/>
                  <a:pt x="78833" y="29152"/>
                </a:cubicBezTo>
                <a:cubicBezTo>
                  <a:pt x="77671" y="29152"/>
                  <a:pt x="76471" y="29461"/>
                  <a:pt x="75230" y="30142"/>
                </a:cubicBezTo>
                <a:cubicBezTo>
                  <a:pt x="73624" y="30984"/>
                  <a:pt x="72171" y="31978"/>
                  <a:pt x="70717" y="33011"/>
                </a:cubicBezTo>
                <a:cubicBezTo>
                  <a:pt x="69532" y="33852"/>
                  <a:pt x="68346" y="34732"/>
                  <a:pt x="67007" y="35382"/>
                </a:cubicBezTo>
                <a:cubicBezTo>
                  <a:pt x="66272" y="35731"/>
                  <a:pt x="65623" y="35909"/>
                  <a:pt x="65051" y="35909"/>
                </a:cubicBezTo>
                <a:cubicBezTo>
                  <a:pt x="63869" y="35909"/>
                  <a:pt x="63023" y="35145"/>
                  <a:pt x="62456" y="33546"/>
                </a:cubicBezTo>
                <a:cubicBezTo>
                  <a:pt x="61271" y="30295"/>
                  <a:pt x="61118" y="27044"/>
                  <a:pt x="62380" y="23755"/>
                </a:cubicBezTo>
                <a:cubicBezTo>
                  <a:pt x="63298" y="21308"/>
                  <a:pt x="64521" y="19013"/>
                  <a:pt x="65631" y="16642"/>
                </a:cubicBezTo>
                <a:cubicBezTo>
                  <a:pt x="66510" y="14806"/>
                  <a:pt x="67466" y="12970"/>
                  <a:pt x="67696" y="10943"/>
                </a:cubicBezTo>
                <a:cubicBezTo>
                  <a:pt x="68155" y="7348"/>
                  <a:pt x="67084" y="4097"/>
                  <a:pt x="65057" y="1152"/>
                </a:cubicBezTo>
                <a:cubicBezTo>
                  <a:pt x="64480" y="368"/>
                  <a:pt x="63765" y="1"/>
                  <a:pt x="629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4"/>
          <p:cNvPicPr preferRelativeResize="0"/>
          <p:nvPr/>
        </p:nvPicPr>
        <p:blipFill>
          <a:blip r:embed="rId2">
            <a:alphaModFix/>
          </a:blip>
          <a:stretch>
            <a:fillRect/>
          </a:stretch>
        </p:blipFill>
        <p:spPr>
          <a:xfrm flipH="1" rot="5400000">
            <a:off x="8691097" y="589463"/>
            <a:ext cx="1621771" cy="1967676"/>
          </a:xfrm>
          <a:prstGeom prst="rect">
            <a:avLst/>
          </a:prstGeom>
          <a:noFill/>
          <a:ln>
            <a:noFill/>
          </a:ln>
        </p:spPr>
      </p:pic>
      <p:sp>
        <p:nvSpPr>
          <p:cNvPr id="70" name="Google Shape;70;p14"/>
          <p:cNvSpPr/>
          <p:nvPr/>
        </p:nvSpPr>
        <p:spPr>
          <a:xfrm rot="-9877488">
            <a:off x="-374267" y="4309561"/>
            <a:ext cx="1406436" cy="952482"/>
          </a:xfrm>
          <a:custGeom>
            <a:rect b="b" l="l" r="r" t="t"/>
            <a:pathLst>
              <a:path extrusionOk="0" h="58357" w="86170">
                <a:moveTo>
                  <a:pt x="37848" y="0"/>
                </a:moveTo>
                <a:cubicBezTo>
                  <a:pt x="36999" y="0"/>
                  <a:pt x="36151" y="14"/>
                  <a:pt x="35302" y="42"/>
                </a:cubicBezTo>
                <a:cubicBezTo>
                  <a:pt x="31286" y="195"/>
                  <a:pt x="27270" y="501"/>
                  <a:pt x="23254" y="807"/>
                </a:cubicBezTo>
                <a:cubicBezTo>
                  <a:pt x="18588" y="1151"/>
                  <a:pt x="14114" y="2375"/>
                  <a:pt x="9945" y="4594"/>
                </a:cubicBezTo>
                <a:cubicBezTo>
                  <a:pt x="7115" y="6047"/>
                  <a:pt x="4629" y="7997"/>
                  <a:pt x="2831" y="10636"/>
                </a:cubicBezTo>
                <a:cubicBezTo>
                  <a:pt x="842" y="13581"/>
                  <a:pt x="1" y="16794"/>
                  <a:pt x="345" y="20313"/>
                </a:cubicBezTo>
                <a:cubicBezTo>
                  <a:pt x="460" y="21728"/>
                  <a:pt x="689" y="23143"/>
                  <a:pt x="1034" y="24520"/>
                </a:cubicBezTo>
                <a:cubicBezTo>
                  <a:pt x="1913" y="28077"/>
                  <a:pt x="4284" y="30142"/>
                  <a:pt x="7841" y="30754"/>
                </a:cubicBezTo>
                <a:cubicBezTo>
                  <a:pt x="9983" y="31136"/>
                  <a:pt x="12163" y="31366"/>
                  <a:pt x="14305" y="31710"/>
                </a:cubicBezTo>
                <a:cubicBezTo>
                  <a:pt x="16600" y="32092"/>
                  <a:pt x="18818" y="32704"/>
                  <a:pt x="20730" y="34158"/>
                </a:cubicBezTo>
                <a:cubicBezTo>
                  <a:pt x="22949" y="35841"/>
                  <a:pt x="24172" y="38174"/>
                  <a:pt x="24976" y="40736"/>
                </a:cubicBezTo>
                <a:cubicBezTo>
                  <a:pt x="25740" y="43184"/>
                  <a:pt x="26314" y="45670"/>
                  <a:pt x="27079" y="48079"/>
                </a:cubicBezTo>
                <a:cubicBezTo>
                  <a:pt x="28035" y="51254"/>
                  <a:pt x="29756" y="53931"/>
                  <a:pt x="32587" y="55805"/>
                </a:cubicBezTo>
                <a:cubicBezTo>
                  <a:pt x="34614" y="57182"/>
                  <a:pt x="36908" y="57870"/>
                  <a:pt x="39318" y="58138"/>
                </a:cubicBezTo>
                <a:cubicBezTo>
                  <a:pt x="40564" y="58286"/>
                  <a:pt x="41799" y="58356"/>
                  <a:pt x="43024" y="58356"/>
                </a:cubicBezTo>
                <a:cubicBezTo>
                  <a:pt x="47815" y="58356"/>
                  <a:pt x="52457" y="57281"/>
                  <a:pt x="57026" y="55575"/>
                </a:cubicBezTo>
                <a:cubicBezTo>
                  <a:pt x="59779" y="54581"/>
                  <a:pt x="62571" y="53663"/>
                  <a:pt x="65402" y="52937"/>
                </a:cubicBezTo>
                <a:cubicBezTo>
                  <a:pt x="66837" y="52556"/>
                  <a:pt x="68273" y="52382"/>
                  <a:pt x="69703" y="52382"/>
                </a:cubicBezTo>
                <a:cubicBezTo>
                  <a:pt x="72005" y="52382"/>
                  <a:pt x="74290" y="52832"/>
                  <a:pt x="76531" y="53587"/>
                </a:cubicBezTo>
                <a:cubicBezTo>
                  <a:pt x="78367" y="54199"/>
                  <a:pt x="80203" y="54658"/>
                  <a:pt x="82039" y="55117"/>
                </a:cubicBezTo>
                <a:cubicBezTo>
                  <a:pt x="82319" y="55190"/>
                  <a:pt x="82511" y="55236"/>
                  <a:pt x="82648" y="55236"/>
                </a:cubicBezTo>
                <a:cubicBezTo>
                  <a:pt x="82942" y="55236"/>
                  <a:pt x="82992" y="55027"/>
                  <a:pt x="83148" y="54428"/>
                </a:cubicBezTo>
                <a:cubicBezTo>
                  <a:pt x="84066" y="51024"/>
                  <a:pt x="84945" y="47620"/>
                  <a:pt x="85825" y="44216"/>
                </a:cubicBezTo>
                <a:cubicBezTo>
                  <a:pt x="86016" y="43528"/>
                  <a:pt x="86054" y="42840"/>
                  <a:pt x="86169" y="42151"/>
                </a:cubicBezTo>
                <a:lnTo>
                  <a:pt x="86169" y="41004"/>
                </a:lnTo>
                <a:lnTo>
                  <a:pt x="86169" y="40966"/>
                </a:lnTo>
                <a:cubicBezTo>
                  <a:pt x="86054" y="40201"/>
                  <a:pt x="85978" y="39397"/>
                  <a:pt x="85863" y="38594"/>
                </a:cubicBezTo>
                <a:cubicBezTo>
                  <a:pt x="85404" y="35611"/>
                  <a:pt x="84448" y="32743"/>
                  <a:pt x="83301" y="29912"/>
                </a:cubicBezTo>
                <a:cubicBezTo>
                  <a:pt x="81580" y="25705"/>
                  <a:pt x="79744" y="21537"/>
                  <a:pt x="77449" y="17559"/>
                </a:cubicBezTo>
                <a:cubicBezTo>
                  <a:pt x="73777" y="11134"/>
                  <a:pt x="68232" y="6812"/>
                  <a:pt x="61424" y="4020"/>
                </a:cubicBezTo>
                <a:cubicBezTo>
                  <a:pt x="57446" y="2375"/>
                  <a:pt x="53278" y="1381"/>
                  <a:pt x="49032" y="769"/>
                </a:cubicBezTo>
                <a:cubicBezTo>
                  <a:pt x="45323" y="270"/>
                  <a:pt x="41588" y="0"/>
                  <a:pt x="378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 name="Google Shape;71;p14"/>
          <p:cNvGrpSpPr/>
          <p:nvPr/>
        </p:nvGrpSpPr>
        <p:grpSpPr>
          <a:xfrm flipH="1" rot="7130560">
            <a:off x="8393283" y="4332098"/>
            <a:ext cx="559744" cy="609810"/>
            <a:chOff x="1970350" y="967650"/>
            <a:chExt cx="1614975" cy="1759425"/>
          </a:xfrm>
        </p:grpSpPr>
        <p:sp>
          <p:nvSpPr>
            <p:cNvPr id="72" name="Google Shape;72;p14"/>
            <p:cNvSpPr/>
            <p:nvPr/>
          </p:nvSpPr>
          <p:spPr>
            <a:xfrm>
              <a:off x="1970350" y="967650"/>
              <a:ext cx="374850" cy="292375"/>
            </a:xfrm>
            <a:custGeom>
              <a:rect b="b" l="l" r="r" t="t"/>
              <a:pathLst>
                <a:path extrusionOk="0" h="11695" w="14994">
                  <a:moveTo>
                    <a:pt x="5891" y="1"/>
                  </a:moveTo>
                  <a:cubicBezTo>
                    <a:pt x="5317" y="268"/>
                    <a:pt x="4705" y="574"/>
                    <a:pt x="4131" y="842"/>
                  </a:cubicBezTo>
                  <a:cubicBezTo>
                    <a:pt x="1951" y="1837"/>
                    <a:pt x="1" y="3022"/>
                    <a:pt x="39" y="5814"/>
                  </a:cubicBezTo>
                  <a:cubicBezTo>
                    <a:pt x="39" y="8606"/>
                    <a:pt x="1875" y="10212"/>
                    <a:pt x="4246" y="11054"/>
                  </a:cubicBezTo>
                  <a:cubicBezTo>
                    <a:pt x="5475" y="11464"/>
                    <a:pt x="6839" y="11694"/>
                    <a:pt x="8165" y="11694"/>
                  </a:cubicBezTo>
                  <a:cubicBezTo>
                    <a:pt x="8572" y="11694"/>
                    <a:pt x="8976" y="11672"/>
                    <a:pt x="9371" y="11628"/>
                  </a:cubicBezTo>
                  <a:cubicBezTo>
                    <a:pt x="13043" y="11245"/>
                    <a:pt x="14993" y="8071"/>
                    <a:pt x="13387" y="4705"/>
                  </a:cubicBezTo>
                  <a:cubicBezTo>
                    <a:pt x="12545" y="2869"/>
                    <a:pt x="10633" y="1569"/>
                    <a:pt x="9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2086050" y="1761250"/>
              <a:ext cx="705675" cy="686600"/>
            </a:xfrm>
            <a:custGeom>
              <a:rect b="b" l="l" r="r" t="t"/>
              <a:pathLst>
                <a:path extrusionOk="0" h="27464" w="28227">
                  <a:moveTo>
                    <a:pt x="16978" y="0"/>
                  </a:moveTo>
                  <a:cubicBezTo>
                    <a:pt x="8753" y="0"/>
                    <a:pt x="191" y="7917"/>
                    <a:pt x="77" y="15720"/>
                  </a:cubicBezTo>
                  <a:cubicBezTo>
                    <a:pt x="1" y="21954"/>
                    <a:pt x="6541" y="27385"/>
                    <a:pt x="14304" y="27462"/>
                  </a:cubicBezTo>
                  <a:cubicBezTo>
                    <a:pt x="14378" y="27463"/>
                    <a:pt x="14451" y="27463"/>
                    <a:pt x="14524" y="27463"/>
                  </a:cubicBezTo>
                  <a:cubicBezTo>
                    <a:pt x="22516" y="27463"/>
                    <a:pt x="28150" y="21261"/>
                    <a:pt x="28188" y="12431"/>
                  </a:cubicBezTo>
                  <a:cubicBezTo>
                    <a:pt x="28226" y="5011"/>
                    <a:pt x="23790" y="77"/>
                    <a:pt x="17096" y="1"/>
                  </a:cubicBezTo>
                  <a:cubicBezTo>
                    <a:pt x="17057" y="1"/>
                    <a:pt x="17018" y="0"/>
                    <a:pt x="169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3235350" y="1795600"/>
              <a:ext cx="349975" cy="289825"/>
            </a:xfrm>
            <a:custGeom>
              <a:rect b="b" l="l" r="r" t="t"/>
              <a:pathLst>
                <a:path extrusionOk="0" h="11593" w="13999">
                  <a:moveTo>
                    <a:pt x="7200" y="0"/>
                  </a:moveTo>
                  <a:cubicBezTo>
                    <a:pt x="3371" y="0"/>
                    <a:pt x="114" y="2480"/>
                    <a:pt x="77" y="5473"/>
                  </a:cubicBezTo>
                  <a:cubicBezTo>
                    <a:pt x="0" y="8686"/>
                    <a:pt x="3557" y="11554"/>
                    <a:pt x="7688" y="11592"/>
                  </a:cubicBezTo>
                  <a:cubicBezTo>
                    <a:pt x="7726" y="11593"/>
                    <a:pt x="7764" y="11593"/>
                    <a:pt x="7802" y="11593"/>
                  </a:cubicBezTo>
                  <a:cubicBezTo>
                    <a:pt x="11485" y="11593"/>
                    <a:pt x="13846" y="9764"/>
                    <a:pt x="13922" y="6812"/>
                  </a:cubicBezTo>
                  <a:cubicBezTo>
                    <a:pt x="13998" y="3025"/>
                    <a:pt x="11206" y="80"/>
                    <a:pt x="7458" y="4"/>
                  </a:cubicBezTo>
                  <a:cubicBezTo>
                    <a:pt x="7372" y="1"/>
                    <a:pt x="7286" y="0"/>
                    <a:pt x="72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2815600" y="2437250"/>
              <a:ext cx="355700" cy="289825"/>
            </a:xfrm>
            <a:custGeom>
              <a:rect b="b" l="l" r="r" t="t"/>
              <a:pathLst>
                <a:path extrusionOk="0" h="11593" w="14228">
                  <a:moveTo>
                    <a:pt x="7349" y="0"/>
                  </a:moveTo>
                  <a:cubicBezTo>
                    <a:pt x="7322" y="0"/>
                    <a:pt x="7294" y="1"/>
                    <a:pt x="7267" y="1"/>
                  </a:cubicBezTo>
                  <a:cubicBezTo>
                    <a:pt x="3519" y="39"/>
                    <a:pt x="115" y="2602"/>
                    <a:pt x="38" y="5394"/>
                  </a:cubicBezTo>
                  <a:cubicBezTo>
                    <a:pt x="1" y="8475"/>
                    <a:pt x="4024" y="11592"/>
                    <a:pt x="7973" y="11592"/>
                  </a:cubicBezTo>
                  <a:cubicBezTo>
                    <a:pt x="8043" y="11592"/>
                    <a:pt x="8114" y="11591"/>
                    <a:pt x="8185" y="11589"/>
                  </a:cubicBezTo>
                  <a:cubicBezTo>
                    <a:pt x="11818" y="11475"/>
                    <a:pt x="14228" y="9371"/>
                    <a:pt x="14151" y="6388"/>
                  </a:cubicBezTo>
                  <a:cubicBezTo>
                    <a:pt x="14037" y="2666"/>
                    <a:pt x="11208" y="0"/>
                    <a:pt x="73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2775450" y="1494475"/>
              <a:ext cx="347100" cy="285925"/>
            </a:xfrm>
            <a:custGeom>
              <a:rect b="b" l="l" r="r" t="t"/>
              <a:pathLst>
                <a:path extrusionOk="0" h="11437" w="13884">
                  <a:moveTo>
                    <a:pt x="7208" y="1"/>
                  </a:moveTo>
                  <a:cubicBezTo>
                    <a:pt x="3125" y="1"/>
                    <a:pt x="0" y="2397"/>
                    <a:pt x="38" y="5509"/>
                  </a:cubicBezTo>
                  <a:cubicBezTo>
                    <a:pt x="76" y="8760"/>
                    <a:pt x="3557" y="11437"/>
                    <a:pt x="7802" y="11437"/>
                  </a:cubicBezTo>
                  <a:cubicBezTo>
                    <a:pt x="11627" y="11437"/>
                    <a:pt x="13883" y="9639"/>
                    <a:pt x="13883" y="6580"/>
                  </a:cubicBezTo>
                  <a:cubicBezTo>
                    <a:pt x="13883" y="2755"/>
                    <a:pt x="11129" y="1"/>
                    <a:pt x="7305" y="1"/>
                  </a:cubicBezTo>
                  <a:cubicBezTo>
                    <a:pt x="7272" y="1"/>
                    <a:pt x="7240" y="1"/>
                    <a:pt x="72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7" name="Google Shape;77;p14"/>
          <p:cNvPicPr preferRelativeResize="0"/>
          <p:nvPr/>
        </p:nvPicPr>
        <p:blipFill>
          <a:blip r:embed="rId3">
            <a:alphaModFix/>
          </a:blip>
          <a:stretch>
            <a:fillRect/>
          </a:stretch>
        </p:blipFill>
        <p:spPr>
          <a:xfrm rot="507146">
            <a:off x="3557075" y="4329562"/>
            <a:ext cx="2351150" cy="978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hyperlink" Target="https://www.archives.gov/research/african-americans/black-power/black-panther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thewritingrevolution.org/wp-content/uploads/2017/07/Sentence-Summary.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www.youtube.com/watch?v=f1Z1smVMqUw"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learningforjustice.org/sites/default/files/2020-09/TT-Social-Justice-Standards-Anti-bias-framework-2020.pdf" TargetMode="External"/><Relationship Id="rId4" Type="http://schemas.openxmlformats.org/officeDocument/2006/relationships/image" Target="../media/image8.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cde.ca.gov/be/st/ss/documents/histsocscistnd.pdf" TargetMode="External"/><Relationship Id="rId7" Type="http://schemas.openxmlformats.org/officeDocument/2006/relationships/hyperlink" Target="https://www.learningforjustice.org/frameworks/teaching-hard-history/american-slavery/k-5-framework" TargetMode="External"/><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blackhistoryintwominutes.com/2019/12/the-birth-of-the-black-panth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blackhistoryintwominutes.com/2019/12/the-birth-of-the-black-panthers/" TargetMode="External"/><Relationship Id="rId4" Type="http://schemas.openxmlformats.org/officeDocument/2006/relationships/hyperlink" Target="http://www.youtube.com/watch?v=cRuDnigDKnI" TargetMode="External"/><Relationship Id="rId5"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www.youtube.com/watch?v=tCGA4TLaq8g" TargetMode="Externa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ctrTitle"/>
          </p:nvPr>
        </p:nvSpPr>
        <p:spPr>
          <a:xfrm>
            <a:off x="311708" y="744575"/>
            <a:ext cx="8520600" cy="2052600"/>
          </a:xfrm>
          <a:prstGeom prst="rect">
            <a:avLst/>
          </a:prstGeom>
          <a:ln cap="flat" cmpd="sng" w="9525">
            <a:solidFill>
              <a:srgbClr val="000000"/>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African American History 400+ years of Resistance, Resilience, Power, and Pride</a:t>
            </a:r>
            <a:r>
              <a:rPr lang="en"/>
              <a:t>  </a:t>
            </a:r>
            <a:r>
              <a:rPr lang="en"/>
              <a:t> </a:t>
            </a:r>
            <a:endParaRPr/>
          </a:p>
        </p:txBody>
      </p:sp>
      <p:sp>
        <p:nvSpPr>
          <p:cNvPr id="83" name="Google Shape;83;p15"/>
          <p:cNvSpPr txBox="1"/>
          <p:nvPr>
            <p:ph idx="1" type="subTitle"/>
          </p:nvPr>
        </p:nvSpPr>
        <p:spPr>
          <a:xfrm>
            <a:off x="311700" y="2834125"/>
            <a:ext cx="8520600" cy="792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Today you will become smarter about the </a:t>
            </a:r>
            <a:r>
              <a:rPr lang="en"/>
              <a:t>origins</a:t>
            </a:r>
            <a:r>
              <a:rPr lang="en"/>
              <a:t> and impact of the Black Panther Party and the Black Power Movement.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were the goals of the Black Panther Party?</a:t>
            </a:r>
            <a:endParaRPr/>
          </a:p>
        </p:txBody>
      </p:sp>
      <p:pic>
        <p:nvPicPr>
          <p:cNvPr id="145" name="Google Shape;145;p24"/>
          <p:cNvPicPr preferRelativeResize="0"/>
          <p:nvPr/>
        </p:nvPicPr>
        <p:blipFill>
          <a:blip r:embed="rId3">
            <a:alphaModFix/>
          </a:blip>
          <a:stretch>
            <a:fillRect/>
          </a:stretch>
        </p:blipFill>
        <p:spPr>
          <a:xfrm>
            <a:off x="301800" y="1017725"/>
            <a:ext cx="8540390" cy="3344424"/>
          </a:xfrm>
          <a:prstGeom prst="rect">
            <a:avLst/>
          </a:prstGeom>
          <a:noFill/>
          <a:ln cap="flat" cmpd="sng" w="38100">
            <a:solidFill>
              <a:schemeClr val="dk2"/>
            </a:solidFill>
            <a:prstDash val="solid"/>
            <a:round/>
            <a:headEnd len="sm" w="sm" type="none"/>
            <a:tailEnd len="sm" w="sm" type="none"/>
          </a:ln>
        </p:spPr>
      </p:pic>
      <p:sp>
        <p:nvSpPr>
          <p:cNvPr id="146" name="Google Shape;146;p24"/>
          <p:cNvSpPr txBox="1"/>
          <p:nvPr/>
        </p:nvSpPr>
        <p:spPr>
          <a:xfrm>
            <a:off x="509125" y="4637850"/>
            <a:ext cx="2619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Black Panther Party Text Resource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idx="1" type="subTitle"/>
          </p:nvPr>
        </p:nvSpPr>
        <p:spPr>
          <a:xfrm>
            <a:off x="311700" y="1219800"/>
            <a:ext cx="8520600" cy="3614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25000" lnSpcReduction="20000"/>
          </a:bodyPr>
          <a:lstStyle/>
          <a:p>
            <a:pPr indent="0" lvl="0" marL="0" rtl="0" algn="l">
              <a:lnSpc>
                <a:spcPct val="200000"/>
              </a:lnSpc>
              <a:spcBef>
                <a:spcPts val="0"/>
              </a:spcBef>
              <a:spcAft>
                <a:spcPts val="0"/>
              </a:spcAft>
              <a:buClr>
                <a:schemeClr val="dk1"/>
              </a:buClr>
              <a:buSzPts val="275"/>
              <a:buFont typeface="Arial"/>
              <a:buNone/>
            </a:pPr>
            <a:r>
              <a:rPr lang="en" sz="4857">
                <a:solidFill>
                  <a:schemeClr val="dk1"/>
                </a:solidFill>
                <a:highlight>
                  <a:schemeClr val="lt1"/>
                </a:highlight>
                <a:latin typeface="Roboto"/>
                <a:ea typeface="Roboto"/>
                <a:cs typeface="Roboto"/>
                <a:sym typeface="Roboto"/>
              </a:rPr>
              <a:t>The Underground Railroad was not a real railroad. It was a __________of people, both black and white, who helped </a:t>
            </a:r>
            <a:r>
              <a:rPr i="1" lang="en" sz="4857">
                <a:solidFill>
                  <a:schemeClr val="dk1"/>
                </a:solidFill>
                <a:highlight>
                  <a:schemeClr val="lt1"/>
                </a:highlight>
                <a:latin typeface="Roboto"/>
                <a:ea typeface="Roboto"/>
                <a:cs typeface="Roboto"/>
                <a:sym typeface="Roboto"/>
              </a:rPr>
              <a:t>___________people</a:t>
            </a:r>
            <a:r>
              <a:rPr lang="en" sz="4857">
                <a:solidFill>
                  <a:schemeClr val="dk1"/>
                </a:solidFill>
                <a:highlight>
                  <a:schemeClr val="lt1"/>
                </a:highlight>
                <a:latin typeface="Roboto"/>
                <a:ea typeface="Roboto"/>
                <a:cs typeface="Roboto"/>
                <a:sym typeface="Roboto"/>
              </a:rPr>
              <a:t>, people forced to perform labor and services against their will, escape from their </a:t>
            </a:r>
            <a:r>
              <a:rPr i="1" lang="en" sz="4857">
                <a:solidFill>
                  <a:schemeClr val="dk1"/>
                </a:solidFill>
                <a:highlight>
                  <a:schemeClr val="lt1"/>
                </a:highlight>
                <a:latin typeface="Roboto"/>
                <a:ea typeface="Roboto"/>
                <a:cs typeface="Roboto"/>
                <a:sym typeface="Roboto"/>
              </a:rPr>
              <a:t>enslavers</a:t>
            </a:r>
            <a:r>
              <a:rPr lang="en" sz="4857">
                <a:solidFill>
                  <a:schemeClr val="dk1"/>
                </a:solidFill>
                <a:highlight>
                  <a:schemeClr val="lt1"/>
                </a:highlight>
                <a:latin typeface="Roboto"/>
                <a:ea typeface="Roboto"/>
                <a:cs typeface="Roboto"/>
                <a:sym typeface="Roboto"/>
              </a:rPr>
              <a:t>, people who enslave another person. This network was called “Underground” because it was top secret, and “Railroad” because terms like “” and “depot” were used as codes for helpers and safe places.People who escape slavery were considered___________, because it was against the law to escape. Many fugitives went to the northern United States and Canada where they could be free. Many of the fugitives that came to Michigan were ____________________in Kentucky.Escaping was dangerous. Fugitives were determined, cautious, and courageous. They knew that the punishment was harsh if they were caught. Many __________________ that were caught were whipped, beaten or even made to wear chains.Traveling north was also very dangerous. Fugitives had to be careful not to be noticed, so many wore ______________. They traveled mostly by foot, but sometimes by horse, train or even fancy carriages. </a:t>
            </a:r>
            <a:r>
              <a:rPr i="1" lang="en" sz="4857">
                <a:solidFill>
                  <a:schemeClr val="dk1"/>
                </a:solidFill>
                <a:highlight>
                  <a:schemeClr val="lt1"/>
                </a:highlight>
                <a:latin typeface="Roboto"/>
                <a:ea typeface="Roboto"/>
                <a:cs typeface="Roboto"/>
                <a:sym typeface="Roboto"/>
              </a:rPr>
              <a:t>________________</a:t>
            </a:r>
            <a:r>
              <a:rPr lang="en" sz="4857">
                <a:solidFill>
                  <a:schemeClr val="dk1"/>
                </a:solidFill>
                <a:highlight>
                  <a:schemeClr val="lt1"/>
                </a:highlight>
                <a:latin typeface="Roboto"/>
                <a:ea typeface="Roboto"/>
                <a:cs typeface="Roboto"/>
                <a:sym typeface="Roboto"/>
              </a:rPr>
              <a:t>on the Underground Railroad helped them find routes and ways to escape to the north.</a:t>
            </a:r>
            <a:endParaRPr>
              <a:solidFill>
                <a:schemeClr val="dk1"/>
              </a:solidFill>
            </a:endParaRPr>
          </a:p>
          <a:p>
            <a:pPr indent="0" lvl="0" marL="0" rtl="0" algn="ctr">
              <a:spcBef>
                <a:spcPts val="1800"/>
              </a:spcBef>
              <a:spcAft>
                <a:spcPts val="0"/>
              </a:spcAft>
              <a:buNone/>
            </a:pPr>
            <a:r>
              <a:t/>
            </a:r>
            <a:endParaRPr>
              <a:solidFill>
                <a:schemeClr val="dk1"/>
              </a:solidFill>
            </a:endParaRPr>
          </a:p>
        </p:txBody>
      </p:sp>
      <p:sp>
        <p:nvSpPr>
          <p:cNvPr id="152" name="Google Shape;152;p25"/>
          <p:cNvSpPr txBox="1"/>
          <p:nvPr/>
        </p:nvSpPr>
        <p:spPr>
          <a:xfrm>
            <a:off x="257150" y="197425"/>
            <a:ext cx="8520600" cy="7608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1800"/>
              </a:spcAft>
              <a:buClr>
                <a:schemeClr val="dk1"/>
              </a:buClr>
              <a:buSzPts val="1100"/>
              <a:buFont typeface="Arial"/>
              <a:buNone/>
            </a:pPr>
            <a:r>
              <a:rPr lang="en" sz="2400">
                <a:solidFill>
                  <a:srgbClr val="FF0000"/>
                </a:solidFill>
                <a:highlight>
                  <a:schemeClr val="lt1"/>
                </a:highlight>
                <a:latin typeface="Times New Roman"/>
                <a:ea typeface="Times New Roman"/>
                <a:cs typeface="Times New Roman"/>
                <a:sym typeface="Times New Roman"/>
              </a:rPr>
              <a:t>c</a:t>
            </a:r>
            <a:r>
              <a:rPr lang="en" sz="2400">
                <a:solidFill>
                  <a:srgbClr val="FF0000"/>
                </a:solidFill>
                <a:highlight>
                  <a:schemeClr val="lt1"/>
                </a:highlight>
                <a:latin typeface="Times New Roman"/>
                <a:ea typeface="Times New Roman"/>
                <a:cs typeface="Times New Roman"/>
                <a:sym typeface="Times New Roman"/>
              </a:rPr>
              <a:t>onductor   enslaved</a:t>
            </a:r>
            <a:r>
              <a:rPr lang="en" sz="2400">
                <a:solidFill>
                  <a:srgbClr val="212529"/>
                </a:solidFill>
                <a:highlight>
                  <a:schemeClr val="lt1"/>
                </a:highlight>
                <a:latin typeface="Times New Roman"/>
                <a:ea typeface="Times New Roman"/>
                <a:cs typeface="Times New Roman"/>
                <a:sym typeface="Times New Roman"/>
              </a:rPr>
              <a:t>    </a:t>
            </a:r>
            <a:r>
              <a:rPr lang="en" sz="2400">
                <a:solidFill>
                  <a:srgbClr val="FF0000"/>
                </a:solidFill>
                <a:highlight>
                  <a:schemeClr val="lt1"/>
                </a:highlight>
                <a:latin typeface="Times New Roman"/>
                <a:ea typeface="Times New Roman"/>
                <a:cs typeface="Times New Roman"/>
                <a:sym typeface="Times New Roman"/>
              </a:rPr>
              <a:t>network    fugitives   disguises</a:t>
            </a:r>
            <a:endParaRPr sz="24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idx="1" type="subTitle"/>
          </p:nvPr>
        </p:nvSpPr>
        <p:spPr>
          <a:xfrm>
            <a:off x="311700" y="647025"/>
            <a:ext cx="8520600" cy="38310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sz="1700">
              <a:solidFill>
                <a:srgbClr val="374151"/>
              </a:solidFill>
              <a:latin typeface="Roboto"/>
              <a:ea typeface="Roboto"/>
              <a:cs typeface="Roboto"/>
              <a:sym typeface="Roboto"/>
            </a:endParaRPr>
          </a:p>
          <a:p>
            <a:pPr indent="0" lvl="0" marL="0" rtl="0" algn="l">
              <a:spcBef>
                <a:spcPts val="0"/>
              </a:spcBef>
              <a:spcAft>
                <a:spcPts val="0"/>
              </a:spcAft>
              <a:buNone/>
            </a:pPr>
            <a:r>
              <a:t/>
            </a:r>
            <a:endParaRPr sz="1700">
              <a:solidFill>
                <a:srgbClr val="374151"/>
              </a:solidFill>
              <a:latin typeface="Roboto"/>
              <a:ea typeface="Roboto"/>
              <a:cs typeface="Roboto"/>
              <a:sym typeface="Roboto"/>
            </a:endParaRPr>
          </a:p>
          <a:p>
            <a:pPr indent="0" lvl="0" marL="0" rtl="0" algn="l">
              <a:spcBef>
                <a:spcPts val="0"/>
              </a:spcBef>
              <a:spcAft>
                <a:spcPts val="0"/>
              </a:spcAft>
              <a:buNone/>
            </a:pPr>
            <a:r>
              <a:t/>
            </a:r>
            <a:endParaRPr sz="1700">
              <a:solidFill>
                <a:srgbClr val="374151"/>
              </a:solidFill>
              <a:latin typeface="Roboto"/>
              <a:ea typeface="Roboto"/>
              <a:cs typeface="Roboto"/>
              <a:sym typeface="Roboto"/>
            </a:endParaRPr>
          </a:p>
          <a:p>
            <a:pPr indent="0" lvl="0" marL="0" rtl="0" algn="l">
              <a:spcBef>
                <a:spcPts val="0"/>
              </a:spcBef>
              <a:spcAft>
                <a:spcPts val="0"/>
              </a:spcAft>
              <a:buNone/>
            </a:pPr>
            <a:r>
              <a:t/>
            </a:r>
            <a:endParaRPr sz="3999">
              <a:solidFill>
                <a:srgbClr val="374151"/>
              </a:solidFill>
              <a:latin typeface="Roboto"/>
              <a:ea typeface="Roboto"/>
              <a:cs typeface="Roboto"/>
              <a:sym typeface="Roboto"/>
            </a:endParaRPr>
          </a:p>
          <a:p>
            <a:pPr indent="0" lvl="0" marL="0" rtl="0" algn="l">
              <a:spcBef>
                <a:spcPts val="0"/>
              </a:spcBef>
              <a:spcAft>
                <a:spcPts val="0"/>
              </a:spcAft>
              <a:buNone/>
            </a:pPr>
            <a:r>
              <a:t/>
            </a:r>
            <a:endParaRPr sz="7630">
              <a:solidFill>
                <a:srgbClr val="374151"/>
              </a:solidFill>
              <a:latin typeface="Roboto"/>
              <a:ea typeface="Roboto"/>
              <a:cs typeface="Roboto"/>
              <a:sym typeface="Roboto"/>
            </a:endParaRPr>
          </a:p>
          <a:p>
            <a:pPr indent="0" lvl="0" marL="0" rtl="0" algn="l">
              <a:spcBef>
                <a:spcPts val="0"/>
              </a:spcBef>
              <a:spcAft>
                <a:spcPts val="0"/>
              </a:spcAft>
              <a:buNone/>
            </a:pPr>
            <a:r>
              <a:t/>
            </a:r>
            <a:endParaRPr sz="7630">
              <a:solidFill>
                <a:srgbClr val="374151"/>
              </a:solidFill>
              <a:latin typeface="Roboto"/>
              <a:ea typeface="Roboto"/>
              <a:cs typeface="Roboto"/>
              <a:sym typeface="Roboto"/>
            </a:endParaRPr>
          </a:p>
          <a:p>
            <a:pPr indent="0" lvl="0" marL="0" rtl="0" algn="l">
              <a:spcBef>
                <a:spcPts val="0"/>
              </a:spcBef>
              <a:spcAft>
                <a:spcPts val="0"/>
              </a:spcAft>
              <a:buNone/>
            </a:pPr>
            <a:r>
              <a:t/>
            </a:r>
            <a:endParaRPr sz="7630">
              <a:solidFill>
                <a:srgbClr val="374151"/>
              </a:solidFill>
              <a:latin typeface="Roboto"/>
              <a:ea typeface="Roboto"/>
              <a:cs typeface="Roboto"/>
              <a:sym typeface="Roboto"/>
            </a:endParaRPr>
          </a:p>
          <a:p>
            <a:pPr indent="0" lvl="0" marL="0" rtl="0" algn="l">
              <a:spcBef>
                <a:spcPts val="0"/>
              </a:spcBef>
              <a:spcAft>
                <a:spcPts val="0"/>
              </a:spcAft>
              <a:buNone/>
            </a:pPr>
            <a:r>
              <a:rPr lang="en" sz="7630">
                <a:solidFill>
                  <a:srgbClr val="374151"/>
                </a:solidFill>
                <a:latin typeface="Roboto"/>
                <a:ea typeface="Roboto"/>
                <a:cs typeface="Roboto"/>
                <a:sym typeface="Roboto"/>
              </a:rPr>
              <a:t>Why do you think the Black Panther Party chose to start a breakfast program for children? </a:t>
            </a:r>
            <a:endParaRPr sz="7630">
              <a:solidFill>
                <a:srgbClr val="374151"/>
              </a:solidFill>
              <a:latin typeface="Roboto"/>
              <a:ea typeface="Roboto"/>
              <a:cs typeface="Roboto"/>
              <a:sym typeface="Roboto"/>
            </a:endParaRPr>
          </a:p>
          <a:p>
            <a:pPr indent="0" lvl="0" marL="0" rtl="0" algn="l">
              <a:spcBef>
                <a:spcPts val="0"/>
              </a:spcBef>
              <a:spcAft>
                <a:spcPts val="0"/>
              </a:spcAft>
              <a:buNone/>
            </a:pPr>
            <a:r>
              <a:t/>
            </a:r>
            <a:endParaRPr sz="7630">
              <a:solidFill>
                <a:srgbClr val="374151"/>
              </a:solidFill>
              <a:latin typeface="Roboto"/>
              <a:ea typeface="Roboto"/>
              <a:cs typeface="Roboto"/>
              <a:sym typeface="Roboto"/>
            </a:endParaRPr>
          </a:p>
          <a:p>
            <a:pPr indent="0" lvl="0" marL="0" rtl="0" algn="l">
              <a:spcBef>
                <a:spcPts val="0"/>
              </a:spcBef>
              <a:spcAft>
                <a:spcPts val="0"/>
              </a:spcAft>
              <a:buNone/>
            </a:pPr>
            <a:r>
              <a:rPr lang="en" sz="7630">
                <a:solidFill>
                  <a:srgbClr val="374151"/>
                </a:solidFill>
                <a:latin typeface="Roboto"/>
                <a:ea typeface="Roboto"/>
                <a:cs typeface="Roboto"/>
                <a:sym typeface="Roboto"/>
              </a:rPr>
              <a:t>How do you think this program impacted the communities it served?</a:t>
            </a:r>
            <a:endParaRPr sz="9230"/>
          </a:p>
          <a:p>
            <a:pPr indent="0" lvl="0" marL="457200" rtl="0" algn="l">
              <a:spcBef>
                <a:spcPts val="0"/>
              </a:spcBef>
              <a:spcAft>
                <a:spcPts val="0"/>
              </a:spcAft>
              <a:buNone/>
            </a:pPr>
            <a:r>
              <a:t/>
            </a:r>
            <a:endParaRPr sz="9530"/>
          </a:p>
          <a:p>
            <a:pPr indent="0" lvl="0" marL="0" rtl="0" algn="l">
              <a:spcBef>
                <a:spcPts val="0"/>
              </a:spcBef>
              <a:spcAft>
                <a:spcPts val="0"/>
              </a:spcAft>
              <a:buNone/>
            </a:pPr>
            <a:r>
              <a:rPr lang="en" sz="7630">
                <a:solidFill>
                  <a:srgbClr val="374151"/>
                </a:solidFill>
                <a:latin typeface="Roboto"/>
                <a:ea typeface="Roboto"/>
                <a:cs typeface="Roboto"/>
                <a:sym typeface="Roboto"/>
              </a:rPr>
              <a:t>Why do you think access to healthcare was a priority for the Black Panther Party? How does access to healthcare impact the well-being of a community?</a:t>
            </a:r>
            <a:endParaRPr sz="7630">
              <a:solidFill>
                <a:srgbClr val="374151"/>
              </a:solidFill>
              <a:latin typeface="Roboto"/>
              <a:ea typeface="Roboto"/>
              <a:cs typeface="Roboto"/>
              <a:sym typeface="Roboto"/>
            </a:endParaRPr>
          </a:p>
          <a:p>
            <a:pPr indent="0" lvl="0" marL="457200" rtl="0" algn="l">
              <a:spcBef>
                <a:spcPts val="0"/>
              </a:spcBef>
              <a:spcAft>
                <a:spcPts val="0"/>
              </a:spcAft>
              <a:buNone/>
            </a:pPr>
            <a:r>
              <a:t/>
            </a:r>
            <a:endParaRPr sz="7630">
              <a:solidFill>
                <a:srgbClr val="374151"/>
              </a:solidFill>
              <a:latin typeface="Roboto"/>
              <a:ea typeface="Roboto"/>
              <a:cs typeface="Roboto"/>
              <a:sym typeface="Roboto"/>
            </a:endParaRPr>
          </a:p>
          <a:p>
            <a:pPr indent="0" lvl="0" marL="457200" rtl="0" algn="l">
              <a:spcBef>
                <a:spcPts val="0"/>
              </a:spcBef>
              <a:spcAft>
                <a:spcPts val="0"/>
              </a:spcAft>
              <a:buNone/>
            </a:pPr>
            <a:r>
              <a:t/>
            </a:r>
            <a:endParaRPr sz="7630">
              <a:solidFill>
                <a:srgbClr val="374151"/>
              </a:solidFill>
              <a:latin typeface="Roboto"/>
              <a:ea typeface="Roboto"/>
              <a:cs typeface="Roboto"/>
              <a:sym typeface="Roboto"/>
            </a:endParaRPr>
          </a:p>
          <a:p>
            <a:pPr indent="0" lvl="0" marL="0" rtl="0" algn="l">
              <a:spcBef>
                <a:spcPts val="0"/>
              </a:spcBef>
              <a:spcAft>
                <a:spcPts val="0"/>
              </a:spcAft>
              <a:buNone/>
            </a:pPr>
            <a:r>
              <a:rPr lang="en" sz="7630">
                <a:solidFill>
                  <a:srgbClr val="374151"/>
                </a:solidFill>
                <a:latin typeface="Roboto"/>
                <a:ea typeface="Roboto"/>
                <a:cs typeface="Roboto"/>
                <a:sym typeface="Roboto"/>
              </a:rPr>
              <a:t>How do you see the relationship between health and social justice? How can addressing healthcare disparities contribute to a more equitable society?</a:t>
            </a:r>
            <a:endParaRPr sz="9230"/>
          </a:p>
          <a:p>
            <a:pPr indent="0" lvl="0" marL="0" rtl="0" algn="l">
              <a:spcBef>
                <a:spcPts val="0"/>
              </a:spcBef>
              <a:spcAft>
                <a:spcPts val="0"/>
              </a:spcAft>
              <a:buNone/>
            </a:pPr>
            <a:r>
              <a:t/>
            </a:r>
            <a:endParaRPr/>
          </a:p>
          <a:p>
            <a:pPr indent="0" lvl="0" marL="457200" rtl="0" algn="ctr">
              <a:spcBef>
                <a:spcPts val="0"/>
              </a:spcBef>
              <a:spcAft>
                <a:spcPts val="0"/>
              </a:spcAft>
              <a:buNone/>
            </a:pPr>
            <a:r>
              <a:t/>
            </a:r>
            <a:endParaRPr/>
          </a:p>
          <a:p>
            <a:pPr indent="0" lvl="0" marL="457200" rtl="0" algn="ctr">
              <a:spcBef>
                <a:spcPts val="0"/>
              </a:spcBef>
              <a:spcAft>
                <a:spcPts val="0"/>
              </a:spcAft>
              <a:buNone/>
            </a:pPr>
            <a:r>
              <a:t/>
            </a:r>
            <a:endParaRPr/>
          </a:p>
          <a:p>
            <a:pPr indent="0" lvl="0" marL="457200" rtl="0" algn="ctr">
              <a:spcBef>
                <a:spcPts val="0"/>
              </a:spcBef>
              <a:spcAft>
                <a:spcPts val="0"/>
              </a:spcAft>
              <a:buNone/>
            </a:pPr>
            <a:r>
              <a:rPr lang="en"/>
              <a:t> </a:t>
            </a:r>
            <a:endParaRPr/>
          </a:p>
          <a:p>
            <a:pPr indent="0" lvl="0" marL="457200" rtl="0" algn="ctr">
              <a:spcBef>
                <a:spcPts val="0"/>
              </a:spcBef>
              <a:spcAft>
                <a:spcPts val="0"/>
              </a:spcAft>
              <a:buNone/>
            </a:pPr>
            <a:r>
              <a:rPr lang="en"/>
              <a:t> </a:t>
            </a:r>
            <a:endParaRPr/>
          </a:p>
        </p:txBody>
      </p:sp>
      <p:sp>
        <p:nvSpPr>
          <p:cNvPr id="158" name="Google Shape;158;p26"/>
          <p:cNvSpPr txBox="1"/>
          <p:nvPr/>
        </p:nvSpPr>
        <p:spPr>
          <a:xfrm>
            <a:off x="633000" y="185325"/>
            <a:ext cx="7878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2"/>
                </a:solidFill>
              </a:rPr>
              <a:t>Discussion</a:t>
            </a:r>
            <a:endParaRPr b="1" sz="2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ph idx="1" type="body"/>
          </p:nvPr>
        </p:nvSpPr>
        <p:spPr>
          <a:xfrm>
            <a:off x="311700" y="1152475"/>
            <a:ext cx="85206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62500"/>
          </a:bodyPr>
          <a:lstStyle/>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Black Panther Party (BPP) was a revolutionary social and political organization in the United States during the 1960s and 1970s. In addition to their </a:t>
            </a:r>
            <a:r>
              <a:rPr lang="en" sz="2146">
                <a:solidFill>
                  <a:srgbClr val="FF0000"/>
                </a:solidFill>
                <a:latin typeface="Roboto"/>
                <a:ea typeface="Roboto"/>
                <a:cs typeface="Roboto"/>
                <a:sym typeface="Roboto"/>
              </a:rPr>
              <a:t>_______________</a:t>
            </a:r>
            <a:r>
              <a:rPr lang="en" sz="2146">
                <a:solidFill>
                  <a:srgbClr val="374151"/>
                </a:solidFill>
                <a:latin typeface="Roboto"/>
                <a:ea typeface="Roboto"/>
                <a:cs typeface="Roboto"/>
                <a:sym typeface="Roboto"/>
              </a:rPr>
              <a:t>for civil rights and self-defense, the BPP also established various health programs to address the healthcare </a:t>
            </a:r>
            <a:r>
              <a:rPr lang="en" sz="2146">
                <a:solidFill>
                  <a:srgbClr val="FF0000"/>
                </a:solidFill>
                <a:latin typeface="Roboto"/>
                <a:ea typeface="Roboto"/>
                <a:cs typeface="Roboto"/>
                <a:sym typeface="Roboto"/>
              </a:rPr>
              <a:t>_____________</a:t>
            </a:r>
            <a:r>
              <a:rPr lang="en" sz="2146">
                <a:solidFill>
                  <a:srgbClr val="374151"/>
                </a:solidFill>
                <a:latin typeface="Roboto"/>
                <a:ea typeface="Roboto"/>
                <a:cs typeface="Roboto"/>
                <a:sym typeface="Roboto"/>
              </a:rPr>
              <a:t> faced by African American communities. </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launched </a:t>
            </a:r>
            <a:r>
              <a:rPr lang="en" sz="2200">
                <a:solidFill>
                  <a:srgbClr val="FF0000"/>
                </a:solidFill>
                <a:latin typeface="Roboto"/>
                <a:ea typeface="Roboto"/>
                <a:cs typeface="Roboto"/>
                <a:sym typeface="Roboto"/>
              </a:rPr>
              <a:t>______________</a:t>
            </a:r>
            <a:r>
              <a:rPr lang="en" sz="2200">
                <a:solidFill>
                  <a:srgbClr val="374151"/>
                </a:solidFill>
                <a:latin typeface="Roboto"/>
                <a:ea typeface="Roboto"/>
                <a:cs typeface="Roboto"/>
                <a:sym typeface="Roboto"/>
              </a:rPr>
              <a:t> like </a:t>
            </a:r>
            <a:r>
              <a:rPr lang="en" sz="2146">
                <a:solidFill>
                  <a:srgbClr val="374151"/>
                </a:solidFill>
                <a:latin typeface="Roboto"/>
                <a:ea typeface="Roboto"/>
                <a:cs typeface="Roboto"/>
                <a:sym typeface="Roboto"/>
              </a:rPr>
              <a:t>the Free Breakfast for Children Program in 1969 to provide </a:t>
            </a:r>
            <a:r>
              <a:rPr lang="en" sz="2146">
                <a:solidFill>
                  <a:srgbClr val="FF0000"/>
                </a:solidFill>
                <a:latin typeface="Roboto"/>
                <a:ea typeface="Roboto"/>
                <a:cs typeface="Roboto"/>
                <a:sym typeface="Roboto"/>
              </a:rPr>
              <a:t>____________</a:t>
            </a:r>
            <a:r>
              <a:rPr lang="en" sz="2146">
                <a:solidFill>
                  <a:srgbClr val="374151"/>
                </a:solidFill>
                <a:latin typeface="Roboto"/>
                <a:ea typeface="Roboto"/>
                <a:cs typeface="Roboto"/>
                <a:sym typeface="Roboto"/>
              </a:rPr>
              <a:t>meals to children in impoverished neighborhoods before school. At it peak, the program fed thousands. </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established community health clinics, commonly known as "People's Free Medical Centers," which provided medical services, health screenings, and education to underserved neighborhoods.</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engaged in community outreach and education to empower African American communities with knowledge about healthcare and their rights.</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1000"/>
              </a:spcAft>
              <a:buClr>
                <a:schemeClr val="dk1"/>
              </a:buClr>
              <a:buSzPct val="51241"/>
              <a:buFont typeface="Arial"/>
              <a:buNone/>
            </a:pPr>
            <a:r>
              <a:rPr lang="en" sz="2146">
                <a:solidFill>
                  <a:srgbClr val="374151"/>
                </a:solidFill>
                <a:latin typeface="Roboto"/>
                <a:ea typeface="Roboto"/>
                <a:cs typeface="Roboto"/>
                <a:sym typeface="Roboto"/>
              </a:rPr>
              <a:t>The health programs of the Black Panther Party exemplify their belief in the interconnections between health and social justice. By addressing healthcare </a:t>
            </a:r>
            <a:r>
              <a:rPr lang="en" sz="2146">
                <a:solidFill>
                  <a:schemeClr val="dk1"/>
                </a:solidFill>
                <a:latin typeface="Roboto"/>
                <a:ea typeface="Roboto"/>
                <a:cs typeface="Roboto"/>
                <a:sym typeface="Roboto"/>
              </a:rPr>
              <a:t>disparities</a:t>
            </a:r>
            <a:r>
              <a:rPr lang="en" sz="2146">
                <a:solidFill>
                  <a:srgbClr val="374151"/>
                </a:solidFill>
                <a:latin typeface="Roboto"/>
                <a:ea typeface="Roboto"/>
                <a:cs typeface="Roboto"/>
                <a:sym typeface="Roboto"/>
              </a:rPr>
              <a:t>, they sought to uplift oppressed communities.</a:t>
            </a:r>
            <a:endParaRPr sz="2800"/>
          </a:p>
        </p:txBody>
      </p:sp>
      <p:sp>
        <p:nvSpPr>
          <p:cNvPr id="164" name="Google Shape;164;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1000"/>
              </a:spcBef>
              <a:spcAft>
                <a:spcPts val="1000"/>
              </a:spcAft>
              <a:buClr>
                <a:schemeClr val="dk1"/>
              </a:buClr>
              <a:buSzPts val="1100"/>
              <a:buFont typeface="Arial"/>
              <a:buNone/>
            </a:pPr>
            <a:r>
              <a:rPr lang="en" sz="2146">
                <a:solidFill>
                  <a:srgbClr val="FF0000"/>
                </a:solidFill>
                <a:latin typeface="Roboto"/>
                <a:ea typeface="Roboto"/>
                <a:cs typeface="Roboto"/>
                <a:sym typeface="Roboto"/>
              </a:rPr>
              <a:t>disparities</a:t>
            </a:r>
            <a:r>
              <a:rPr lang="en" sz="2146">
                <a:solidFill>
                  <a:srgbClr val="374151"/>
                </a:solidFill>
                <a:latin typeface="Roboto"/>
                <a:ea typeface="Roboto"/>
                <a:cs typeface="Roboto"/>
                <a:sym typeface="Roboto"/>
              </a:rPr>
              <a:t> </a:t>
            </a:r>
            <a:r>
              <a:rPr lang="en" sz="2146">
                <a:solidFill>
                  <a:srgbClr val="FF0000"/>
                </a:solidFill>
                <a:latin typeface="Roboto"/>
                <a:ea typeface="Roboto"/>
                <a:cs typeface="Roboto"/>
                <a:sym typeface="Roboto"/>
              </a:rPr>
              <a:t>advocacy  </a:t>
            </a:r>
            <a:r>
              <a:rPr lang="en" sz="2200">
                <a:solidFill>
                  <a:srgbClr val="FF0000"/>
                </a:solidFill>
                <a:latin typeface="Roboto"/>
                <a:ea typeface="Roboto"/>
                <a:cs typeface="Roboto"/>
                <a:sym typeface="Roboto"/>
              </a:rPr>
              <a:t>initiatives  </a:t>
            </a:r>
            <a:r>
              <a:rPr lang="en" sz="2146">
                <a:solidFill>
                  <a:srgbClr val="FF0000"/>
                </a:solidFill>
                <a:latin typeface="Roboto"/>
                <a:ea typeface="Roboto"/>
                <a:cs typeface="Roboto"/>
                <a:sym typeface="Roboto"/>
              </a:rPr>
              <a:t>nutritious</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idx="1" type="subTitle"/>
          </p:nvPr>
        </p:nvSpPr>
        <p:spPr>
          <a:xfrm>
            <a:off x="311700" y="1025050"/>
            <a:ext cx="8520600" cy="2982000"/>
          </a:xfrm>
          <a:prstGeom prst="rect">
            <a:avLst/>
          </a:prstGeom>
        </p:spPr>
        <p:txBody>
          <a:bodyPr anchorCtr="0" anchor="t" bIns="91425" lIns="91425" spcFirstLastPara="1" rIns="91425" wrap="square" tIns="91425">
            <a:normAutofit fontScale="62500" lnSpcReduction="10000"/>
          </a:bodyPr>
          <a:lstStyle/>
          <a:p>
            <a:pPr indent="0" lvl="0" marL="0" rtl="0" algn="l">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Black Panther Party (BPP) was a revolutionary social and political organization in the United States during the 1960s and 1970s. In addition to their </a:t>
            </a:r>
            <a:r>
              <a:rPr lang="en" sz="2146">
                <a:solidFill>
                  <a:srgbClr val="FF0000"/>
                </a:solidFill>
                <a:latin typeface="Roboto"/>
                <a:ea typeface="Roboto"/>
                <a:cs typeface="Roboto"/>
                <a:sym typeface="Roboto"/>
              </a:rPr>
              <a:t>advocacy</a:t>
            </a:r>
            <a:r>
              <a:rPr lang="en" sz="2146">
                <a:solidFill>
                  <a:srgbClr val="374151"/>
                </a:solidFill>
                <a:latin typeface="Roboto"/>
                <a:ea typeface="Roboto"/>
                <a:cs typeface="Roboto"/>
                <a:sym typeface="Roboto"/>
              </a:rPr>
              <a:t> for civil rights and self-defense, the BPP also established various health programs to address the healthcare </a:t>
            </a:r>
            <a:r>
              <a:rPr lang="en" sz="2146">
                <a:solidFill>
                  <a:srgbClr val="FF0000"/>
                </a:solidFill>
                <a:latin typeface="Roboto"/>
                <a:ea typeface="Roboto"/>
                <a:cs typeface="Roboto"/>
                <a:sym typeface="Roboto"/>
              </a:rPr>
              <a:t>disparities</a:t>
            </a:r>
            <a:r>
              <a:rPr lang="en" sz="2146">
                <a:solidFill>
                  <a:srgbClr val="374151"/>
                </a:solidFill>
                <a:latin typeface="Roboto"/>
                <a:ea typeface="Roboto"/>
                <a:cs typeface="Roboto"/>
                <a:sym typeface="Roboto"/>
              </a:rPr>
              <a:t> faced by African American communities. </a:t>
            </a:r>
            <a:endParaRPr sz="2146">
              <a:solidFill>
                <a:srgbClr val="374151"/>
              </a:solidFill>
              <a:latin typeface="Roboto"/>
              <a:ea typeface="Roboto"/>
              <a:cs typeface="Roboto"/>
              <a:sym typeface="Roboto"/>
            </a:endParaRPr>
          </a:p>
          <a:p>
            <a:pPr indent="0" lvl="0" marL="0" rtl="0" algn="l">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launched </a:t>
            </a:r>
            <a:r>
              <a:rPr lang="en" sz="2200">
                <a:solidFill>
                  <a:srgbClr val="FF0000"/>
                </a:solidFill>
                <a:latin typeface="Roboto"/>
                <a:ea typeface="Roboto"/>
                <a:cs typeface="Roboto"/>
                <a:sym typeface="Roboto"/>
              </a:rPr>
              <a:t>initiatives</a:t>
            </a:r>
            <a:r>
              <a:rPr lang="en" sz="2200">
                <a:solidFill>
                  <a:srgbClr val="374151"/>
                </a:solidFill>
                <a:latin typeface="Roboto"/>
                <a:ea typeface="Roboto"/>
                <a:cs typeface="Roboto"/>
                <a:sym typeface="Roboto"/>
              </a:rPr>
              <a:t> like </a:t>
            </a:r>
            <a:r>
              <a:rPr lang="en" sz="2146">
                <a:solidFill>
                  <a:srgbClr val="374151"/>
                </a:solidFill>
                <a:latin typeface="Roboto"/>
                <a:ea typeface="Roboto"/>
                <a:cs typeface="Roboto"/>
                <a:sym typeface="Roboto"/>
              </a:rPr>
              <a:t>the Free Breakfast for Children Program in 1969 to provide </a:t>
            </a:r>
            <a:r>
              <a:rPr lang="en" sz="2146">
                <a:solidFill>
                  <a:srgbClr val="FF0000"/>
                </a:solidFill>
                <a:latin typeface="Roboto"/>
                <a:ea typeface="Roboto"/>
                <a:cs typeface="Roboto"/>
                <a:sym typeface="Roboto"/>
              </a:rPr>
              <a:t>nutritious</a:t>
            </a:r>
            <a:r>
              <a:rPr lang="en" sz="2146">
                <a:solidFill>
                  <a:srgbClr val="374151"/>
                </a:solidFill>
                <a:latin typeface="Roboto"/>
                <a:ea typeface="Roboto"/>
                <a:cs typeface="Roboto"/>
                <a:sym typeface="Roboto"/>
              </a:rPr>
              <a:t> meals to children in impoverished neighborhoods before school. At it peak, the program fed thousands. </a:t>
            </a:r>
            <a:endParaRPr sz="2146">
              <a:solidFill>
                <a:srgbClr val="374151"/>
              </a:solidFill>
              <a:latin typeface="Roboto"/>
              <a:ea typeface="Roboto"/>
              <a:cs typeface="Roboto"/>
              <a:sym typeface="Roboto"/>
            </a:endParaRPr>
          </a:p>
          <a:p>
            <a:pPr indent="0" lvl="0" marL="0" rtl="0" algn="l">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established community health clinics, commonly known as "People's Free Medical Centers," which provided medical services, health screenings, and education to underserved neighborhoods.</a:t>
            </a:r>
            <a:endParaRPr sz="2146">
              <a:solidFill>
                <a:srgbClr val="374151"/>
              </a:solidFill>
              <a:latin typeface="Roboto"/>
              <a:ea typeface="Roboto"/>
              <a:cs typeface="Roboto"/>
              <a:sym typeface="Roboto"/>
            </a:endParaRPr>
          </a:p>
          <a:p>
            <a:pPr indent="0" lvl="0" marL="0" rtl="0" algn="l">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engaged in community outreach and education to empower African American communities with knowledge about healthcare and their rights.</a:t>
            </a:r>
            <a:endParaRPr sz="2146">
              <a:solidFill>
                <a:srgbClr val="374151"/>
              </a:solidFill>
              <a:latin typeface="Roboto"/>
              <a:ea typeface="Roboto"/>
              <a:cs typeface="Roboto"/>
              <a:sym typeface="Roboto"/>
            </a:endParaRPr>
          </a:p>
          <a:p>
            <a:pPr indent="0" lvl="0" marL="0" rtl="0" algn="l">
              <a:spcBef>
                <a:spcPts val="1000"/>
              </a:spcBef>
              <a:spcAft>
                <a:spcPts val="1000"/>
              </a:spcAft>
              <a:buClr>
                <a:schemeClr val="dk1"/>
              </a:buClr>
              <a:buSzPct val="51241"/>
              <a:buFont typeface="Arial"/>
              <a:buNone/>
            </a:pPr>
            <a:r>
              <a:rPr lang="en" sz="2146">
                <a:solidFill>
                  <a:srgbClr val="374151"/>
                </a:solidFill>
                <a:latin typeface="Roboto"/>
                <a:ea typeface="Roboto"/>
                <a:cs typeface="Roboto"/>
                <a:sym typeface="Roboto"/>
              </a:rPr>
              <a:t>The health programs of the Black Panther Party exemplify their belief in the interconnections between health and social justice. By addressing healthcare </a:t>
            </a:r>
            <a:r>
              <a:rPr lang="en" sz="2146">
                <a:solidFill>
                  <a:schemeClr val="dk1"/>
                </a:solidFill>
                <a:latin typeface="Roboto"/>
                <a:ea typeface="Roboto"/>
                <a:cs typeface="Roboto"/>
                <a:sym typeface="Roboto"/>
              </a:rPr>
              <a:t>disparities</a:t>
            </a:r>
            <a:r>
              <a:rPr lang="en" sz="2146">
                <a:solidFill>
                  <a:srgbClr val="374151"/>
                </a:solidFill>
                <a:latin typeface="Roboto"/>
                <a:ea typeface="Roboto"/>
                <a:cs typeface="Roboto"/>
                <a:sym typeface="Roboto"/>
              </a:rPr>
              <a:t>, they sought to uplift oppressed communities.</a:t>
            </a:r>
            <a:endParaRPr/>
          </a:p>
        </p:txBody>
      </p:sp>
      <p:sp>
        <p:nvSpPr>
          <p:cNvPr id="170" name="Google Shape;170;p28"/>
          <p:cNvSpPr txBox="1"/>
          <p:nvPr/>
        </p:nvSpPr>
        <p:spPr>
          <a:xfrm>
            <a:off x="311700" y="165475"/>
            <a:ext cx="8520600" cy="5727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2800">
                <a:solidFill>
                  <a:srgbClr val="000000"/>
                </a:solidFill>
              </a:rPr>
              <a:t>Fluency Practice </a:t>
            </a:r>
            <a:r>
              <a:rPr lang="en" sz="1577">
                <a:solidFill>
                  <a:srgbClr val="000000"/>
                </a:solidFill>
              </a:rPr>
              <a:t>Practice reading the text below with a partner.  The goal is to read the text with 100% accuracy.  The words in </a:t>
            </a:r>
            <a:r>
              <a:rPr lang="en" sz="1577">
                <a:solidFill>
                  <a:srgbClr val="FF0000"/>
                </a:solidFill>
              </a:rPr>
              <a:t>red</a:t>
            </a:r>
            <a:r>
              <a:rPr lang="en" sz="1577">
                <a:solidFill>
                  <a:srgbClr val="000000"/>
                </a:solidFill>
              </a:rPr>
              <a:t> are from the </a:t>
            </a:r>
            <a:r>
              <a:rPr lang="en" sz="1577">
                <a:solidFill>
                  <a:srgbClr val="FF0000"/>
                </a:solidFill>
              </a:rPr>
              <a:t>A, E, I, O, U, 1, 2 List. </a:t>
            </a:r>
            <a:endParaRPr sz="1577">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9"/>
          <p:cNvSpPr txBox="1"/>
          <p:nvPr/>
        </p:nvSpPr>
        <p:spPr>
          <a:xfrm>
            <a:off x="311700" y="129275"/>
            <a:ext cx="8520600" cy="10233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800">
                <a:solidFill>
                  <a:srgbClr val="000000"/>
                </a:solidFill>
              </a:rPr>
              <a:t>Writing Tips</a:t>
            </a:r>
            <a:r>
              <a:rPr lang="en" sz="1688">
                <a:solidFill>
                  <a:srgbClr val="000000"/>
                </a:solidFill>
              </a:rPr>
              <a:t> Use the following tips to complete your writing using the texts and the videos. Remember to </a:t>
            </a:r>
            <a:r>
              <a:rPr lang="en" sz="1688">
                <a:solidFill>
                  <a:srgbClr val="6AA84F"/>
                </a:solidFill>
              </a:rPr>
              <a:t>include what you learned</a:t>
            </a:r>
            <a:r>
              <a:rPr lang="en" sz="1688">
                <a:solidFill>
                  <a:srgbClr val="000000"/>
                </a:solidFill>
              </a:rPr>
              <a:t> about the topic.  Also, </a:t>
            </a:r>
            <a:r>
              <a:rPr lang="en" sz="1688">
                <a:solidFill>
                  <a:srgbClr val="93C47D"/>
                </a:solidFill>
              </a:rPr>
              <a:t>share your thinking about what you learned. </a:t>
            </a:r>
            <a:endParaRPr sz="1688">
              <a:solidFill>
                <a:srgbClr val="93C47D"/>
              </a:solidFill>
            </a:endParaRPr>
          </a:p>
        </p:txBody>
      </p:sp>
      <p:sp>
        <p:nvSpPr>
          <p:cNvPr id="176" name="Google Shape;176;p29"/>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800">
                <a:solidFill>
                  <a:srgbClr val="000000"/>
                </a:solidFill>
              </a:rPr>
              <a:t>Using the texts and videos, write about </a:t>
            </a:r>
            <a:r>
              <a:rPr lang="en" sz="1800"/>
              <a:t>the Black Panther Party</a:t>
            </a:r>
            <a:r>
              <a:rPr lang="en" sz="1800">
                <a:solidFill>
                  <a:srgbClr val="000000"/>
                </a:solidFill>
              </a:rPr>
              <a:t> </a:t>
            </a:r>
            <a:endParaRPr sz="1800">
              <a:solidFill>
                <a:srgbClr val="000000"/>
              </a:solidFill>
            </a:endParaRPr>
          </a:p>
          <a:p>
            <a:pPr indent="-342900" lvl="0" marL="457200" rtl="0" algn="l">
              <a:lnSpc>
                <a:spcPct val="115000"/>
              </a:lnSpc>
              <a:spcBef>
                <a:spcPts val="1200"/>
              </a:spcBef>
              <a:spcAft>
                <a:spcPts val="0"/>
              </a:spcAft>
              <a:buClr>
                <a:srgbClr val="595959"/>
              </a:buClr>
              <a:buSzPts val="1800"/>
              <a:buChar char="●"/>
            </a:pPr>
            <a:r>
              <a:rPr lang="en" sz="1800">
                <a:solidFill>
                  <a:srgbClr val="000000"/>
                </a:solidFill>
              </a:rPr>
              <a:t>Write what you learned about</a:t>
            </a:r>
            <a:r>
              <a:rPr lang="en" sz="1800">
                <a:solidFill>
                  <a:srgbClr val="595959"/>
                </a:solidFill>
              </a:rPr>
              <a:t> (topic)</a:t>
            </a:r>
            <a:r>
              <a:rPr lang="en" sz="1800">
                <a:solidFill>
                  <a:srgbClr val="93C47D"/>
                </a:solidFill>
              </a:rPr>
              <a:t> </a:t>
            </a:r>
            <a:r>
              <a:rPr lang="en" sz="1800"/>
              <a:t>from the examples, the reading and the videos. </a:t>
            </a:r>
            <a:endParaRPr sz="1800"/>
          </a:p>
          <a:p>
            <a:pPr indent="-342900" lvl="0" marL="457200" rtl="0" algn="l">
              <a:lnSpc>
                <a:spcPct val="115000"/>
              </a:lnSpc>
              <a:spcBef>
                <a:spcPts val="0"/>
              </a:spcBef>
              <a:spcAft>
                <a:spcPts val="0"/>
              </a:spcAft>
              <a:buClr>
                <a:srgbClr val="000000"/>
              </a:buClr>
              <a:buSzPts val="1800"/>
              <a:buChar char="●"/>
            </a:pPr>
            <a:r>
              <a:rPr lang="en" sz="1800"/>
              <a:t>Write what you will do with what you have learned.</a:t>
            </a:r>
            <a:endParaRPr sz="1800"/>
          </a:p>
          <a:p>
            <a:pPr indent="-342900" lvl="0" marL="457200" rtl="0" algn="l">
              <a:lnSpc>
                <a:spcPct val="115000"/>
              </a:lnSpc>
              <a:spcBef>
                <a:spcPts val="0"/>
              </a:spcBef>
              <a:spcAft>
                <a:spcPts val="0"/>
              </a:spcAft>
              <a:buClr>
                <a:srgbClr val="000000"/>
              </a:buClr>
              <a:buSzPts val="1800"/>
              <a:buChar char="●"/>
            </a:pPr>
            <a:r>
              <a:rPr lang="en" sz="1800"/>
              <a:t>What thoughts or questions do you have after today’s lesson?</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1200"/>
              </a:spcAft>
              <a:buNone/>
            </a:pPr>
            <a:r>
              <a:rPr lang="en" sz="1800" u="sng">
                <a:solidFill>
                  <a:srgbClr val="0097A7"/>
                </a:solidFill>
                <a:hlinkClick r:id="rId3">
                  <a:extLst>
                    <a:ext uri="{A12FA001-AC4F-418D-AE19-62706E023703}">
                      <ahyp:hlinkClr val="tx"/>
                    </a:ext>
                  </a:extLst>
                </a:hlinkClick>
              </a:rPr>
              <a:t>Writing Structure- summary sentences</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Activism and music </a:t>
            </a:r>
            <a:endParaRPr/>
          </a:p>
        </p:txBody>
      </p:sp>
      <p:sp>
        <p:nvSpPr>
          <p:cNvPr id="182" name="Google Shape;182;p30"/>
          <p:cNvSpPr txBox="1"/>
          <p:nvPr>
            <p:ph idx="2" type="body"/>
          </p:nvPr>
        </p:nvSpPr>
        <p:spPr>
          <a:xfrm>
            <a:off x="4731300" y="724075"/>
            <a:ext cx="4045200" cy="4358100"/>
          </a:xfrm>
          <a:prstGeom prst="rect">
            <a:avLst/>
          </a:prstGeom>
        </p:spPr>
        <p:txBody>
          <a:bodyPr anchorCtr="0" anchor="ctr" bIns="91425" lIns="91425" spcFirstLastPara="1" rIns="91425" wrap="square" tIns="91425">
            <a:normAutofit/>
          </a:bodyPr>
          <a:lstStyle/>
          <a:p>
            <a:pPr indent="457200" lvl="0" marL="2743200" rtl="0" algn="l">
              <a:spcBef>
                <a:spcPts val="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83" name="Google Shape;183;p30"/>
          <p:cNvSpPr txBox="1"/>
          <p:nvPr>
            <p:ph idx="1" type="subTitle"/>
          </p:nvPr>
        </p:nvSpPr>
        <p:spPr>
          <a:xfrm>
            <a:off x="265500" y="2615525"/>
            <a:ext cx="3992400" cy="2048100"/>
          </a:xfrm>
          <a:prstGeom prst="rect">
            <a:avLst/>
          </a:prstGeom>
        </p:spPr>
        <p:txBody>
          <a:bodyPr anchorCtr="0" anchor="t" bIns="91425" lIns="91425" spcFirstLastPara="1" rIns="91425" wrap="square" tIns="91425">
            <a:normAutofit fontScale="70000" lnSpcReduction="20000"/>
          </a:bodyPr>
          <a:lstStyle/>
          <a:p>
            <a:pPr indent="0" lvl="0" marL="0" rtl="0" algn="ctr">
              <a:spcBef>
                <a:spcPts val="0"/>
              </a:spcBef>
              <a:spcAft>
                <a:spcPts val="0"/>
              </a:spcAft>
              <a:buNone/>
            </a:pPr>
            <a:r>
              <a:rPr lang="en"/>
              <a:t>Elaine Brown was the only female leader of the Black Panther Party.  </a:t>
            </a:r>
            <a:endParaRPr/>
          </a:p>
          <a:p>
            <a:pPr indent="0" lvl="0" marL="0" rtl="0" algn="ctr">
              <a:spcBef>
                <a:spcPts val="0"/>
              </a:spcBef>
              <a:spcAft>
                <a:spcPts val="0"/>
              </a:spcAft>
              <a:buNone/>
            </a:pPr>
            <a:r>
              <a:rPr lang="en"/>
              <a:t>She was also a talented </a:t>
            </a:r>
            <a:r>
              <a:rPr lang="en"/>
              <a:t>musician.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Click the album cover to see her performing </a:t>
            </a:r>
            <a:r>
              <a:rPr b="1" i="1" lang="en"/>
              <a:t>seize the time!</a:t>
            </a:r>
            <a:endParaRPr b="1" i="1"/>
          </a:p>
          <a:p>
            <a:pPr indent="0" lvl="0" marL="0" rtl="0" algn="ctr">
              <a:spcBef>
                <a:spcPts val="0"/>
              </a:spcBef>
              <a:spcAft>
                <a:spcPts val="0"/>
              </a:spcAft>
              <a:buNone/>
            </a:pPr>
            <a:r>
              <a:t/>
            </a:r>
            <a:endParaRPr/>
          </a:p>
          <a:p>
            <a:pPr indent="0" lvl="0" marL="0" rtl="0" algn="ctr">
              <a:spcBef>
                <a:spcPts val="0"/>
              </a:spcBef>
              <a:spcAft>
                <a:spcPts val="0"/>
              </a:spcAft>
              <a:buNone/>
            </a:pPr>
            <a:r>
              <a:rPr lang="en"/>
              <a:t>Today she is an activist, writer, and singer </a:t>
            </a:r>
            <a:endParaRPr/>
          </a:p>
          <a:p>
            <a:pPr indent="0" lvl="0" marL="0" rtl="0" algn="ctr">
              <a:spcBef>
                <a:spcPts val="0"/>
              </a:spcBef>
              <a:spcAft>
                <a:spcPts val="0"/>
              </a:spcAft>
              <a:buNone/>
            </a:pPr>
            <a:r>
              <a:rPr lang="en"/>
              <a:t>https://elainebrown.org/</a:t>
            </a:r>
            <a:endParaRPr/>
          </a:p>
          <a:p>
            <a:pPr indent="0" lvl="0" marL="0" rtl="0" algn="ctr">
              <a:spcBef>
                <a:spcPts val="0"/>
              </a:spcBef>
              <a:spcAft>
                <a:spcPts val="0"/>
              </a:spcAft>
              <a:buNone/>
            </a:pPr>
            <a:r>
              <a:rPr lang="en"/>
              <a:t> </a:t>
            </a:r>
            <a:endParaRPr/>
          </a:p>
        </p:txBody>
      </p:sp>
      <p:pic>
        <p:nvPicPr>
          <p:cNvPr id="184" name="Google Shape;184;p30">
            <a:hlinkClick r:id="rId3"/>
          </p:cNvPr>
          <p:cNvPicPr preferRelativeResize="0"/>
          <p:nvPr/>
        </p:nvPicPr>
        <p:blipFill>
          <a:blip r:embed="rId4">
            <a:alphaModFix/>
          </a:blip>
          <a:stretch>
            <a:fillRect/>
          </a:stretch>
        </p:blipFill>
        <p:spPr>
          <a:xfrm>
            <a:off x="5232678" y="1552650"/>
            <a:ext cx="3227999" cy="3221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idx="1" type="subTitle"/>
          </p:nvPr>
        </p:nvSpPr>
        <p:spPr>
          <a:xfrm>
            <a:off x="311700" y="570775"/>
            <a:ext cx="8520600" cy="4251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Standards/SJ Standards</a:t>
            </a:r>
            <a:endParaRPr/>
          </a:p>
          <a:p>
            <a:pPr indent="0" lvl="0" marL="0" rtl="0" algn="ctr">
              <a:spcBef>
                <a:spcPts val="0"/>
              </a:spcBef>
              <a:spcAft>
                <a:spcPts val="0"/>
              </a:spcAft>
              <a:buNone/>
            </a:pPr>
            <a:r>
              <a:rPr lang="en"/>
              <a:t>                                         </a:t>
            </a:r>
            <a:r>
              <a:rPr lang="en" sz="1400" u="sng">
                <a:solidFill>
                  <a:schemeClr val="hlink"/>
                </a:solidFill>
                <a:hlinkClick r:id="rId3"/>
              </a:rPr>
              <a:t>Social Justice Standards</a:t>
            </a:r>
            <a:endParaRPr sz="1400"/>
          </a:p>
        </p:txBody>
      </p:sp>
      <p:pic>
        <p:nvPicPr>
          <p:cNvPr id="89" name="Google Shape;89;p16"/>
          <p:cNvPicPr preferRelativeResize="0"/>
          <p:nvPr/>
        </p:nvPicPr>
        <p:blipFill rotWithShape="1">
          <a:blip r:embed="rId4">
            <a:alphaModFix/>
          </a:blip>
          <a:srcRect b="0" l="0" r="12495" t="0"/>
          <a:stretch/>
        </p:blipFill>
        <p:spPr>
          <a:xfrm>
            <a:off x="393200" y="2071325"/>
            <a:ext cx="3543526" cy="563225"/>
          </a:xfrm>
          <a:prstGeom prst="rect">
            <a:avLst/>
          </a:prstGeom>
          <a:noFill/>
          <a:ln cap="flat" cmpd="sng" w="38100">
            <a:solidFill>
              <a:schemeClr val="dk2"/>
            </a:solidFill>
            <a:prstDash val="solid"/>
            <a:round/>
            <a:headEnd len="sm" w="sm" type="none"/>
            <a:tailEnd len="sm" w="sm" type="none"/>
          </a:ln>
        </p:spPr>
      </p:pic>
      <p:pic>
        <p:nvPicPr>
          <p:cNvPr id="90" name="Google Shape;90;p16"/>
          <p:cNvPicPr preferRelativeResize="0"/>
          <p:nvPr/>
        </p:nvPicPr>
        <p:blipFill>
          <a:blip r:embed="rId5">
            <a:alphaModFix/>
          </a:blip>
          <a:stretch>
            <a:fillRect/>
          </a:stretch>
        </p:blipFill>
        <p:spPr>
          <a:xfrm>
            <a:off x="393200" y="1489625"/>
            <a:ext cx="3543525" cy="464825"/>
          </a:xfrm>
          <a:prstGeom prst="rect">
            <a:avLst/>
          </a:prstGeom>
          <a:noFill/>
          <a:ln cap="flat" cmpd="sng" w="38100">
            <a:solidFill>
              <a:schemeClr val="dk2"/>
            </a:solidFill>
            <a:prstDash val="solid"/>
            <a:round/>
            <a:headEnd len="sm" w="sm" type="none"/>
            <a:tailEnd len="sm" w="sm" type="none"/>
          </a:ln>
        </p:spPr>
      </p:pic>
      <p:sp>
        <p:nvSpPr>
          <p:cNvPr id="91" name="Google Shape;91;p16"/>
          <p:cNvSpPr txBox="1"/>
          <p:nvPr/>
        </p:nvSpPr>
        <p:spPr>
          <a:xfrm>
            <a:off x="446393" y="955400"/>
            <a:ext cx="31077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History Social Science Standards CA</a:t>
            </a:r>
            <a:endParaRPr/>
          </a:p>
        </p:txBody>
      </p:sp>
      <p:sp>
        <p:nvSpPr>
          <p:cNvPr id="92" name="Google Shape;92;p16"/>
          <p:cNvSpPr txBox="1"/>
          <p:nvPr/>
        </p:nvSpPr>
        <p:spPr>
          <a:xfrm>
            <a:off x="454063" y="2743250"/>
            <a:ext cx="3421800" cy="3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7"/>
              </a:rPr>
              <a:t>Teaching Hard History Standards</a:t>
            </a:r>
            <a:endParaRPr u="sng"/>
          </a:p>
        </p:txBody>
      </p:sp>
      <p:pic>
        <p:nvPicPr>
          <p:cNvPr id="93" name="Google Shape;93;p16"/>
          <p:cNvPicPr preferRelativeResize="0"/>
          <p:nvPr/>
        </p:nvPicPr>
        <p:blipFill rotWithShape="1">
          <a:blip r:embed="rId8">
            <a:alphaModFix/>
          </a:blip>
          <a:srcRect b="0" l="0" r="35191" t="0"/>
          <a:stretch/>
        </p:blipFill>
        <p:spPr>
          <a:xfrm>
            <a:off x="422274" y="3161800"/>
            <a:ext cx="3485400" cy="629700"/>
          </a:xfrm>
          <a:prstGeom prst="rect">
            <a:avLst/>
          </a:prstGeom>
          <a:noFill/>
          <a:ln cap="flat" cmpd="sng" w="38100">
            <a:solidFill>
              <a:schemeClr val="dk2"/>
            </a:solidFill>
            <a:prstDash val="solid"/>
            <a:round/>
            <a:headEnd len="sm" w="sm" type="none"/>
            <a:tailEnd len="sm" w="sm" type="none"/>
          </a:ln>
        </p:spPr>
      </p:pic>
      <p:pic>
        <p:nvPicPr>
          <p:cNvPr id="94" name="Google Shape;94;p16"/>
          <p:cNvPicPr preferRelativeResize="0"/>
          <p:nvPr/>
        </p:nvPicPr>
        <p:blipFill rotWithShape="1">
          <a:blip r:embed="rId9">
            <a:alphaModFix/>
          </a:blip>
          <a:srcRect b="0" l="0" r="25334" t="0"/>
          <a:stretch/>
        </p:blipFill>
        <p:spPr>
          <a:xfrm>
            <a:off x="5176938" y="3911350"/>
            <a:ext cx="3421801" cy="703900"/>
          </a:xfrm>
          <a:prstGeom prst="rect">
            <a:avLst/>
          </a:prstGeom>
          <a:noFill/>
          <a:ln cap="flat" cmpd="sng" w="38100">
            <a:solidFill>
              <a:schemeClr val="dk2"/>
            </a:solidFill>
            <a:prstDash val="solid"/>
            <a:round/>
            <a:headEnd len="sm" w="sm" type="none"/>
            <a:tailEnd len="sm" w="sm" type="none"/>
          </a:ln>
        </p:spPr>
      </p:pic>
      <p:pic>
        <p:nvPicPr>
          <p:cNvPr id="95" name="Google Shape;95;p16"/>
          <p:cNvPicPr preferRelativeResize="0"/>
          <p:nvPr/>
        </p:nvPicPr>
        <p:blipFill rotWithShape="1">
          <a:blip r:embed="rId10">
            <a:alphaModFix/>
          </a:blip>
          <a:srcRect b="0" l="0" r="21154" t="0"/>
          <a:stretch/>
        </p:blipFill>
        <p:spPr>
          <a:xfrm>
            <a:off x="364149" y="3791500"/>
            <a:ext cx="3543525" cy="943600"/>
          </a:xfrm>
          <a:prstGeom prst="rect">
            <a:avLst/>
          </a:prstGeom>
          <a:noFill/>
          <a:ln cap="flat" cmpd="sng" w="38100">
            <a:solidFill>
              <a:schemeClr val="dk2"/>
            </a:solidFill>
            <a:prstDash val="solid"/>
            <a:round/>
            <a:headEnd len="sm" w="sm" type="none"/>
            <a:tailEnd len="sm" w="sm" type="none"/>
          </a:ln>
        </p:spPr>
      </p:pic>
      <p:pic>
        <p:nvPicPr>
          <p:cNvPr id="96" name="Google Shape;96;p16"/>
          <p:cNvPicPr preferRelativeResize="0"/>
          <p:nvPr/>
        </p:nvPicPr>
        <p:blipFill>
          <a:blip r:embed="rId11">
            <a:alphaModFix/>
          </a:blip>
          <a:stretch>
            <a:fillRect/>
          </a:stretch>
        </p:blipFill>
        <p:spPr>
          <a:xfrm>
            <a:off x="5192175" y="1696637"/>
            <a:ext cx="3391335" cy="21492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7"/>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The </a:t>
            </a:r>
            <a:r>
              <a:rPr lang="en"/>
              <a:t>Black Panther Party</a:t>
            </a:r>
            <a:endParaRPr/>
          </a:p>
        </p:txBody>
      </p:sp>
      <p:sp>
        <p:nvSpPr>
          <p:cNvPr id="107" name="Google Shape;107;p18"/>
          <p:cNvSpPr txBox="1"/>
          <p:nvPr>
            <p:ph idx="1" type="body"/>
          </p:nvPr>
        </p:nvSpPr>
        <p:spPr>
          <a:xfrm>
            <a:off x="311700" y="1152475"/>
            <a:ext cx="2676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t/>
            </a:r>
            <a:endParaRPr sz="2100"/>
          </a:p>
          <a:p>
            <a:pPr indent="0" lvl="0" marL="0" rtl="0" algn="l">
              <a:spcBef>
                <a:spcPts val="1200"/>
              </a:spcBef>
              <a:spcAft>
                <a:spcPts val="0"/>
              </a:spcAft>
              <a:buNone/>
            </a:pPr>
            <a:r>
              <a:rPr lang="en" sz="2100" u="sng">
                <a:solidFill>
                  <a:schemeClr val="hlink"/>
                </a:solidFill>
                <a:hlinkClick r:id="rId3"/>
              </a:rPr>
              <a:t>The Birth of the Black Panthers</a:t>
            </a:r>
            <a:endParaRPr sz="2100"/>
          </a:p>
          <a:p>
            <a:pPr indent="0" lvl="0" marL="0" rtl="0" algn="l">
              <a:spcBef>
                <a:spcPts val="1200"/>
              </a:spcBef>
              <a:spcAft>
                <a:spcPts val="0"/>
              </a:spcAft>
              <a:buNone/>
            </a:pPr>
            <a:r>
              <a:rPr lang="en" sz="2100"/>
              <a:t>(This 2 min. Video gives an overview of the practical activities of the Black Panther Party as well as the ongong legacy of their community activism). </a:t>
            </a:r>
            <a:endParaRPr sz="21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08" name="Google Shape;108;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The Black Panther Party</a:t>
            </a:r>
            <a:endParaRPr/>
          </a:p>
          <a:p>
            <a:pPr indent="0" lvl="0" marL="0" rtl="0" algn="l">
              <a:spcBef>
                <a:spcPts val="0"/>
              </a:spcBef>
              <a:spcAft>
                <a:spcPts val="0"/>
              </a:spcAft>
              <a:buNone/>
            </a:pPr>
            <a:r>
              <a:t/>
            </a:r>
            <a:endParaRPr/>
          </a:p>
        </p:txBody>
      </p:sp>
      <p:sp>
        <p:nvSpPr>
          <p:cNvPr id="114" name="Google Shape;114;p1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100" u="sng">
                <a:solidFill>
                  <a:schemeClr val="hlink"/>
                </a:solidFill>
                <a:hlinkClick r:id="rId3"/>
              </a:rPr>
              <a:t>The Birth of the Black Panthers</a:t>
            </a:r>
            <a:endParaRPr sz="2100"/>
          </a:p>
          <a:p>
            <a:pPr indent="0" lvl="0" marL="0" rtl="0" algn="l">
              <a:spcBef>
                <a:spcPts val="1200"/>
              </a:spcBef>
              <a:spcAft>
                <a:spcPts val="1200"/>
              </a:spcAft>
              <a:buClr>
                <a:schemeClr val="dk1"/>
              </a:buClr>
              <a:buSzPts val="1100"/>
              <a:buFont typeface="Arial"/>
              <a:buNone/>
            </a:pPr>
            <a:r>
              <a:rPr lang="en" sz="2100"/>
              <a:t>(This 2 min. Video gives an overview of the practical activities of the Black Panther Party as well as the ongong legacy of their community activism). </a:t>
            </a:r>
            <a:endParaRPr/>
          </a:p>
        </p:txBody>
      </p:sp>
      <p:sp>
        <p:nvSpPr>
          <p:cNvPr id="115" name="Google Shape;115;p19"/>
          <p:cNvSpPr txBox="1"/>
          <p:nvPr>
            <p:ph idx="2" type="body"/>
          </p:nvPr>
        </p:nvSpPr>
        <p:spPr>
          <a:xfrm>
            <a:off x="4572000" y="1017725"/>
            <a:ext cx="4260300" cy="3551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500"/>
              <a:t>Black Panther Party Members teach young people (6 min. video)  </a:t>
            </a:r>
            <a:endParaRPr b="1" sz="1500"/>
          </a:p>
          <a:p>
            <a:pPr indent="0" lvl="0" marL="0" rtl="0" algn="l">
              <a:spcBef>
                <a:spcPts val="1200"/>
              </a:spcBef>
              <a:spcAft>
                <a:spcPts val="1200"/>
              </a:spcAft>
              <a:buNone/>
            </a:pPr>
            <a:r>
              <a:rPr lang="en"/>
              <a:t>  </a:t>
            </a:r>
            <a:endParaRPr/>
          </a:p>
        </p:txBody>
      </p:sp>
      <p:pic>
        <p:nvPicPr>
          <p:cNvPr descr="Learn more about Elmer Dixon, co-founder of the Seattle Chapter of the Black Panther Party:&#10;http://depts.washington.edu/civilr/elmer_dixon.htm&#10;Check out Dr. Marcia Tate Arunga’s book, The Stolen Ones and How They Were Missed:&#10;https://www.amazon.com/dp/B005Z7DU9Q?m=A2ZLXHCC9QBJXD&amp;ref_=v_sp_widget_detail_page&#10;&#10;Sponsor this series: http://www.cut.com/sponsorship&#10;Come play with us!&#10;Sign up at http://bitly.com/hihofans to get updates on HiHo, special offers, and exclusive behind-the-scenes content with your favorite kids.&#10;SUBSCRIBE to HiHo Kids: http://bit.ly/HiHoYouTube&#10;&#10;Watch More Kids Meet: https://www.youtube.com/playlist?list=PL2etPlnTb9sXwY7EgbEdYcfpl4SOeek3_&#10;&#10;About Kids Meet:&#10;Curious kids meet--and interview--people with particular points of view.&#10;&#10;Don't forget to subscribe and follow us!&#10;Facebook- http://www.facebook.com/hihokids&#10;YouTube- http://www.youtube.com/hihokids&#10;Get HiHo swag here: http://bit.ly/BuyCut&#10;&#10;About HiHo Kids:&#10;Every kid – including the one inside each of us – needs imagination and curiosity about the world. Hiho promotes empathy through play.&#10;&#10;Send HiHo Kids things to unbox: &#10;PO Box 19604, Seattle WA 98109&#10;&#10;Stay updated by signing up to our email list @ bit.ly/ytJoinTheFamily &#10;For licensing inquiries: http://cut.com/licensing&#10;Want to work with us? http://cut.com/hiring&#10;Want to be in a video? http://cut.com/casting&#10;&#10;Want to sponsor a video? http://cut.com/sponsorships&#10;Love HiHo? Fill out this form for exclusive updates: http://cut.com/fanform&#10;&#10;Kids Meet Former Black Panthers | Kids Meet | HiHo Kids&#10;https://youtu.be/cRuDnigDKnI&#10;&#10;#HiHoKids #KidsMeet #Kids&#10;&#10;HiHo Kids&#10;https://www.youtube.com/hihokids" id="116" name="Google Shape;116;p19" title="Kids Meet Former Black Panthers | Kids Meet | HiHo Kids">
            <a:hlinkClick r:id="rId4"/>
          </p:cNvPr>
          <p:cNvPicPr preferRelativeResize="0"/>
          <p:nvPr/>
        </p:nvPicPr>
        <p:blipFill>
          <a:blip r:embed="rId5">
            <a:alphaModFix/>
          </a:blip>
          <a:stretch>
            <a:fillRect/>
          </a:stretch>
        </p:blipFill>
        <p:spPr>
          <a:xfrm>
            <a:off x="4500050" y="1768431"/>
            <a:ext cx="4260300" cy="31952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720000" y="445025"/>
            <a:ext cx="770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Health Programs created by the Black Panthers</a:t>
            </a:r>
            <a:endParaRPr/>
          </a:p>
        </p:txBody>
      </p:sp>
      <p:pic>
        <p:nvPicPr>
          <p:cNvPr descr="The History You Didn't Learn is a series that sheds light on past events that may have been omitted, misleading, or just downright wrong in our history education in school. This episode is about The Black Panthers and how they worked to bring free health care to the communities they served.&#10;&#10;CONNECT WITH TIME&#10;Web: https://ti.me/36TTEsp&#10;Twitter: https://ti.me/37W8Wy8&#10;Facebook: https://ti.me/36UOCvW&#10;Instagram: https://ti.me/370zRHQSubscribe to TIME ►► http://bit.ly/SubscribeTIME&#10;Get closer to the world of entertainment and celebrity news as TIME gives you access and insight on the people who make what you watch, read and share.&#10;https://ti.me/36WdUcU&#10;Find out more about the latest developments in science and technology as TIME’s access brings you to the ideas and people changing our world.&#10;https://ti.me/2GVYWt4&#10;Let TIME show you everything you need to know about drones, autonomous cars, smart devices and the latest inventions which are shaping industries and our way of living&#10;https://ti.me/2v6Q68R&#10;Stay up to date on breaking news from around the world through TIME’s trusted reporting, insight and access&#10;https://ti.me/31oizTX&#10;&#10;Magazine: https://ti.me/37XvyhZ&#10;Newsletter: https://ti.me/2GU4Gn0&#10;ABOUT TIME&#10;TIME brings unparalleled insight, access and authority to the news. A 24/7 news publication with nearly a century of experience, TIME’s coverage shapes how we understand our world. Subscribe for daily news, interviews, science, technology, politics, health, entertainment, and business updates, as well as exclusive videos from TIME’s Person of the Year, TIME 100 and more created by TIME’s acclaimed writers, producers and editors.&#10;&#10;With Free Medical Clinics and Patient Advocacy, the Black Panthers Created a Legacy in Community Health That Still Exists Amid COVID-19&#10;https://ti.me/3dRj7tI" id="122" name="Google Shape;122;p20" title="The Black Panthers' Overlooked Health Programs | The History You Didn't Learn | TIME">
            <a:hlinkClick r:id="rId3"/>
          </p:cNvPr>
          <p:cNvPicPr preferRelativeResize="0"/>
          <p:nvPr/>
        </p:nvPicPr>
        <p:blipFill>
          <a:blip r:embed="rId4">
            <a:alphaModFix/>
          </a:blip>
          <a:stretch>
            <a:fillRect/>
          </a:stretch>
        </p:blipFill>
        <p:spPr>
          <a:xfrm>
            <a:off x="2185150" y="14933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Black Power</a:t>
            </a:r>
            <a:endParaRPr/>
          </a:p>
        </p:txBody>
      </p:sp>
      <p:sp>
        <p:nvSpPr>
          <p:cNvPr id="128" name="Google Shape;12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t>“But at a rally in 1966, words were used as armoire to fight against racism. Stokley Carmichael, the bold, new young leader of the Student Nonviolent Coordinating Committee (SNCC), shouted….”Black Power!” These words connected to Blackness not to negativity but to strength. “Black Power” was new language that empowered the Black community and sparked a new movement. Here’s what Carmichael meant by Black Power: Black people owning and controlling their own neighborhoods and futures, free of White supremacy. Here’s what racist White people heard: Black Supremacy! See what was happening? People afraid of antiracist ideas purposely twisted Carmichael’s message of empowerment into racist ideas. “  -</a:t>
            </a:r>
            <a:r>
              <a:rPr i="1" lang="en"/>
              <a:t>Stamped for Kids</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idx="1" type="subTitle"/>
          </p:nvPr>
        </p:nvSpPr>
        <p:spPr>
          <a:xfrm>
            <a:off x="311700" y="442650"/>
            <a:ext cx="87159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A,E,I,O,U,1,2 </a:t>
            </a:r>
            <a:r>
              <a:rPr lang="en" sz="1133">
                <a:solidFill>
                  <a:srgbClr val="000000"/>
                </a:solidFill>
              </a:rPr>
              <a:t>Use this approach to help read words with multiple syllables.</a:t>
            </a:r>
            <a:endParaRPr sz="1133">
              <a:solidFill>
                <a:srgbClr val="000000"/>
              </a:solidFill>
            </a:endParaRPr>
          </a:p>
          <a:p>
            <a:pPr indent="-254000" lvl="0" marL="457200" rtl="0" algn="l">
              <a:spcBef>
                <a:spcPts val="0"/>
              </a:spcBef>
              <a:spcAft>
                <a:spcPts val="0"/>
              </a:spcAft>
              <a:buClr>
                <a:srgbClr val="000000"/>
              </a:buClr>
              <a:buSzPts val="400"/>
              <a:buAutoNum type="arabicPeriod"/>
            </a:pPr>
            <a:r>
              <a:t/>
            </a:r>
            <a:endParaRPr sz="1800"/>
          </a:p>
          <a:p>
            <a:pPr indent="-254000" lvl="0" marL="457200" rtl="0" algn="l">
              <a:spcBef>
                <a:spcPts val="0"/>
              </a:spcBef>
              <a:spcAft>
                <a:spcPts val="0"/>
              </a:spcAft>
              <a:buClr>
                <a:srgbClr val="000000"/>
              </a:buClr>
              <a:buSzPts val="400"/>
              <a:buAutoNum type="arabicPeriod"/>
            </a:pPr>
            <a:r>
              <a:rPr lang="en" sz="1800"/>
              <a:t>Place an X under each A, E, I, O, U</a:t>
            </a:r>
            <a:endParaRPr sz="1800"/>
          </a:p>
          <a:p>
            <a:pPr indent="-254000" lvl="0" marL="457200" rtl="0" algn="l">
              <a:spcBef>
                <a:spcPts val="0"/>
              </a:spcBef>
              <a:spcAft>
                <a:spcPts val="0"/>
              </a:spcAft>
              <a:buClr>
                <a:srgbClr val="000000"/>
              </a:buClr>
              <a:buSzPts val="400"/>
              <a:buAutoNum type="arabicPeriod"/>
            </a:pPr>
            <a:r>
              <a:rPr lang="en" sz="1800"/>
              <a:t>Count the letters between the X’s</a:t>
            </a:r>
            <a:endParaRPr sz="1800"/>
          </a:p>
          <a:p>
            <a:pPr indent="-254000" lvl="0" marL="457200" rtl="0" algn="l">
              <a:spcBef>
                <a:spcPts val="0"/>
              </a:spcBef>
              <a:spcAft>
                <a:spcPts val="0"/>
              </a:spcAft>
              <a:buClr>
                <a:srgbClr val="000000"/>
              </a:buClr>
              <a:buSzPts val="400"/>
              <a:buAutoNum type="arabicPeriod"/>
            </a:pPr>
            <a:r>
              <a:rPr lang="en" sz="1800"/>
              <a:t>Split between: </a:t>
            </a:r>
            <a:endParaRPr sz="1800"/>
          </a:p>
          <a:p>
            <a:pPr indent="0" lvl="0" marL="457200" rtl="0" algn="l">
              <a:spcBef>
                <a:spcPts val="0"/>
              </a:spcBef>
              <a:spcAft>
                <a:spcPts val="0"/>
              </a:spcAft>
              <a:buNone/>
            </a:pPr>
            <a:r>
              <a:rPr lang="en" sz="1800"/>
              <a:t>(X and X) example: jo/vi/al</a:t>
            </a:r>
            <a:endParaRPr sz="1800"/>
          </a:p>
          <a:p>
            <a:pPr indent="0" lvl="0" marL="457200" rtl="0" algn="l">
              <a:spcBef>
                <a:spcPts val="0"/>
              </a:spcBef>
              <a:spcAft>
                <a:spcPts val="0"/>
              </a:spcAft>
              <a:buNone/>
            </a:pPr>
            <a:r>
              <a:rPr lang="en" sz="1800"/>
              <a:t>(X and 1) example: te/na/cious</a:t>
            </a:r>
            <a:endParaRPr sz="1800"/>
          </a:p>
          <a:p>
            <a:pPr indent="0" lvl="0" marL="457200" rtl="0" algn="l">
              <a:spcBef>
                <a:spcPts val="0"/>
              </a:spcBef>
              <a:spcAft>
                <a:spcPts val="0"/>
              </a:spcAft>
              <a:buNone/>
            </a:pPr>
            <a:r>
              <a:rPr lang="en" sz="1800"/>
              <a:t>(1 and 2) example: bal/lad</a:t>
            </a:r>
            <a:endParaRPr sz="1800"/>
          </a:p>
          <a:p>
            <a:pPr indent="0" lvl="0" marL="457200" rtl="0" algn="l">
              <a:spcBef>
                <a:spcPts val="0"/>
              </a:spcBef>
              <a:spcAft>
                <a:spcPts val="0"/>
              </a:spcAft>
              <a:buNone/>
            </a:pPr>
            <a:r>
              <a:t/>
            </a:r>
            <a:endParaRPr/>
          </a:p>
          <a:p>
            <a:pPr indent="0" lvl="0" marL="457200" rtl="0" algn="l">
              <a:spcBef>
                <a:spcPts val="0"/>
              </a:spcBef>
              <a:spcAft>
                <a:spcPts val="0"/>
              </a:spcAft>
              <a:buNone/>
            </a:pPr>
            <a:r>
              <a:rPr lang="en" sz="1200">
                <a:solidFill>
                  <a:srgbClr val="000000"/>
                </a:solidFill>
              </a:rPr>
              <a:t>Do not separate blends or word groupings that need each other. </a:t>
            </a:r>
            <a:endParaRPr sz="1200">
              <a:solidFill>
                <a:srgbClr val="000000"/>
              </a:solidFill>
            </a:endParaRPr>
          </a:p>
          <a:p>
            <a:pPr indent="0" lvl="0" marL="457200" rtl="0" algn="l">
              <a:spcBef>
                <a:spcPts val="0"/>
              </a:spcBef>
              <a:spcAft>
                <a:spcPts val="0"/>
              </a:spcAft>
              <a:buNone/>
            </a:pPr>
            <a:r>
              <a:rPr lang="en" sz="1200">
                <a:solidFill>
                  <a:srgbClr val="000000"/>
                </a:solidFill>
              </a:rPr>
              <a:t>ous, qu, bi, cl, dr, pr, cial, tion</a:t>
            </a:r>
            <a:endParaRPr sz="1200">
              <a:solidFill>
                <a:srgbClr val="000000"/>
              </a:solidFill>
            </a:endParaRPr>
          </a:p>
          <a:p>
            <a:pPr indent="0" lvl="0" marL="457200" rtl="0" algn="l">
              <a:spcBef>
                <a:spcPts val="0"/>
              </a:spcBef>
              <a:spcAft>
                <a:spcPts val="0"/>
              </a:spcAft>
              <a:buNone/>
            </a:pPr>
            <a:r>
              <a:t/>
            </a:r>
            <a:endParaRPr sz="1400">
              <a:solidFill>
                <a:srgbClr val="000000"/>
              </a:solidFill>
            </a:endParaRPr>
          </a:p>
          <a:p>
            <a:pPr indent="0" lvl="0" marL="0" rtl="0" algn="ctr">
              <a:spcBef>
                <a:spcPts val="0"/>
              </a:spcBef>
              <a:spcAft>
                <a:spcPts val="0"/>
              </a:spcAft>
              <a:buNone/>
            </a:pPr>
            <a:r>
              <a:t/>
            </a:r>
            <a:endParaRPr/>
          </a:p>
        </p:txBody>
      </p:sp>
      <p:sp>
        <p:nvSpPr>
          <p:cNvPr id="134" name="Google Shape;134;p22"/>
          <p:cNvSpPr txBox="1"/>
          <p:nvPr/>
        </p:nvSpPr>
        <p:spPr>
          <a:xfrm>
            <a:off x="5242850" y="931075"/>
            <a:ext cx="3564300" cy="3218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Choose 4 words here from the text that </a:t>
            </a:r>
            <a:r>
              <a:rPr lang="en">
                <a:solidFill>
                  <a:schemeClr val="dk1"/>
                </a:solidFill>
              </a:rPr>
              <a:t>students might struggle to decode. </a:t>
            </a:r>
            <a:endParaRPr b="1" sz="1900">
              <a:solidFill>
                <a:schemeClr val="dk1"/>
              </a:solidFill>
            </a:endParaRPr>
          </a:p>
          <a:p>
            <a:pPr indent="0" lvl="0" marL="0" rtl="0" algn="l">
              <a:spcBef>
                <a:spcPts val="1000"/>
              </a:spcBef>
              <a:spcAft>
                <a:spcPts val="0"/>
              </a:spcAft>
              <a:buNone/>
            </a:pPr>
            <a:r>
              <a:rPr lang="en" sz="2146">
                <a:solidFill>
                  <a:srgbClr val="FF0000"/>
                </a:solidFill>
                <a:latin typeface="Roboto"/>
                <a:ea typeface="Roboto"/>
                <a:cs typeface="Roboto"/>
                <a:sym typeface="Roboto"/>
              </a:rPr>
              <a:t>a</a:t>
            </a:r>
            <a:r>
              <a:rPr lang="en" sz="2146">
                <a:solidFill>
                  <a:srgbClr val="FF0000"/>
                </a:solidFill>
                <a:latin typeface="Roboto"/>
                <a:ea typeface="Roboto"/>
                <a:cs typeface="Roboto"/>
                <a:sym typeface="Roboto"/>
              </a:rPr>
              <a:t>dvocacy</a:t>
            </a:r>
            <a:endParaRPr sz="2146">
              <a:solidFill>
                <a:srgbClr val="FF0000"/>
              </a:solidFill>
              <a:latin typeface="Roboto"/>
              <a:ea typeface="Roboto"/>
              <a:cs typeface="Roboto"/>
              <a:sym typeface="Roboto"/>
            </a:endParaRPr>
          </a:p>
          <a:p>
            <a:pPr indent="0" lvl="0" marL="0" rtl="0" algn="l">
              <a:spcBef>
                <a:spcPts val="1000"/>
              </a:spcBef>
              <a:spcAft>
                <a:spcPts val="0"/>
              </a:spcAft>
              <a:buNone/>
            </a:pPr>
            <a:r>
              <a:rPr lang="en" sz="2146">
                <a:solidFill>
                  <a:srgbClr val="FF0000"/>
                </a:solidFill>
                <a:latin typeface="Roboto"/>
                <a:ea typeface="Roboto"/>
                <a:cs typeface="Roboto"/>
                <a:sym typeface="Roboto"/>
              </a:rPr>
              <a:t>disparities</a:t>
            </a:r>
            <a:endParaRPr sz="2146">
              <a:solidFill>
                <a:srgbClr val="FF0000"/>
              </a:solidFill>
              <a:latin typeface="Roboto"/>
              <a:ea typeface="Roboto"/>
              <a:cs typeface="Roboto"/>
              <a:sym typeface="Roboto"/>
            </a:endParaRPr>
          </a:p>
          <a:p>
            <a:pPr indent="0" lvl="0" marL="0" rtl="0" algn="l">
              <a:spcBef>
                <a:spcPts val="1000"/>
              </a:spcBef>
              <a:spcAft>
                <a:spcPts val="0"/>
              </a:spcAft>
              <a:buNone/>
            </a:pPr>
            <a:r>
              <a:rPr lang="en" sz="2146">
                <a:solidFill>
                  <a:srgbClr val="FF0000"/>
                </a:solidFill>
                <a:latin typeface="Roboto"/>
                <a:ea typeface="Roboto"/>
                <a:cs typeface="Roboto"/>
                <a:sym typeface="Roboto"/>
              </a:rPr>
              <a:t>nutritious</a:t>
            </a:r>
            <a:endParaRPr sz="2146">
              <a:solidFill>
                <a:srgbClr val="FF0000"/>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rPr lang="en" sz="2100">
                <a:solidFill>
                  <a:srgbClr val="FF0000"/>
                </a:solidFill>
                <a:latin typeface="Roboto"/>
                <a:ea typeface="Roboto"/>
                <a:cs typeface="Roboto"/>
                <a:sym typeface="Roboto"/>
              </a:rPr>
              <a:t>initiatives </a:t>
            </a:r>
            <a:endParaRPr sz="3946">
              <a:solidFill>
                <a:srgbClr val="FF0000"/>
              </a:solidFill>
              <a:latin typeface="Roboto"/>
              <a:ea typeface="Roboto"/>
              <a:cs typeface="Roboto"/>
              <a:sym typeface="Roboto"/>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70000" lnSpcReduction="20000"/>
          </a:bodyPr>
          <a:lstStyle/>
          <a:p>
            <a:pPr indent="0" lvl="0" marL="0" rtl="0" algn="l">
              <a:spcBef>
                <a:spcPts val="0"/>
              </a:spcBef>
              <a:spcAft>
                <a:spcPts val="0"/>
              </a:spcAft>
              <a:buClr>
                <a:schemeClr val="dk1"/>
              </a:buClr>
              <a:buSzPct val="76639"/>
              <a:buFont typeface="Arial"/>
              <a:buNone/>
            </a:pPr>
            <a:r>
              <a:t/>
            </a:r>
            <a:endParaRPr b="1" sz="1435">
              <a:solidFill>
                <a:srgbClr val="333333"/>
              </a:solidFill>
              <a:highlight>
                <a:srgbClr val="FFFFFF"/>
              </a:highlight>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Black Panther Party (BPP) was a revolutionary social and political organization in the United States during the 1960s and 1970s. In addition to their advocacy for civil rights and self-defense, the BPP also established various health programs to address the healthcare disparities faced by African American communities. </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launched </a:t>
            </a:r>
            <a:r>
              <a:rPr lang="en" sz="2200">
                <a:solidFill>
                  <a:srgbClr val="374151"/>
                </a:solidFill>
                <a:latin typeface="Roboto"/>
                <a:ea typeface="Roboto"/>
                <a:cs typeface="Roboto"/>
                <a:sym typeface="Roboto"/>
              </a:rPr>
              <a:t>initiatives like</a:t>
            </a:r>
            <a:r>
              <a:rPr lang="en" sz="1771">
                <a:solidFill>
                  <a:srgbClr val="374151"/>
                </a:solidFill>
                <a:latin typeface="Roboto"/>
                <a:ea typeface="Roboto"/>
                <a:cs typeface="Roboto"/>
                <a:sym typeface="Roboto"/>
              </a:rPr>
              <a:t> </a:t>
            </a:r>
            <a:r>
              <a:rPr lang="en" sz="2146">
                <a:solidFill>
                  <a:srgbClr val="374151"/>
                </a:solidFill>
                <a:latin typeface="Roboto"/>
                <a:ea typeface="Roboto"/>
                <a:cs typeface="Roboto"/>
                <a:sym typeface="Roboto"/>
              </a:rPr>
              <a:t>the</a:t>
            </a:r>
            <a:r>
              <a:rPr lang="en" sz="2718">
                <a:solidFill>
                  <a:srgbClr val="374151"/>
                </a:solidFill>
                <a:latin typeface="Roboto"/>
                <a:ea typeface="Roboto"/>
                <a:cs typeface="Roboto"/>
                <a:sym typeface="Roboto"/>
              </a:rPr>
              <a:t> </a:t>
            </a:r>
            <a:r>
              <a:rPr lang="en" sz="2146">
                <a:solidFill>
                  <a:srgbClr val="374151"/>
                </a:solidFill>
                <a:latin typeface="Roboto"/>
                <a:ea typeface="Roboto"/>
                <a:cs typeface="Roboto"/>
                <a:sym typeface="Roboto"/>
              </a:rPr>
              <a:t>Free Breakfast for Children Program in 1969 to provide nutritious meals to children in impoverished neighborhoods before school. At it peak, the program fed thousands. </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established community health clinics, commonly known as "People's Free Medical Centers," which provided medical services, health screenings, and education to underserved neighborhoods.</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BPP engaged in community outreach and education to empower African American communities with knowledge about healthcare and their rights.</a:t>
            </a:r>
            <a:endParaRPr sz="2146">
              <a:solidFill>
                <a:srgbClr val="374151"/>
              </a:solidFill>
              <a:latin typeface="Roboto"/>
              <a:ea typeface="Roboto"/>
              <a:cs typeface="Roboto"/>
              <a:sym typeface="Roboto"/>
            </a:endParaRPr>
          </a:p>
          <a:p>
            <a:pPr indent="0" lvl="0" marL="0" rtl="0" algn="l">
              <a:lnSpc>
                <a:spcPct val="100000"/>
              </a:lnSpc>
              <a:spcBef>
                <a:spcPts val="1000"/>
              </a:spcBef>
              <a:spcAft>
                <a:spcPts val="0"/>
              </a:spcAft>
              <a:buClr>
                <a:schemeClr val="dk1"/>
              </a:buClr>
              <a:buSzPct val="51241"/>
              <a:buFont typeface="Arial"/>
              <a:buNone/>
            </a:pPr>
            <a:r>
              <a:rPr lang="en" sz="2146">
                <a:solidFill>
                  <a:srgbClr val="374151"/>
                </a:solidFill>
                <a:latin typeface="Roboto"/>
                <a:ea typeface="Roboto"/>
                <a:cs typeface="Roboto"/>
                <a:sym typeface="Roboto"/>
              </a:rPr>
              <a:t>The health programs of the Black Panther Party exemplify their belief in the interconnections between health and social justice. By addressing healthcare disparities, they sought to uplift oppressed communities.</a:t>
            </a:r>
            <a:endParaRPr sz="3746"/>
          </a:p>
          <a:p>
            <a:pPr indent="0" lvl="0" marL="0" rtl="0" algn="l">
              <a:lnSpc>
                <a:spcPct val="200000"/>
              </a:lnSpc>
              <a:spcBef>
                <a:spcPts val="1000"/>
              </a:spcBef>
              <a:spcAft>
                <a:spcPts val="0"/>
              </a:spcAft>
              <a:buClr>
                <a:schemeClr val="dk1"/>
              </a:buClr>
              <a:buSzPct val="41008"/>
              <a:buFont typeface="Arial"/>
              <a:buNone/>
            </a:pPr>
            <a:r>
              <a:t/>
            </a:r>
            <a:endParaRPr sz="2682"/>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