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1"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Lst>
  <p:sldSz cy="5143500" cx="9144000"/>
  <p:notesSz cx="6858000" cy="9144000"/>
  <p:embeddedFontLst>
    <p:embeddedFont>
      <p:font typeface="Roboto"/>
      <p:regular r:id="rId21"/>
      <p:bold r:id="rId22"/>
      <p:italic r:id="rId23"/>
      <p:boldItalic r:id="rId2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11" Type="http://schemas.openxmlformats.org/officeDocument/2006/relationships/slide" Target="slides/slide6.xml"/><Relationship Id="rId22" Type="http://schemas.openxmlformats.org/officeDocument/2006/relationships/font" Target="fonts/Roboto-bold.fntdata"/><Relationship Id="rId10" Type="http://schemas.openxmlformats.org/officeDocument/2006/relationships/slide" Target="slides/slide5.xml"/><Relationship Id="rId21" Type="http://schemas.openxmlformats.org/officeDocument/2006/relationships/font" Target="fonts/Roboto-regular.fntdata"/><Relationship Id="rId13" Type="http://schemas.openxmlformats.org/officeDocument/2006/relationships/slide" Target="slides/slide8.xml"/><Relationship Id="rId24" Type="http://schemas.openxmlformats.org/officeDocument/2006/relationships/font" Target="fonts/Roboto-boldItalic.fntdata"/><Relationship Id="rId12" Type="http://schemas.openxmlformats.org/officeDocument/2006/relationships/slide" Target="slides/slide7.xml"/><Relationship Id="rId23" Type="http://schemas.openxmlformats.org/officeDocument/2006/relationships/font" Target="fonts/Roboto-italic.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19" Type="http://schemas.openxmlformats.org/officeDocument/2006/relationships/slide" Target="slides/slide14.xml"/><Relationship Id="rId6" Type="http://schemas.openxmlformats.org/officeDocument/2006/relationships/slide" Target="slides/slide1.xml"/><Relationship Id="rId18" Type="http://schemas.openxmlformats.org/officeDocument/2006/relationships/slide" Target="slides/slide13.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readingrockets.org/topics/fluency/articles/developing-fluent-readers" TargetMode="Externa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youtube.com/watch?v=1s70B_IFUqY" TargetMode="External"/><Relationship Id="rId3" Type="http://schemas.openxmlformats.org/officeDocument/2006/relationships/hyperlink" Target="https://readenespanol.com/2018/cognitive-content-dictionary/" TargetMode="Externa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kids.britannica.com/kids/article/Black-Lives-Matter/632612" TargetMode="Externa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 name="Shape 78"/>
        <p:cNvGrpSpPr/>
        <p:nvPr/>
      </p:nvGrpSpPr>
      <p:grpSpPr>
        <a:xfrm>
          <a:off x="0" y="0"/>
          <a:ext cx="0" cy="0"/>
          <a:chOff x="0" y="0"/>
          <a:chExt cx="0" cy="0"/>
        </a:xfrm>
      </p:grpSpPr>
      <p:sp>
        <p:nvSpPr>
          <p:cNvPr id="79" name="Google Shape;79;g1e54f7437dc_0_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0" name="Google Shape;80;g1e54f7437dc_0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b="1" lang="en">
                <a:solidFill>
                  <a:schemeClr val="dk1"/>
                </a:solidFill>
              </a:rPr>
              <a:t>Introduction</a:t>
            </a:r>
            <a:endParaRPr b="1">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In this slide deck, students will be introduced to the…..</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 It will be very important to continuously come back to the idea of resistance; that in every time and place, enslave people sought freedom, as stated in the Teaching Hard History standards.  </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This slide deck is to provide background and build a foundation for the learning that will take place throughout this study.  The slides take the students through experiences of viewing images, watching videos and reading text in order to build background knowledge. They will also build foundational skills throughout the slides while learning the content.</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Joy is included at the end of every slide deck to celebrate the foundation of food, song, dance, etc, brought to the United States by Africans forced from their homes. </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highlight>
                  <a:srgbClr val="FFFF00"/>
                </a:highlight>
              </a:rPr>
              <a:t>To prepare for this study, the students should be provided with a blank journal or journal pages in a folder, as they will be writing a full page at the end of each slide deck, possibly more. Also, the slide decks were originally designed to be completed in one class period, but I have found that it usually takes two to three class periods.  If that is the same for you, you might have the students at least write a sentence or two at the end of each period so they remember what they learned throughout the study. </a:t>
            </a:r>
            <a:endParaRPr>
              <a:solidFill>
                <a:schemeClr val="dk1"/>
              </a:solidFill>
              <a:highlight>
                <a:srgbClr val="FFFF00"/>
              </a:highlight>
            </a:endParaRPr>
          </a:p>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g1e54f7437dc_0_15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1" name="Google Shape;141;g1e54f7437dc_0_1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a:solidFill>
                  <a:schemeClr val="dk1"/>
                </a:solidFill>
              </a:rPr>
              <a:t>Building Background through text</a:t>
            </a:r>
            <a:endParaRPr b="1">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We will be building more background/knowledge using text to build on the slidedeck topic. Students will have printed copies of these slides. Complete a close read of the information spending time for students to highlight their copies and annotate. Another option is having students complete a close read in small groups or partners first and then bringing class together to read through discussing important information. This is also a good time to have students ask any questions about the text.</a:t>
            </a:r>
            <a:endParaRPr>
              <a:solidFill>
                <a:schemeClr val="dk1"/>
              </a:solidFill>
            </a:endParaRPr>
          </a:p>
          <a:p>
            <a:pPr indent="0" lvl="0" marL="0" rtl="0" algn="l">
              <a:spcBef>
                <a:spcPts val="0"/>
              </a:spcBef>
              <a:spcAft>
                <a:spcPts val="0"/>
              </a:spcAft>
              <a:buNone/>
            </a:pPr>
            <a:r>
              <a:rPr b="1" lang="en">
                <a:solidFill>
                  <a:schemeClr val="dk1"/>
                </a:solidFill>
              </a:rPr>
              <a:t>Key understandings of this text:</a:t>
            </a:r>
            <a:endParaRPr/>
          </a:p>
          <a:p>
            <a:pPr indent="0" lvl="0" marL="0" rtl="0" algn="l">
              <a:spcBef>
                <a:spcPts val="0"/>
              </a:spcBef>
              <a:spcAft>
                <a:spcPts val="0"/>
              </a:spcAft>
              <a:buNone/>
            </a:pPr>
            <a:r>
              <a:rPr lang="en"/>
              <a:t>Danez Smith responds in poetry to the killing of 18 year old Michael Brown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 name="Shape 148"/>
        <p:cNvGrpSpPr/>
        <p:nvPr/>
      </p:nvGrpSpPr>
      <p:grpSpPr>
        <a:xfrm>
          <a:off x="0" y="0"/>
          <a:ext cx="0" cy="0"/>
          <a:chOff x="0" y="0"/>
          <a:chExt cx="0" cy="0"/>
        </a:xfrm>
      </p:grpSpPr>
      <p:sp>
        <p:nvSpPr>
          <p:cNvPr id="149" name="Google Shape;149;g25a78c330da_0_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0" name="Google Shape;150;g25a78c330da_0_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b="1" lang="en">
                <a:solidFill>
                  <a:schemeClr val="dk1"/>
                </a:solidFill>
              </a:rPr>
              <a:t>Cloze passage</a:t>
            </a:r>
            <a:endParaRPr b="1">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In this section, students read a text from the previous slide deck using “cloze passage” method. The cloze passage is pulled from previous reading and helps build reading fluency. In the previous reading there are key vocabulary words (non sight words) missing. There are a few </a:t>
            </a:r>
            <a:r>
              <a:rPr b="1" lang="en">
                <a:solidFill>
                  <a:schemeClr val="dk1"/>
                </a:solidFill>
              </a:rPr>
              <a:t>options</a:t>
            </a:r>
            <a:r>
              <a:rPr lang="en">
                <a:solidFill>
                  <a:schemeClr val="dk1"/>
                </a:solidFill>
              </a:rPr>
              <a:t> with different scaffolds. One way to complete this passage is to read chorally with all students while the vocabulary are listed above the passage. Students choose which words to fill into the passage while reading chorally. Students can also complete this independently or with a partner. After </a:t>
            </a:r>
            <a:r>
              <a:rPr b="1" lang="en">
                <a:solidFill>
                  <a:schemeClr val="dk1"/>
                </a:solidFill>
              </a:rPr>
              <a:t>identifying the words, </a:t>
            </a:r>
            <a:r>
              <a:rPr lang="en">
                <a:solidFill>
                  <a:schemeClr val="dk1"/>
                </a:solidFill>
              </a:rPr>
              <a:t>the next step would be talking about the importance and meaning of the words. It could be a reminder for them from the previous text, but multiple exposures will support their understanding. </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u="sng">
                <a:solidFill>
                  <a:srgbClr val="2200CC"/>
                </a:solidFill>
                <a:hlinkClick r:id="rId2">
                  <a:extLst>
                    <a:ext uri="{A12FA001-AC4F-418D-AE19-62706E023703}">
                      <ahyp:hlinkClr val="tx"/>
                    </a:ext>
                  </a:extLst>
                </a:hlinkClick>
              </a:rPr>
              <a:t>Here</a:t>
            </a:r>
            <a:r>
              <a:rPr lang="en">
                <a:solidFill>
                  <a:schemeClr val="dk1"/>
                </a:solidFill>
              </a:rPr>
              <a:t> is an article about using cloze passages and about fluency, which is the work on slide 19, if you’d like to read more.</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 name="Shape 154"/>
        <p:cNvGrpSpPr/>
        <p:nvPr/>
      </p:nvGrpSpPr>
      <p:grpSpPr>
        <a:xfrm>
          <a:off x="0" y="0"/>
          <a:ext cx="0" cy="0"/>
          <a:chOff x="0" y="0"/>
          <a:chExt cx="0" cy="0"/>
        </a:xfrm>
      </p:grpSpPr>
      <p:sp>
        <p:nvSpPr>
          <p:cNvPr id="155" name="Google Shape;155;g25a78c330da_0_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6" name="Google Shape;156;g25a78c330da_0_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b="1" lang="en">
                <a:solidFill>
                  <a:schemeClr val="dk1"/>
                </a:solidFill>
              </a:rPr>
              <a:t>Fluency</a:t>
            </a:r>
            <a:endParaRPr b="1">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Each day, students should be working on fluency.  They can either pair up with a partner, or practice by themselves in this first reading.  The ultimate goal would be that they have a fluency partner, each reading to the other for one minute.  I have the first reader identify themself and place their finger on the first word, and the listener does the same, but be ready to listen.  After one minute, I tell them to stop and switch roles.</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If you print this text for them, the only change would be that the listener has a pencil ready to make the text with words missed from the reader.  That is not to highlight mistakes, but to support one another in building towards fluency.</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g25a78c330da_0_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2" name="Google Shape;162;g25a78c330da_0_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b="1" lang="en">
                <a:solidFill>
                  <a:schemeClr val="dk1"/>
                </a:solidFill>
              </a:rPr>
              <a:t>Class Discussion</a:t>
            </a:r>
            <a:endParaRPr b="1">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In this section, students discuss what they have learned in a whole group discussion.  Use these questions as a guideline to the discussion, but also feel free to follow what the students have gleaned from the learning so far in this slide deck.  This discussion will support them in the writing section, where each student will be expected to write a page about what they learned. This will be very helpful for them to make connections, ask questions and build an understanding of the content.  </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 name="Shape 166"/>
        <p:cNvGrpSpPr/>
        <p:nvPr/>
      </p:nvGrpSpPr>
      <p:grpSpPr>
        <a:xfrm>
          <a:off x="0" y="0"/>
          <a:ext cx="0" cy="0"/>
          <a:chOff x="0" y="0"/>
          <a:chExt cx="0" cy="0"/>
        </a:xfrm>
      </p:grpSpPr>
      <p:sp>
        <p:nvSpPr>
          <p:cNvPr id="167" name="Google Shape;167;g25a78c330da_0_4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8" name="Google Shape;168;g25a78c330da_0_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b="1" lang="en">
                <a:solidFill>
                  <a:schemeClr val="dk1"/>
                </a:solidFill>
              </a:rPr>
              <a:t>Writing</a:t>
            </a:r>
            <a:endParaRPr b="1">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Each student should be prepared to write an entire page about what they learned today.  You can either provide a blank journal or print and copy journal pages for them.  The expectation is that they fill a page, and though they might struggle initially, they will get used to the format. </a:t>
            </a:r>
            <a:endParaRPr>
              <a:solidFill>
                <a:schemeClr val="dk1"/>
              </a:solidFill>
            </a:endParaRPr>
          </a:p>
          <a:p>
            <a:pPr indent="0" lvl="0" marL="0" rtl="0" algn="l">
              <a:spcBef>
                <a:spcPts val="0"/>
              </a:spcBef>
              <a:spcAft>
                <a:spcPts val="0"/>
              </a:spcAft>
              <a:buClr>
                <a:schemeClr val="dk1"/>
              </a:buClr>
              <a:buSzPts val="1100"/>
              <a:buFont typeface="Arial"/>
              <a:buNone/>
            </a:pPr>
            <a:r>
              <a:rPr b="1" lang="en">
                <a:solidFill>
                  <a:schemeClr val="dk1"/>
                </a:solidFill>
              </a:rPr>
              <a:t>Possible scaffold for writing-</a:t>
            </a:r>
            <a:r>
              <a:rPr lang="en">
                <a:solidFill>
                  <a:schemeClr val="dk1"/>
                </a:solidFill>
              </a:rPr>
              <a:t>To help emergent bilingual students you may pull a small group and give a paragraph frame or complete a guided writing.</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For students who need more support, some sentence starters could be:</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Today I learned about…</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One thing I connected with was …</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This helped me understand ….</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An example of resistance was …..</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 name="Shape 172"/>
        <p:cNvGrpSpPr/>
        <p:nvPr/>
      </p:nvGrpSpPr>
      <p:grpSpPr>
        <a:xfrm>
          <a:off x="0" y="0"/>
          <a:ext cx="0" cy="0"/>
          <a:chOff x="0" y="0"/>
          <a:chExt cx="0" cy="0"/>
        </a:xfrm>
      </p:grpSpPr>
      <p:sp>
        <p:nvSpPr>
          <p:cNvPr id="173" name="Google Shape;173;g25a78c330da_0_5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4" name="Google Shape;174;g25a78c330da_0_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b="1" lang="en">
                <a:solidFill>
                  <a:schemeClr val="dk1"/>
                </a:solidFill>
              </a:rPr>
              <a:t>Joy: </a:t>
            </a:r>
            <a:r>
              <a:rPr lang="en">
                <a:solidFill>
                  <a:schemeClr val="dk1"/>
                </a:solidFill>
              </a:rPr>
              <a:t>How will my instruction advance students’ happiness through the use of beautiful and truthful images, representations, and narratives about themselves and/or others? This portion can be included during the lesson or at a separate time depending on time availability.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None/>
            </a:pPr>
            <a:r>
              <a:rPr b="1" lang="en">
                <a:solidFill>
                  <a:schemeClr val="dk1"/>
                </a:solidFill>
              </a:rPr>
              <a:t>Key understandings of this section:</a:t>
            </a:r>
            <a:endParaRPr/>
          </a:p>
          <a:p>
            <a:pPr indent="0" lvl="0" marL="0" rtl="0" algn="l">
              <a:spcBef>
                <a:spcPts val="0"/>
              </a:spcBef>
              <a:spcAft>
                <a:spcPts val="0"/>
              </a:spcAft>
              <a:buNone/>
            </a:pPr>
            <a:r>
              <a:rPr lang="en"/>
              <a:t>The three words BLACK LIVES MATTER are making a powerful statement throughout the world.  Many communities are proclaiming these words in a variety of public art like the block long street painting you see here.  Find and or create other examples of art </a:t>
            </a:r>
            <a:r>
              <a:rPr lang="en"/>
              <a:t>proclaiming</a:t>
            </a:r>
            <a:r>
              <a:rPr lang="en"/>
              <a:t> this message.  How would you </a:t>
            </a:r>
            <a:r>
              <a:rPr lang="en"/>
              <a:t>describe</a:t>
            </a:r>
            <a:r>
              <a:rPr lang="en"/>
              <a:t> the tone of these works of art?  What feeling does the art create?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g29f3982a5e5_2_7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6" name="Google Shape;86;g29f3982a5e5_2_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Standards:</a:t>
            </a:r>
            <a:endParaRPr b="1"/>
          </a:p>
          <a:p>
            <a:pPr indent="0" lvl="0" marL="0" rtl="0" algn="l">
              <a:spcBef>
                <a:spcPts val="0"/>
              </a:spcBef>
              <a:spcAft>
                <a:spcPts val="0"/>
              </a:spcAft>
              <a:buNone/>
            </a:pPr>
            <a:r>
              <a:rPr lang="en"/>
              <a:t>Included here are the standards addressed throughout this study.  They all in one place so as to keep the study focused on the goals written in the standards. We introduce one standard at a time, starting with the Teaching Hard History Standard, “In every place and time, enslaved people sought freedom”, as this is the main focus of the entire study.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 name="Shape 97"/>
        <p:cNvGrpSpPr/>
        <p:nvPr/>
      </p:nvGrpSpPr>
      <p:grpSpPr>
        <a:xfrm>
          <a:off x="0" y="0"/>
          <a:ext cx="0" cy="0"/>
          <a:chOff x="0" y="0"/>
          <a:chExt cx="0" cy="0"/>
        </a:xfrm>
      </p:grpSpPr>
      <p:sp>
        <p:nvSpPr>
          <p:cNvPr id="98" name="Google Shape;98;g1e54f432b56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9" name="Google Shape;99;g1e54f432b56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a:solidFill>
                  <a:schemeClr val="dk1"/>
                </a:solidFill>
              </a:rPr>
              <a:t>Building background through media</a:t>
            </a:r>
            <a:endParaRPr b="1">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Students will build background knowledge, vocabulary, and build towards a deep understanding of the concept through images and/or multi/media presentations and discussion.Students engage in discussion/turn and talks/ and/or whole class discussion.  An optional scaffold to add to the class discussion after viewing is writing important discussion points on a white board or chart paper in order to assist students in their journal writing later. </a:t>
            </a:r>
            <a:endParaRPr>
              <a:solidFill>
                <a:schemeClr val="dk1"/>
              </a:solidFill>
            </a:endParaRPr>
          </a:p>
          <a:p>
            <a:pPr indent="0" lvl="0" marL="0" rtl="0" algn="l">
              <a:spcBef>
                <a:spcPts val="0"/>
              </a:spcBef>
              <a:spcAft>
                <a:spcPts val="0"/>
              </a:spcAft>
              <a:buNone/>
            </a:pPr>
            <a:r>
              <a:rPr b="1" lang="en">
                <a:solidFill>
                  <a:schemeClr val="dk1"/>
                </a:solidFill>
              </a:rPr>
              <a:t>Key understandings for this background media:</a:t>
            </a:r>
            <a:endParaRPr/>
          </a:p>
          <a:p>
            <a:pPr indent="0" lvl="0" marL="0" rtl="0" algn="l">
              <a:spcBef>
                <a:spcPts val="0"/>
              </a:spcBef>
              <a:spcAft>
                <a:spcPts val="0"/>
              </a:spcAft>
              <a:buNone/>
            </a:pPr>
            <a:r>
              <a:rPr lang="en"/>
              <a:t>In this video the origins of the Black Lives Matter is explained and placed in the context of the </a:t>
            </a:r>
            <a:r>
              <a:rPr lang="en"/>
              <a:t>ongoing</a:t>
            </a:r>
            <a:r>
              <a:rPr lang="en"/>
              <a:t> Civil Rights Movement. </a:t>
            </a:r>
            <a:endParaRPr/>
          </a:p>
          <a:p>
            <a:pPr indent="0" lvl="0" marL="0" rtl="0" algn="l">
              <a:spcBef>
                <a:spcPts val="0"/>
              </a:spcBef>
              <a:spcAft>
                <a:spcPts val="0"/>
              </a:spcAft>
              <a:buNone/>
            </a:pPr>
            <a:r>
              <a:rPr lang="en"/>
              <a:t>Key </a:t>
            </a:r>
            <a:r>
              <a:rPr lang="en"/>
              <a:t>learnings include the rise of activism stemming from frustration and heartbreak at the loss of live and the lack of justice.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 name="Shape 104"/>
        <p:cNvGrpSpPr/>
        <p:nvPr/>
      </p:nvGrpSpPr>
      <p:grpSpPr>
        <a:xfrm>
          <a:off x="0" y="0"/>
          <a:ext cx="0" cy="0"/>
          <a:chOff x="0" y="0"/>
          <a:chExt cx="0" cy="0"/>
        </a:xfrm>
      </p:grpSpPr>
      <p:sp>
        <p:nvSpPr>
          <p:cNvPr id="105" name="Google Shape;105;g1e54f432b56_0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6" name="Google Shape;106;g1e54f432b56_0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a:solidFill>
                  <a:schemeClr val="dk1"/>
                </a:solidFill>
              </a:rPr>
              <a:t>Building background through media</a:t>
            </a:r>
            <a:endParaRPr b="1">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Students will build background knowledge, vocabulary, and build towards a deep understanding of the concept through images and/or multi/media presentations and discussion.Students engage in discussion/turn and talks/ and/or whole class discussion.  An optional scaffold to add to the class discussion after viewing is writing important discussion points on a white board or chart paper in order to assist students in their journal writing later. </a:t>
            </a:r>
            <a:endParaRPr>
              <a:solidFill>
                <a:schemeClr val="dk1"/>
              </a:solidFill>
            </a:endParaRPr>
          </a:p>
          <a:p>
            <a:pPr indent="0" lvl="0" marL="0" rtl="0" algn="l">
              <a:spcBef>
                <a:spcPts val="0"/>
              </a:spcBef>
              <a:spcAft>
                <a:spcPts val="0"/>
              </a:spcAft>
              <a:buNone/>
            </a:pPr>
            <a:r>
              <a:rPr b="1" lang="en">
                <a:solidFill>
                  <a:schemeClr val="dk1"/>
                </a:solidFill>
              </a:rPr>
              <a:t>Key understandings for this background media:</a:t>
            </a:r>
            <a:endParaRPr/>
          </a:p>
          <a:p>
            <a:pPr indent="0" lvl="0" marL="0" rtl="0" algn="l">
              <a:spcBef>
                <a:spcPts val="0"/>
              </a:spcBef>
              <a:spcAft>
                <a:spcPts val="0"/>
              </a:spcAft>
              <a:buNone/>
            </a:pPr>
            <a:r>
              <a:rPr lang="en"/>
              <a:t>Alicia Garza explains how her lament over the </a:t>
            </a:r>
            <a:r>
              <a:rPr lang="en"/>
              <a:t>acquittal</a:t>
            </a:r>
            <a:r>
              <a:rPr lang="en"/>
              <a:t> of Trayvon Martin’s killer (George Zimmerman) led to the #Black Lives Matter and how the message fueled street protests and the growth of a movement.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g27f5fabd66f_1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2" name="Google Shape;112;g27f5fabd66f_1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a:solidFill>
                  <a:schemeClr val="dk1"/>
                </a:solidFill>
              </a:rPr>
              <a:t>Building Background through text</a:t>
            </a:r>
            <a:endParaRPr b="1">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We will be building more background/knowledge using text to build on the slidedeck topic. Students will have printed copies of these slides. Complete a close read of the information spending time for students to highlight their copies and annotate. Another option is having students complete a close read in small groups or partners first and then bringing class together to read through discussing important information. This is also a good time to have students ask any questions about the text.</a:t>
            </a:r>
            <a:endParaRPr>
              <a:solidFill>
                <a:schemeClr val="dk1"/>
              </a:solidFill>
            </a:endParaRPr>
          </a:p>
          <a:p>
            <a:pPr indent="0" lvl="0" marL="0" rtl="0" algn="l">
              <a:spcBef>
                <a:spcPts val="0"/>
              </a:spcBef>
              <a:spcAft>
                <a:spcPts val="0"/>
              </a:spcAft>
              <a:buClr>
                <a:schemeClr val="dk1"/>
              </a:buClr>
              <a:buSzPts val="1100"/>
              <a:buFont typeface="Arial"/>
              <a:buNone/>
            </a:pPr>
            <a:r>
              <a:rPr b="1" lang="en">
                <a:solidFill>
                  <a:schemeClr val="dk1"/>
                </a:solidFill>
              </a:rPr>
              <a:t>Key understandings of this text:</a:t>
            </a:r>
            <a:endParaRPr b="1">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 name="Shape 116"/>
        <p:cNvGrpSpPr/>
        <p:nvPr/>
      </p:nvGrpSpPr>
      <p:grpSpPr>
        <a:xfrm>
          <a:off x="0" y="0"/>
          <a:ext cx="0" cy="0"/>
          <a:chOff x="0" y="0"/>
          <a:chExt cx="0" cy="0"/>
        </a:xfrm>
      </p:grpSpPr>
      <p:sp>
        <p:nvSpPr>
          <p:cNvPr id="117" name="Google Shape;117;g282a609a717_0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8" name="Google Shape;118;g282a609a717_0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a:solidFill>
                  <a:schemeClr val="dk1"/>
                </a:solidFill>
              </a:rPr>
              <a:t>Building background through media</a:t>
            </a:r>
            <a:endParaRPr b="1">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Students will build background knowledge, vocabulary, and build towards a deep understanding of the concept through images and/or multi/media presentations and discussion.Students engage in discussion/turn and talks/ and/or whole class discussion.  An optional scaffold to add to the class discussion after viewing is writing important discussion points on a white board or chart paper in order to assist students in their journal writing later. </a:t>
            </a:r>
            <a:endParaRPr>
              <a:solidFill>
                <a:schemeClr val="dk1"/>
              </a:solidFill>
            </a:endParaRPr>
          </a:p>
          <a:p>
            <a:pPr indent="0" lvl="0" marL="0" rtl="0" algn="l">
              <a:spcBef>
                <a:spcPts val="0"/>
              </a:spcBef>
              <a:spcAft>
                <a:spcPts val="0"/>
              </a:spcAft>
              <a:buNone/>
            </a:pPr>
            <a:r>
              <a:rPr b="1" lang="en">
                <a:solidFill>
                  <a:schemeClr val="dk1"/>
                </a:solidFill>
              </a:rPr>
              <a:t>Key understandings for this background media:</a:t>
            </a:r>
            <a:endParaRPr/>
          </a:p>
          <a:p>
            <a:pPr indent="0" lvl="0" marL="0" rtl="0" algn="l">
              <a:spcBef>
                <a:spcPts val="0"/>
              </a:spcBef>
              <a:spcAft>
                <a:spcPts val="0"/>
              </a:spcAft>
              <a:buNone/>
            </a:pPr>
            <a:r>
              <a:rPr lang="en"/>
              <a:t>This video </a:t>
            </a:r>
            <a:r>
              <a:rPr lang="en"/>
              <a:t>offers</a:t>
            </a:r>
            <a:r>
              <a:rPr lang="en"/>
              <a:t> additional background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 name="Shape 122"/>
        <p:cNvGrpSpPr/>
        <p:nvPr/>
      </p:nvGrpSpPr>
      <p:grpSpPr>
        <a:xfrm>
          <a:off x="0" y="0"/>
          <a:ext cx="0" cy="0"/>
          <a:chOff x="0" y="0"/>
          <a:chExt cx="0" cy="0"/>
        </a:xfrm>
      </p:grpSpPr>
      <p:sp>
        <p:nvSpPr>
          <p:cNvPr id="123" name="Google Shape;123;g25a78c330da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4" name="Google Shape;124;g25a78c330da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b="1" lang="en">
                <a:solidFill>
                  <a:schemeClr val="dk1"/>
                </a:solidFill>
              </a:rPr>
              <a:t>Word Work</a:t>
            </a:r>
            <a:endParaRPr b="1">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On this slide, students are introduced to four multisyllabic words that they will encounter in the texts below.  The strategy is to first place an X under each vowel.  Then the students will split the word into syllables and then they blend the syllables to put the word together. </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If your students are familiar with syllable types, here is another </a:t>
            </a:r>
            <a:r>
              <a:rPr lang="en" u="sng">
                <a:solidFill>
                  <a:srgbClr val="2200CC"/>
                </a:solidFill>
                <a:hlinkClick r:id="rId2">
                  <a:extLst>
                    <a:ext uri="{A12FA001-AC4F-418D-AE19-62706E023703}">
                      <ahyp:hlinkClr val="tx"/>
                    </a:ext>
                  </a:extLst>
                </a:hlinkClick>
              </a:rPr>
              <a:t>strategy</a:t>
            </a:r>
            <a:r>
              <a:rPr lang="en">
                <a:solidFill>
                  <a:schemeClr val="dk1"/>
                </a:solidFill>
              </a:rPr>
              <a:t> you can teach your students to decode multisyllabic words. </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After decoding the words, you can use the GLAD strategy of </a:t>
            </a:r>
            <a:r>
              <a:rPr lang="en" u="sng">
                <a:solidFill>
                  <a:srgbClr val="2200CC"/>
                </a:solidFill>
                <a:hlinkClick r:id="rId3">
                  <a:extLst>
                    <a:ext uri="{A12FA001-AC4F-418D-AE19-62706E023703}">
                      <ahyp:hlinkClr val="tx"/>
                    </a:ext>
                  </a:extLst>
                </a:hlinkClick>
              </a:rPr>
              <a:t>Cognitive Content Dictionary</a:t>
            </a:r>
            <a:r>
              <a:rPr lang="en">
                <a:solidFill>
                  <a:schemeClr val="dk1"/>
                </a:solidFill>
              </a:rPr>
              <a:t> (background information linked). These words are key to understanding the text on these slides. </a:t>
            </a:r>
            <a:endParaRPr>
              <a:highlight>
                <a:srgbClr val="FFFF00"/>
              </a:highlight>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 name="Shape 128"/>
        <p:cNvGrpSpPr/>
        <p:nvPr/>
      </p:nvGrpSpPr>
      <p:grpSpPr>
        <a:xfrm>
          <a:off x="0" y="0"/>
          <a:ext cx="0" cy="0"/>
          <a:chOff x="0" y="0"/>
          <a:chExt cx="0" cy="0"/>
        </a:xfrm>
      </p:grpSpPr>
      <p:sp>
        <p:nvSpPr>
          <p:cNvPr id="129" name="Google Shape;129;g25a78c330da_0_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0" name="Google Shape;130;g25a78c330da_0_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a:solidFill>
                  <a:schemeClr val="dk1"/>
                </a:solidFill>
              </a:rPr>
              <a:t>Building Background through text</a:t>
            </a:r>
            <a:endParaRPr b="1">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We will be building more background/knowledge using text to build on the slidedeck topic. Students will have printed copies of these slides. Complete a close read of the information spending time for students to highlight their copies and annotate. Another option is having students complete a close read in small groups or partners first and then bringing class together to read through discussing important information. This is also a good time to have students ask any questions about the text.</a:t>
            </a:r>
            <a:endParaRPr>
              <a:solidFill>
                <a:schemeClr val="dk1"/>
              </a:solidFill>
            </a:endParaRPr>
          </a:p>
          <a:p>
            <a:pPr indent="0" lvl="0" marL="0" rtl="0" algn="l">
              <a:spcBef>
                <a:spcPts val="0"/>
              </a:spcBef>
              <a:spcAft>
                <a:spcPts val="0"/>
              </a:spcAft>
              <a:buClr>
                <a:schemeClr val="dk1"/>
              </a:buClr>
              <a:buSzPts val="1100"/>
              <a:buFont typeface="Arial"/>
              <a:buNone/>
            </a:pPr>
            <a:r>
              <a:rPr b="1" lang="en">
                <a:solidFill>
                  <a:schemeClr val="dk1"/>
                </a:solidFill>
              </a:rPr>
              <a:t>Key understandings of this text:</a:t>
            </a:r>
            <a:endParaRPr b="1">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 name="Shape 133"/>
        <p:cNvGrpSpPr/>
        <p:nvPr/>
      </p:nvGrpSpPr>
      <p:grpSpPr>
        <a:xfrm>
          <a:off x="0" y="0"/>
          <a:ext cx="0" cy="0"/>
          <a:chOff x="0" y="0"/>
          <a:chExt cx="0" cy="0"/>
        </a:xfrm>
      </p:grpSpPr>
      <p:sp>
        <p:nvSpPr>
          <p:cNvPr id="134" name="Google Shape;134;g282a609a717_0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5" name="Google Shape;135;g282a609a717_0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a:solidFill>
                  <a:schemeClr val="dk1"/>
                </a:solidFill>
              </a:rPr>
              <a:t>Building Background through text</a:t>
            </a:r>
            <a:endParaRPr b="1">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We will be building more background/knowledge using text to build on the slidedeck topic. Students will have printed copies of these slides. Complete a close read of the information spending time for students to highlight their copies and annotate. Another option is having students complete a close read in small groups or partners first and then bringing class together to read through discussing important information. This is also a good time to have students ask any questions about the text.</a:t>
            </a:r>
            <a:endParaRPr>
              <a:solidFill>
                <a:schemeClr val="dk1"/>
              </a:solidFill>
            </a:endParaRPr>
          </a:p>
          <a:p>
            <a:pPr indent="0" lvl="0" marL="0" rtl="0" algn="l">
              <a:spcBef>
                <a:spcPts val="0"/>
              </a:spcBef>
              <a:spcAft>
                <a:spcPts val="0"/>
              </a:spcAft>
              <a:buNone/>
            </a:pPr>
            <a:r>
              <a:rPr b="1" lang="en">
                <a:solidFill>
                  <a:schemeClr val="dk1"/>
                </a:solidFill>
              </a:rPr>
              <a:t>Key understandings of this text:</a:t>
            </a:r>
            <a:endParaRPr/>
          </a:p>
          <a:p>
            <a:pPr indent="0" lvl="0" marL="0" rtl="0" algn="l">
              <a:spcBef>
                <a:spcPts val="0"/>
              </a:spcBef>
              <a:spcAft>
                <a:spcPts val="0"/>
              </a:spcAft>
              <a:buNone/>
            </a:pPr>
            <a:r>
              <a:rPr lang="en" u="sng">
                <a:solidFill>
                  <a:schemeClr val="hlink"/>
                </a:solidFill>
                <a:hlinkClick r:id="rId2"/>
              </a:rPr>
              <a:t>https://kids.britannica.com/kids/article/Black-Lives-Matter/632612</a:t>
            </a:r>
            <a:endParaRPr/>
          </a:p>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8.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8.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1">
  <p:cSld name="SECTION_TITLE_AND_DESCRIPTION_1">
    <p:spTree>
      <p:nvGrpSpPr>
        <p:cNvPr id="50" name="Shape 50"/>
        <p:cNvGrpSpPr/>
        <p:nvPr/>
      </p:nvGrpSpPr>
      <p:grpSpPr>
        <a:xfrm>
          <a:off x="0" y="0"/>
          <a:ext cx="0" cy="0"/>
          <a:chOff x="0" y="0"/>
          <a:chExt cx="0" cy="0"/>
        </a:xfrm>
      </p:grpSpPr>
      <p:sp>
        <p:nvSpPr>
          <p:cNvPr id="51" name="Google Shape;51;p13"/>
          <p:cNvSpPr txBox="1"/>
          <p:nvPr>
            <p:ph idx="1" type="subTitle"/>
          </p:nvPr>
        </p:nvSpPr>
        <p:spPr>
          <a:xfrm>
            <a:off x="720050" y="1624150"/>
            <a:ext cx="3651600" cy="2389800"/>
          </a:xfrm>
          <a:prstGeom prst="rect">
            <a:avLst/>
          </a:prstGeom>
        </p:spPr>
        <p:txBody>
          <a:bodyPr anchorCtr="0" anchor="t" bIns="91425" lIns="91425" spcFirstLastPara="1" rIns="91425" wrap="square" tIns="91425">
            <a:normAutofit/>
          </a:bodyPr>
          <a:lstStyle>
            <a:lvl1pPr lvl="0" rtl="0">
              <a:lnSpc>
                <a:spcPct val="100000"/>
              </a:lnSpc>
              <a:spcBef>
                <a:spcPts val="0"/>
              </a:spcBef>
              <a:spcAft>
                <a:spcPts val="0"/>
              </a:spcAft>
              <a:buSzPts val="1800"/>
              <a:buNone/>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p:txBody>
      </p:sp>
      <p:sp>
        <p:nvSpPr>
          <p:cNvPr id="52" name="Google Shape;52;p13"/>
          <p:cNvSpPr txBox="1"/>
          <p:nvPr>
            <p:ph type="title"/>
          </p:nvPr>
        </p:nvSpPr>
        <p:spPr>
          <a:xfrm>
            <a:off x="720000" y="445025"/>
            <a:ext cx="7704000" cy="572700"/>
          </a:xfrm>
          <a:prstGeom prst="rect">
            <a:avLst/>
          </a:prstGeom>
          <a:ln>
            <a:noFill/>
          </a:ln>
        </p:spPr>
        <p:txBody>
          <a:bodyPr anchorCtr="0" anchor="t" bIns="91425" lIns="91425" spcFirstLastPara="1" rIns="91425" wrap="square" tIns="91425">
            <a:normAutofit/>
          </a:bodyPr>
          <a:lstStyle>
            <a:lvl1pPr lvl="0" rtl="0" algn="ctr">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53" name="Google Shape;53;p13"/>
          <p:cNvSpPr txBox="1"/>
          <p:nvPr>
            <p:ph idx="2" type="subTitle"/>
          </p:nvPr>
        </p:nvSpPr>
        <p:spPr>
          <a:xfrm>
            <a:off x="4772300" y="1624150"/>
            <a:ext cx="3651600" cy="2389800"/>
          </a:xfrm>
          <a:prstGeom prst="rect">
            <a:avLst/>
          </a:prstGeom>
        </p:spPr>
        <p:txBody>
          <a:bodyPr anchorCtr="0" anchor="t" bIns="91425" lIns="91425" spcFirstLastPara="1" rIns="91425" wrap="square" tIns="91425">
            <a:normAutofit/>
          </a:bodyPr>
          <a:lstStyle>
            <a:lvl1pPr lvl="0" rtl="0">
              <a:lnSpc>
                <a:spcPct val="100000"/>
              </a:lnSpc>
              <a:spcBef>
                <a:spcPts val="0"/>
              </a:spcBef>
              <a:spcAft>
                <a:spcPts val="0"/>
              </a:spcAft>
              <a:buSzPts val="1800"/>
              <a:buNone/>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p:txBody>
      </p:sp>
      <p:sp>
        <p:nvSpPr>
          <p:cNvPr id="54" name="Google Shape;54;p13"/>
          <p:cNvSpPr/>
          <p:nvPr/>
        </p:nvSpPr>
        <p:spPr>
          <a:xfrm flipH="1">
            <a:off x="7727827" y="-121450"/>
            <a:ext cx="1890656" cy="1514803"/>
          </a:xfrm>
          <a:custGeom>
            <a:rect b="b" l="l" r="r" t="t"/>
            <a:pathLst>
              <a:path extrusionOk="0" h="68886" w="85978">
                <a:moveTo>
                  <a:pt x="62969" y="1"/>
                </a:moveTo>
                <a:cubicBezTo>
                  <a:pt x="62445" y="1"/>
                  <a:pt x="61886" y="160"/>
                  <a:pt x="61309" y="463"/>
                </a:cubicBezTo>
                <a:cubicBezTo>
                  <a:pt x="60123" y="1114"/>
                  <a:pt x="59205" y="2070"/>
                  <a:pt x="58364" y="3141"/>
                </a:cubicBezTo>
                <a:cubicBezTo>
                  <a:pt x="55763" y="6315"/>
                  <a:pt x="53851" y="9910"/>
                  <a:pt x="52015" y="13544"/>
                </a:cubicBezTo>
                <a:cubicBezTo>
                  <a:pt x="50294" y="16909"/>
                  <a:pt x="48688" y="20351"/>
                  <a:pt x="47043" y="23717"/>
                </a:cubicBezTo>
                <a:cubicBezTo>
                  <a:pt x="46775" y="24329"/>
                  <a:pt x="46469" y="24941"/>
                  <a:pt x="46125" y="25515"/>
                </a:cubicBezTo>
                <a:cubicBezTo>
                  <a:pt x="45625" y="26456"/>
                  <a:pt x="45319" y="26925"/>
                  <a:pt x="44987" y="26925"/>
                </a:cubicBezTo>
                <a:cubicBezTo>
                  <a:pt x="44659" y="26925"/>
                  <a:pt x="44305" y="26466"/>
                  <a:pt x="43716" y="25553"/>
                </a:cubicBezTo>
                <a:cubicBezTo>
                  <a:pt x="42530" y="23717"/>
                  <a:pt x="41765" y="21652"/>
                  <a:pt x="40847" y="19663"/>
                </a:cubicBezTo>
                <a:cubicBezTo>
                  <a:pt x="40006" y="17827"/>
                  <a:pt x="39203" y="15991"/>
                  <a:pt x="37826" y="14500"/>
                </a:cubicBezTo>
                <a:cubicBezTo>
                  <a:pt x="36984" y="13582"/>
                  <a:pt x="36028" y="12893"/>
                  <a:pt x="34690" y="12893"/>
                </a:cubicBezTo>
                <a:cubicBezTo>
                  <a:pt x="33198" y="12932"/>
                  <a:pt x="32242" y="13582"/>
                  <a:pt x="31706" y="14997"/>
                </a:cubicBezTo>
                <a:cubicBezTo>
                  <a:pt x="31133" y="16527"/>
                  <a:pt x="31018" y="18133"/>
                  <a:pt x="30941" y="19778"/>
                </a:cubicBezTo>
                <a:cubicBezTo>
                  <a:pt x="30865" y="22493"/>
                  <a:pt x="30903" y="25247"/>
                  <a:pt x="30559" y="27962"/>
                </a:cubicBezTo>
                <a:cubicBezTo>
                  <a:pt x="30483" y="28880"/>
                  <a:pt x="30291" y="29760"/>
                  <a:pt x="29947" y="30640"/>
                </a:cubicBezTo>
                <a:cubicBezTo>
                  <a:pt x="29837" y="30926"/>
                  <a:pt x="29714" y="31073"/>
                  <a:pt x="29549" y="31073"/>
                </a:cubicBezTo>
                <a:cubicBezTo>
                  <a:pt x="29428" y="31073"/>
                  <a:pt x="29284" y="30993"/>
                  <a:pt x="29106" y="30831"/>
                </a:cubicBezTo>
                <a:cubicBezTo>
                  <a:pt x="27997" y="29836"/>
                  <a:pt x="26964" y="28766"/>
                  <a:pt x="25969" y="27618"/>
                </a:cubicBezTo>
                <a:cubicBezTo>
                  <a:pt x="24554" y="26050"/>
                  <a:pt x="23216" y="24367"/>
                  <a:pt x="21609" y="22952"/>
                </a:cubicBezTo>
                <a:cubicBezTo>
                  <a:pt x="20174" y="21681"/>
                  <a:pt x="18901" y="21044"/>
                  <a:pt x="17744" y="21044"/>
                </a:cubicBezTo>
                <a:cubicBezTo>
                  <a:pt x="16219" y="21044"/>
                  <a:pt x="14894" y="22150"/>
                  <a:pt x="13654" y="24367"/>
                </a:cubicBezTo>
                <a:cubicBezTo>
                  <a:pt x="12545" y="26356"/>
                  <a:pt x="12660" y="28421"/>
                  <a:pt x="13081" y="30563"/>
                </a:cubicBezTo>
                <a:cubicBezTo>
                  <a:pt x="13348" y="31940"/>
                  <a:pt x="13578" y="33317"/>
                  <a:pt x="13845" y="34694"/>
                </a:cubicBezTo>
                <a:cubicBezTo>
                  <a:pt x="13998" y="35650"/>
                  <a:pt x="13922" y="36606"/>
                  <a:pt x="13693" y="37524"/>
                </a:cubicBezTo>
                <a:cubicBezTo>
                  <a:pt x="13348" y="39130"/>
                  <a:pt x="12316" y="40125"/>
                  <a:pt x="10748" y="40392"/>
                </a:cubicBezTo>
                <a:cubicBezTo>
                  <a:pt x="9141" y="40698"/>
                  <a:pt x="7458" y="40890"/>
                  <a:pt x="5852" y="41157"/>
                </a:cubicBezTo>
                <a:cubicBezTo>
                  <a:pt x="2945" y="41654"/>
                  <a:pt x="804" y="43070"/>
                  <a:pt x="192" y="46129"/>
                </a:cubicBezTo>
                <a:cubicBezTo>
                  <a:pt x="153" y="46206"/>
                  <a:pt x="77" y="46282"/>
                  <a:pt x="0" y="46320"/>
                </a:cubicBezTo>
                <a:lnTo>
                  <a:pt x="0" y="48806"/>
                </a:lnTo>
                <a:cubicBezTo>
                  <a:pt x="383" y="49304"/>
                  <a:pt x="306" y="49954"/>
                  <a:pt x="498" y="50528"/>
                </a:cubicBezTo>
                <a:cubicBezTo>
                  <a:pt x="1951" y="55576"/>
                  <a:pt x="4743" y="59783"/>
                  <a:pt x="8797" y="63149"/>
                </a:cubicBezTo>
                <a:cubicBezTo>
                  <a:pt x="10878" y="64887"/>
                  <a:pt x="13124" y="65572"/>
                  <a:pt x="15476" y="65572"/>
                </a:cubicBezTo>
                <a:cubicBezTo>
                  <a:pt x="17057" y="65572"/>
                  <a:pt x="18687" y="65262"/>
                  <a:pt x="20347" y="64755"/>
                </a:cubicBezTo>
                <a:cubicBezTo>
                  <a:pt x="22604" y="64067"/>
                  <a:pt x="24669" y="62996"/>
                  <a:pt x="26849" y="62078"/>
                </a:cubicBezTo>
                <a:cubicBezTo>
                  <a:pt x="29259" y="61045"/>
                  <a:pt x="31706" y="60127"/>
                  <a:pt x="34422" y="60013"/>
                </a:cubicBezTo>
                <a:cubicBezTo>
                  <a:pt x="34560" y="60009"/>
                  <a:pt x="34698" y="60007"/>
                  <a:pt x="34835" y="60007"/>
                </a:cubicBezTo>
                <a:cubicBezTo>
                  <a:pt x="37313" y="60007"/>
                  <a:pt x="39583" y="60664"/>
                  <a:pt x="41612" y="62078"/>
                </a:cubicBezTo>
                <a:cubicBezTo>
                  <a:pt x="43410" y="63263"/>
                  <a:pt x="45169" y="64526"/>
                  <a:pt x="47005" y="65711"/>
                </a:cubicBezTo>
                <a:cubicBezTo>
                  <a:pt x="49261" y="67165"/>
                  <a:pt x="51671" y="68274"/>
                  <a:pt x="54348" y="68694"/>
                </a:cubicBezTo>
                <a:cubicBezTo>
                  <a:pt x="54501" y="68694"/>
                  <a:pt x="54616" y="68733"/>
                  <a:pt x="54654" y="68886"/>
                </a:cubicBezTo>
                <a:lnTo>
                  <a:pt x="56375" y="68886"/>
                </a:lnTo>
                <a:cubicBezTo>
                  <a:pt x="56413" y="68809"/>
                  <a:pt x="56452" y="68733"/>
                  <a:pt x="56490" y="68733"/>
                </a:cubicBezTo>
                <a:cubicBezTo>
                  <a:pt x="59817" y="68350"/>
                  <a:pt x="61538" y="65979"/>
                  <a:pt x="61653" y="62460"/>
                </a:cubicBezTo>
                <a:cubicBezTo>
                  <a:pt x="61768" y="59324"/>
                  <a:pt x="61271" y="56341"/>
                  <a:pt x="59282" y="53740"/>
                </a:cubicBezTo>
                <a:cubicBezTo>
                  <a:pt x="58861" y="53243"/>
                  <a:pt x="58555" y="52708"/>
                  <a:pt x="58211" y="52134"/>
                </a:cubicBezTo>
                <a:cubicBezTo>
                  <a:pt x="56681" y="49648"/>
                  <a:pt x="57828" y="46894"/>
                  <a:pt x="60697" y="46091"/>
                </a:cubicBezTo>
                <a:cubicBezTo>
                  <a:pt x="62341" y="45632"/>
                  <a:pt x="64024" y="45747"/>
                  <a:pt x="65707" y="45709"/>
                </a:cubicBezTo>
                <a:cubicBezTo>
                  <a:pt x="67964" y="45709"/>
                  <a:pt x="70182" y="45747"/>
                  <a:pt x="72400" y="45747"/>
                </a:cubicBezTo>
                <a:cubicBezTo>
                  <a:pt x="73930" y="45747"/>
                  <a:pt x="75345" y="45403"/>
                  <a:pt x="76722" y="44714"/>
                </a:cubicBezTo>
                <a:cubicBezTo>
                  <a:pt x="79858" y="43223"/>
                  <a:pt x="82497" y="41119"/>
                  <a:pt x="84448" y="38212"/>
                </a:cubicBezTo>
                <a:cubicBezTo>
                  <a:pt x="84907" y="37524"/>
                  <a:pt x="85251" y="36797"/>
                  <a:pt x="85480" y="35956"/>
                </a:cubicBezTo>
                <a:cubicBezTo>
                  <a:pt x="85977" y="34043"/>
                  <a:pt x="85557" y="32361"/>
                  <a:pt x="83912" y="31099"/>
                </a:cubicBezTo>
                <a:cubicBezTo>
                  <a:pt x="82294" y="29874"/>
                  <a:pt x="80607" y="29152"/>
                  <a:pt x="78833" y="29152"/>
                </a:cubicBezTo>
                <a:cubicBezTo>
                  <a:pt x="77671" y="29152"/>
                  <a:pt x="76471" y="29461"/>
                  <a:pt x="75230" y="30142"/>
                </a:cubicBezTo>
                <a:cubicBezTo>
                  <a:pt x="73624" y="30984"/>
                  <a:pt x="72171" y="31978"/>
                  <a:pt x="70717" y="33011"/>
                </a:cubicBezTo>
                <a:cubicBezTo>
                  <a:pt x="69532" y="33852"/>
                  <a:pt x="68346" y="34732"/>
                  <a:pt x="67007" y="35382"/>
                </a:cubicBezTo>
                <a:cubicBezTo>
                  <a:pt x="66272" y="35731"/>
                  <a:pt x="65623" y="35909"/>
                  <a:pt x="65051" y="35909"/>
                </a:cubicBezTo>
                <a:cubicBezTo>
                  <a:pt x="63869" y="35909"/>
                  <a:pt x="63023" y="35145"/>
                  <a:pt x="62456" y="33546"/>
                </a:cubicBezTo>
                <a:cubicBezTo>
                  <a:pt x="61271" y="30295"/>
                  <a:pt x="61118" y="27044"/>
                  <a:pt x="62380" y="23755"/>
                </a:cubicBezTo>
                <a:cubicBezTo>
                  <a:pt x="63298" y="21308"/>
                  <a:pt x="64521" y="19013"/>
                  <a:pt x="65631" y="16642"/>
                </a:cubicBezTo>
                <a:cubicBezTo>
                  <a:pt x="66510" y="14806"/>
                  <a:pt x="67466" y="12970"/>
                  <a:pt x="67696" y="10943"/>
                </a:cubicBezTo>
                <a:cubicBezTo>
                  <a:pt x="68155" y="7348"/>
                  <a:pt x="67084" y="4097"/>
                  <a:pt x="65057" y="1152"/>
                </a:cubicBezTo>
                <a:cubicBezTo>
                  <a:pt x="64480" y="368"/>
                  <a:pt x="63765" y="1"/>
                  <a:pt x="62969"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55" name="Google Shape;55;p13"/>
          <p:cNvPicPr preferRelativeResize="0"/>
          <p:nvPr/>
        </p:nvPicPr>
        <p:blipFill>
          <a:blip r:embed="rId2">
            <a:alphaModFix/>
          </a:blip>
          <a:stretch>
            <a:fillRect/>
          </a:stretch>
        </p:blipFill>
        <p:spPr>
          <a:xfrm flipH="1" rot="5400000">
            <a:off x="8691097" y="589463"/>
            <a:ext cx="1621771" cy="1967676"/>
          </a:xfrm>
          <a:prstGeom prst="rect">
            <a:avLst/>
          </a:prstGeom>
          <a:noFill/>
          <a:ln>
            <a:noFill/>
          </a:ln>
        </p:spPr>
      </p:pic>
      <p:sp>
        <p:nvSpPr>
          <p:cNvPr id="56" name="Google Shape;56;p13"/>
          <p:cNvSpPr/>
          <p:nvPr/>
        </p:nvSpPr>
        <p:spPr>
          <a:xfrm rot="-9877488">
            <a:off x="-374267" y="4309561"/>
            <a:ext cx="1406436" cy="952482"/>
          </a:xfrm>
          <a:custGeom>
            <a:rect b="b" l="l" r="r" t="t"/>
            <a:pathLst>
              <a:path extrusionOk="0" h="58357" w="86170">
                <a:moveTo>
                  <a:pt x="37848" y="0"/>
                </a:moveTo>
                <a:cubicBezTo>
                  <a:pt x="36999" y="0"/>
                  <a:pt x="36151" y="14"/>
                  <a:pt x="35302" y="42"/>
                </a:cubicBezTo>
                <a:cubicBezTo>
                  <a:pt x="31286" y="195"/>
                  <a:pt x="27270" y="501"/>
                  <a:pt x="23254" y="807"/>
                </a:cubicBezTo>
                <a:cubicBezTo>
                  <a:pt x="18588" y="1151"/>
                  <a:pt x="14114" y="2375"/>
                  <a:pt x="9945" y="4594"/>
                </a:cubicBezTo>
                <a:cubicBezTo>
                  <a:pt x="7115" y="6047"/>
                  <a:pt x="4629" y="7997"/>
                  <a:pt x="2831" y="10636"/>
                </a:cubicBezTo>
                <a:cubicBezTo>
                  <a:pt x="842" y="13581"/>
                  <a:pt x="1" y="16794"/>
                  <a:pt x="345" y="20313"/>
                </a:cubicBezTo>
                <a:cubicBezTo>
                  <a:pt x="460" y="21728"/>
                  <a:pt x="689" y="23143"/>
                  <a:pt x="1034" y="24520"/>
                </a:cubicBezTo>
                <a:cubicBezTo>
                  <a:pt x="1913" y="28077"/>
                  <a:pt x="4284" y="30142"/>
                  <a:pt x="7841" y="30754"/>
                </a:cubicBezTo>
                <a:cubicBezTo>
                  <a:pt x="9983" y="31136"/>
                  <a:pt x="12163" y="31366"/>
                  <a:pt x="14305" y="31710"/>
                </a:cubicBezTo>
                <a:cubicBezTo>
                  <a:pt x="16600" y="32092"/>
                  <a:pt x="18818" y="32704"/>
                  <a:pt x="20730" y="34158"/>
                </a:cubicBezTo>
                <a:cubicBezTo>
                  <a:pt x="22949" y="35841"/>
                  <a:pt x="24172" y="38174"/>
                  <a:pt x="24976" y="40736"/>
                </a:cubicBezTo>
                <a:cubicBezTo>
                  <a:pt x="25740" y="43184"/>
                  <a:pt x="26314" y="45670"/>
                  <a:pt x="27079" y="48079"/>
                </a:cubicBezTo>
                <a:cubicBezTo>
                  <a:pt x="28035" y="51254"/>
                  <a:pt x="29756" y="53931"/>
                  <a:pt x="32587" y="55805"/>
                </a:cubicBezTo>
                <a:cubicBezTo>
                  <a:pt x="34614" y="57182"/>
                  <a:pt x="36908" y="57870"/>
                  <a:pt x="39318" y="58138"/>
                </a:cubicBezTo>
                <a:cubicBezTo>
                  <a:pt x="40564" y="58286"/>
                  <a:pt x="41799" y="58356"/>
                  <a:pt x="43024" y="58356"/>
                </a:cubicBezTo>
                <a:cubicBezTo>
                  <a:pt x="47815" y="58356"/>
                  <a:pt x="52457" y="57281"/>
                  <a:pt x="57026" y="55575"/>
                </a:cubicBezTo>
                <a:cubicBezTo>
                  <a:pt x="59779" y="54581"/>
                  <a:pt x="62571" y="53663"/>
                  <a:pt x="65402" y="52937"/>
                </a:cubicBezTo>
                <a:cubicBezTo>
                  <a:pt x="66837" y="52556"/>
                  <a:pt x="68273" y="52382"/>
                  <a:pt x="69703" y="52382"/>
                </a:cubicBezTo>
                <a:cubicBezTo>
                  <a:pt x="72005" y="52382"/>
                  <a:pt x="74290" y="52832"/>
                  <a:pt x="76531" y="53587"/>
                </a:cubicBezTo>
                <a:cubicBezTo>
                  <a:pt x="78367" y="54199"/>
                  <a:pt x="80203" y="54658"/>
                  <a:pt x="82039" y="55117"/>
                </a:cubicBezTo>
                <a:cubicBezTo>
                  <a:pt x="82319" y="55190"/>
                  <a:pt x="82511" y="55236"/>
                  <a:pt x="82648" y="55236"/>
                </a:cubicBezTo>
                <a:cubicBezTo>
                  <a:pt x="82942" y="55236"/>
                  <a:pt x="82992" y="55027"/>
                  <a:pt x="83148" y="54428"/>
                </a:cubicBezTo>
                <a:cubicBezTo>
                  <a:pt x="84066" y="51024"/>
                  <a:pt x="84945" y="47620"/>
                  <a:pt x="85825" y="44216"/>
                </a:cubicBezTo>
                <a:cubicBezTo>
                  <a:pt x="86016" y="43528"/>
                  <a:pt x="86054" y="42840"/>
                  <a:pt x="86169" y="42151"/>
                </a:cubicBezTo>
                <a:lnTo>
                  <a:pt x="86169" y="41004"/>
                </a:lnTo>
                <a:lnTo>
                  <a:pt x="86169" y="40966"/>
                </a:lnTo>
                <a:cubicBezTo>
                  <a:pt x="86054" y="40201"/>
                  <a:pt x="85978" y="39397"/>
                  <a:pt x="85863" y="38594"/>
                </a:cubicBezTo>
                <a:cubicBezTo>
                  <a:pt x="85404" y="35611"/>
                  <a:pt x="84448" y="32743"/>
                  <a:pt x="83301" y="29912"/>
                </a:cubicBezTo>
                <a:cubicBezTo>
                  <a:pt x="81580" y="25705"/>
                  <a:pt x="79744" y="21537"/>
                  <a:pt x="77449" y="17559"/>
                </a:cubicBezTo>
                <a:cubicBezTo>
                  <a:pt x="73777" y="11134"/>
                  <a:pt x="68232" y="6812"/>
                  <a:pt x="61424" y="4020"/>
                </a:cubicBezTo>
                <a:cubicBezTo>
                  <a:pt x="57446" y="2375"/>
                  <a:pt x="53278" y="1381"/>
                  <a:pt x="49032" y="769"/>
                </a:cubicBezTo>
                <a:cubicBezTo>
                  <a:pt x="45323" y="270"/>
                  <a:pt x="41588" y="0"/>
                  <a:pt x="37848"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57" name="Google Shape;57;p13"/>
          <p:cNvGrpSpPr/>
          <p:nvPr/>
        </p:nvGrpSpPr>
        <p:grpSpPr>
          <a:xfrm flipH="1" rot="7130560">
            <a:off x="8393283" y="4332098"/>
            <a:ext cx="559744" cy="609810"/>
            <a:chOff x="1970350" y="967650"/>
            <a:chExt cx="1614975" cy="1759425"/>
          </a:xfrm>
        </p:grpSpPr>
        <p:sp>
          <p:nvSpPr>
            <p:cNvPr id="58" name="Google Shape;58;p13"/>
            <p:cNvSpPr/>
            <p:nvPr/>
          </p:nvSpPr>
          <p:spPr>
            <a:xfrm>
              <a:off x="1970350" y="967650"/>
              <a:ext cx="374850" cy="292375"/>
            </a:xfrm>
            <a:custGeom>
              <a:rect b="b" l="l" r="r" t="t"/>
              <a:pathLst>
                <a:path extrusionOk="0" h="11695" w="14994">
                  <a:moveTo>
                    <a:pt x="5891" y="1"/>
                  </a:moveTo>
                  <a:cubicBezTo>
                    <a:pt x="5317" y="268"/>
                    <a:pt x="4705" y="574"/>
                    <a:pt x="4131" y="842"/>
                  </a:cubicBezTo>
                  <a:cubicBezTo>
                    <a:pt x="1951" y="1837"/>
                    <a:pt x="1" y="3022"/>
                    <a:pt x="39" y="5814"/>
                  </a:cubicBezTo>
                  <a:cubicBezTo>
                    <a:pt x="39" y="8606"/>
                    <a:pt x="1875" y="10212"/>
                    <a:pt x="4246" y="11054"/>
                  </a:cubicBezTo>
                  <a:cubicBezTo>
                    <a:pt x="5475" y="11464"/>
                    <a:pt x="6839" y="11694"/>
                    <a:pt x="8165" y="11694"/>
                  </a:cubicBezTo>
                  <a:cubicBezTo>
                    <a:pt x="8572" y="11694"/>
                    <a:pt x="8976" y="11672"/>
                    <a:pt x="9371" y="11628"/>
                  </a:cubicBezTo>
                  <a:cubicBezTo>
                    <a:pt x="13043" y="11245"/>
                    <a:pt x="14993" y="8071"/>
                    <a:pt x="13387" y="4705"/>
                  </a:cubicBezTo>
                  <a:cubicBezTo>
                    <a:pt x="12545" y="2869"/>
                    <a:pt x="10633" y="1569"/>
                    <a:pt x="9180"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 name="Google Shape;59;p13"/>
            <p:cNvSpPr/>
            <p:nvPr/>
          </p:nvSpPr>
          <p:spPr>
            <a:xfrm>
              <a:off x="2086050" y="1761250"/>
              <a:ext cx="705675" cy="686600"/>
            </a:xfrm>
            <a:custGeom>
              <a:rect b="b" l="l" r="r" t="t"/>
              <a:pathLst>
                <a:path extrusionOk="0" h="27464" w="28227">
                  <a:moveTo>
                    <a:pt x="16978" y="0"/>
                  </a:moveTo>
                  <a:cubicBezTo>
                    <a:pt x="8753" y="0"/>
                    <a:pt x="191" y="7917"/>
                    <a:pt x="77" y="15720"/>
                  </a:cubicBezTo>
                  <a:cubicBezTo>
                    <a:pt x="1" y="21954"/>
                    <a:pt x="6541" y="27385"/>
                    <a:pt x="14304" y="27462"/>
                  </a:cubicBezTo>
                  <a:cubicBezTo>
                    <a:pt x="14378" y="27463"/>
                    <a:pt x="14451" y="27463"/>
                    <a:pt x="14524" y="27463"/>
                  </a:cubicBezTo>
                  <a:cubicBezTo>
                    <a:pt x="22516" y="27463"/>
                    <a:pt x="28150" y="21261"/>
                    <a:pt x="28188" y="12431"/>
                  </a:cubicBezTo>
                  <a:cubicBezTo>
                    <a:pt x="28226" y="5011"/>
                    <a:pt x="23790" y="77"/>
                    <a:pt x="17096" y="1"/>
                  </a:cubicBezTo>
                  <a:cubicBezTo>
                    <a:pt x="17057" y="1"/>
                    <a:pt x="17018" y="0"/>
                    <a:pt x="16978"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 name="Google Shape;60;p13"/>
            <p:cNvSpPr/>
            <p:nvPr/>
          </p:nvSpPr>
          <p:spPr>
            <a:xfrm>
              <a:off x="3235350" y="1795600"/>
              <a:ext cx="349975" cy="289825"/>
            </a:xfrm>
            <a:custGeom>
              <a:rect b="b" l="l" r="r" t="t"/>
              <a:pathLst>
                <a:path extrusionOk="0" h="11593" w="13999">
                  <a:moveTo>
                    <a:pt x="7200" y="0"/>
                  </a:moveTo>
                  <a:cubicBezTo>
                    <a:pt x="3371" y="0"/>
                    <a:pt x="114" y="2480"/>
                    <a:pt x="77" y="5473"/>
                  </a:cubicBezTo>
                  <a:cubicBezTo>
                    <a:pt x="0" y="8686"/>
                    <a:pt x="3557" y="11554"/>
                    <a:pt x="7688" y="11592"/>
                  </a:cubicBezTo>
                  <a:cubicBezTo>
                    <a:pt x="7726" y="11593"/>
                    <a:pt x="7764" y="11593"/>
                    <a:pt x="7802" y="11593"/>
                  </a:cubicBezTo>
                  <a:cubicBezTo>
                    <a:pt x="11485" y="11593"/>
                    <a:pt x="13846" y="9764"/>
                    <a:pt x="13922" y="6812"/>
                  </a:cubicBezTo>
                  <a:cubicBezTo>
                    <a:pt x="13998" y="3025"/>
                    <a:pt x="11206" y="80"/>
                    <a:pt x="7458" y="4"/>
                  </a:cubicBezTo>
                  <a:cubicBezTo>
                    <a:pt x="7372" y="1"/>
                    <a:pt x="7286" y="0"/>
                    <a:pt x="7200"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 name="Google Shape;61;p13"/>
            <p:cNvSpPr/>
            <p:nvPr/>
          </p:nvSpPr>
          <p:spPr>
            <a:xfrm>
              <a:off x="2815600" y="2437250"/>
              <a:ext cx="355700" cy="289825"/>
            </a:xfrm>
            <a:custGeom>
              <a:rect b="b" l="l" r="r" t="t"/>
              <a:pathLst>
                <a:path extrusionOk="0" h="11593" w="14228">
                  <a:moveTo>
                    <a:pt x="7349" y="0"/>
                  </a:moveTo>
                  <a:cubicBezTo>
                    <a:pt x="7322" y="0"/>
                    <a:pt x="7294" y="1"/>
                    <a:pt x="7267" y="1"/>
                  </a:cubicBezTo>
                  <a:cubicBezTo>
                    <a:pt x="3519" y="39"/>
                    <a:pt x="115" y="2602"/>
                    <a:pt x="38" y="5394"/>
                  </a:cubicBezTo>
                  <a:cubicBezTo>
                    <a:pt x="1" y="8475"/>
                    <a:pt x="4024" y="11592"/>
                    <a:pt x="7973" y="11592"/>
                  </a:cubicBezTo>
                  <a:cubicBezTo>
                    <a:pt x="8043" y="11592"/>
                    <a:pt x="8114" y="11591"/>
                    <a:pt x="8185" y="11589"/>
                  </a:cubicBezTo>
                  <a:cubicBezTo>
                    <a:pt x="11818" y="11475"/>
                    <a:pt x="14228" y="9371"/>
                    <a:pt x="14151" y="6388"/>
                  </a:cubicBezTo>
                  <a:cubicBezTo>
                    <a:pt x="14037" y="2666"/>
                    <a:pt x="11208" y="0"/>
                    <a:pt x="7349"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 name="Google Shape;62;p13"/>
            <p:cNvSpPr/>
            <p:nvPr/>
          </p:nvSpPr>
          <p:spPr>
            <a:xfrm>
              <a:off x="2775450" y="1494475"/>
              <a:ext cx="347100" cy="285925"/>
            </a:xfrm>
            <a:custGeom>
              <a:rect b="b" l="l" r="r" t="t"/>
              <a:pathLst>
                <a:path extrusionOk="0" h="11437" w="13884">
                  <a:moveTo>
                    <a:pt x="7208" y="1"/>
                  </a:moveTo>
                  <a:cubicBezTo>
                    <a:pt x="3125" y="1"/>
                    <a:pt x="0" y="2397"/>
                    <a:pt x="38" y="5509"/>
                  </a:cubicBezTo>
                  <a:cubicBezTo>
                    <a:pt x="76" y="8760"/>
                    <a:pt x="3557" y="11437"/>
                    <a:pt x="7802" y="11437"/>
                  </a:cubicBezTo>
                  <a:cubicBezTo>
                    <a:pt x="11627" y="11437"/>
                    <a:pt x="13883" y="9639"/>
                    <a:pt x="13883" y="6580"/>
                  </a:cubicBezTo>
                  <a:cubicBezTo>
                    <a:pt x="13883" y="2755"/>
                    <a:pt x="11129" y="1"/>
                    <a:pt x="7305" y="1"/>
                  </a:cubicBezTo>
                  <a:cubicBezTo>
                    <a:pt x="7272" y="1"/>
                    <a:pt x="7240" y="1"/>
                    <a:pt x="7208"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pic>
        <p:nvPicPr>
          <p:cNvPr id="63" name="Google Shape;63;p13"/>
          <p:cNvPicPr preferRelativeResize="0"/>
          <p:nvPr/>
        </p:nvPicPr>
        <p:blipFill>
          <a:blip r:embed="rId3">
            <a:alphaModFix/>
          </a:blip>
          <a:stretch>
            <a:fillRect/>
          </a:stretch>
        </p:blipFill>
        <p:spPr>
          <a:xfrm rot="507146">
            <a:off x="3557075" y="4329562"/>
            <a:ext cx="2351150" cy="978275"/>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2">
  <p:cSld name="SECTION_TITLE_AND_DESCRIPTION_2">
    <p:spTree>
      <p:nvGrpSpPr>
        <p:cNvPr id="64" name="Shape 64"/>
        <p:cNvGrpSpPr/>
        <p:nvPr/>
      </p:nvGrpSpPr>
      <p:grpSpPr>
        <a:xfrm>
          <a:off x="0" y="0"/>
          <a:ext cx="0" cy="0"/>
          <a:chOff x="0" y="0"/>
          <a:chExt cx="0" cy="0"/>
        </a:xfrm>
      </p:grpSpPr>
      <p:sp>
        <p:nvSpPr>
          <p:cNvPr id="65" name="Google Shape;65;p14"/>
          <p:cNvSpPr txBox="1"/>
          <p:nvPr>
            <p:ph idx="1" type="subTitle"/>
          </p:nvPr>
        </p:nvSpPr>
        <p:spPr>
          <a:xfrm>
            <a:off x="720050" y="1624150"/>
            <a:ext cx="3651600" cy="2389800"/>
          </a:xfrm>
          <a:prstGeom prst="rect">
            <a:avLst/>
          </a:prstGeom>
        </p:spPr>
        <p:txBody>
          <a:bodyPr anchorCtr="0" anchor="t" bIns="91425" lIns="91425" spcFirstLastPara="1" rIns="91425" wrap="square" tIns="91425">
            <a:normAutofit/>
          </a:bodyPr>
          <a:lstStyle>
            <a:lvl1pPr lvl="0" rtl="0">
              <a:lnSpc>
                <a:spcPct val="100000"/>
              </a:lnSpc>
              <a:spcBef>
                <a:spcPts val="0"/>
              </a:spcBef>
              <a:spcAft>
                <a:spcPts val="0"/>
              </a:spcAft>
              <a:buSzPts val="1800"/>
              <a:buNone/>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p:txBody>
      </p:sp>
      <p:sp>
        <p:nvSpPr>
          <p:cNvPr id="66" name="Google Shape;66;p14"/>
          <p:cNvSpPr txBox="1"/>
          <p:nvPr>
            <p:ph type="title"/>
          </p:nvPr>
        </p:nvSpPr>
        <p:spPr>
          <a:xfrm>
            <a:off x="720000" y="445025"/>
            <a:ext cx="7704000" cy="572700"/>
          </a:xfrm>
          <a:prstGeom prst="rect">
            <a:avLst/>
          </a:prstGeom>
          <a:ln>
            <a:noFill/>
          </a:ln>
        </p:spPr>
        <p:txBody>
          <a:bodyPr anchorCtr="0" anchor="t" bIns="91425" lIns="91425" spcFirstLastPara="1" rIns="91425" wrap="square" tIns="91425">
            <a:normAutofit/>
          </a:bodyPr>
          <a:lstStyle>
            <a:lvl1pPr lvl="0" rtl="0" algn="ctr">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67" name="Google Shape;67;p14"/>
          <p:cNvSpPr txBox="1"/>
          <p:nvPr>
            <p:ph idx="2" type="subTitle"/>
          </p:nvPr>
        </p:nvSpPr>
        <p:spPr>
          <a:xfrm>
            <a:off x="4772300" y="1624150"/>
            <a:ext cx="3651600" cy="2389800"/>
          </a:xfrm>
          <a:prstGeom prst="rect">
            <a:avLst/>
          </a:prstGeom>
        </p:spPr>
        <p:txBody>
          <a:bodyPr anchorCtr="0" anchor="t" bIns="91425" lIns="91425" spcFirstLastPara="1" rIns="91425" wrap="square" tIns="91425">
            <a:normAutofit/>
          </a:bodyPr>
          <a:lstStyle>
            <a:lvl1pPr lvl="0" rtl="0">
              <a:lnSpc>
                <a:spcPct val="100000"/>
              </a:lnSpc>
              <a:spcBef>
                <a:spcPts val="0"/>
              </a:spcBef>
              <a:spcAft>
                <a:spcPts val="0"/>
              </a:spcAft>
              <a:buSzPts val="1800"/>
              <a:buNone/>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p:txBody>
      </p:sp>
      <p:sp>
        <p:nvSpPr>
          <p:cNvPr id="68" name="Google Shape;68;p14"/>
          <p:cNvSpPr/>
          <p:nvPr/>
        </p:nvSpPr>
        <p:spPr>
          <a:xfrm flipH="1">
            <a:off x="7727827" y="-121450"/>
            <a:ext cx="1890656" cy="1514803"/>
          </a:xfrm>
          <a:custGeom>
            <a:rect b="b" l="l" r="r" t="t"/>
            <a:pathLst>
              <a:path extrusionOk="0" h="68886" w="85978">
                <a:moveTo>
                  <a:pt x="62969" y="1"/>
                </a:moveTo>
                <a:cubicBezTo>
                  <a:pt x="62445" y="1"/>
                  <a:pt x="61886" y="160"/>
                  <a:pt x="61309" y="463"/>
                </a:cubicBezTo>
                <a:cubicBezTo>
                  <a:pt x="60123" y="1114"/>
                  <a:pt x="59205" y="2070"/>
                  <a:pt x="58364" y="3141"/>
                </a:cubicBezTo>
                <a:cubicBezTo>
                  <a:pt x="55763" y="6315"/>
                  <a:pt x="53851" y="9910"/>
                  <a:pt x="52015" y="13544"/>
                </a:cubicBezTo>
                <a:cubicBezTo>
                  <a:pt x="50294" y="16909"/>
                  <a:pt x="48688" y="20351"/>
                  <a:pt x="47043" y="23717"/>
                </a:cubicBezTo>
                <a:cubicBezTo>
                  <a:pt x="46775" y="24329"/>
                  <a:pt x="46469" y="24941"/>
                  <a:pt x="46125" y="25515"/>
                </a:cubicBezTo>
                <a:cubicBezTo>
                  <a:pt x="45625" y="26456"/>
                  <a:pt x="45319" y="26925"/>
                  <a:pt x="44987" y="26925"/>
                </a:cubicBezTo>
                <a:cubicBezTo>
                  <a:pt x="44659" y="26925"/>
                  <a:pt x="44305" y="26466"/>
                  <a:pt x="43716" y="25553"/>
                </a:cubicBezTo>
                <a:cubicBezTo>
                  <a:pt x="42530" y="23717"/>
                  <a:pt x="41765" y="21652"/>
                  <a:pt x="40847" y="19663"/>
                </a:cubicBezTo>
                <a:cubicBezTo>
                  <a:pt x="40006" y="17827"/>
                  <a:pt x="39203" y="15991"/>
                  <a:pt x="37826" y="14500"/>
                </a:cubicBezTo>
                <a:cubicBezTo>
                  <a:pt x="36984" y="13582"/>
                  <a:pt x="36028" y="12893"/>
                  <a:pt x="34690" y="12893"/>
                </a:cubicBezTo>
                <a:cubicBezTo>
                  <a:pt x="33198" y="12932"/>
                  <a:pt x="32242" y="13582"/>
                  <a:pt x="31706" y="14997"/>
                </a:cubicBezTo>
                <a:cubicBezTo>
                  <a:pt x="31133" y="16527"/>
                  <a:pt x="31018" y="18133"/>
                  <a:pt x="30941" y="19778"/>
                </a:cubicBezTo>
                <a:cubicBezTo>
                  <a:pt x="30865" y="22493"/>
                  <a:pt x="30903" y="25247"/>
                  <a:pt x="30559" y="27962"/>
                </a:cubicBezTo>
                <a:cubicBezTo>
                  <a:pt x="30483" y="28880"/>
                  <a:pt x="30291" y="29760"/>
                  <a:pt x="29947" y="30640"/>
                </a:cubicBezTo>
                <a:cubicBezTo>
                  <a:pt x="29837" y="30926"/>
                  <a:pt x="29714" y="31073"/>
                  <a:pt x="29549" y="31073"/>
                </a:cubicBezTo>
                <a:cubicBezTo>
                  <a:pt x="29428" y="31073"/>
                  <a:pt x="29284" y="30993"/>
                  <a:pt x="29106" y="30831"/>
                </a:cubicBezTo>
                <a:cubicBezTo>
                  <a:pt x="27997" y="29836"/>
                  <a:pt x="26964" y="28766"/>
                  <a:pt x="25969" y="27618"/>
                </a:cubicBezTo>
                <a:cubicBezTo>
                  <a:pt x="24554" y="26050"/>
                  <a:pt x="23216" y="24367"/>
                  <a:pt x="21609" y="22952"/>
                </a:cubicBezTo>
                <a:cubicBezTo>
                  <a:pt x="20174" y="21681"/>
                  <a:pt x="18901" y="21044"/>
                  <a:pt x="17744" y="21044"/>
                </a:cubicBezTo>
                <a:cubicBezTo>
                  <a:pt x="16219" y="21044"/>
                  <a:pt x="14894" y="22150"/>
                  <a:pt x="13654" y="24367"/>
                </a:cubicBezTo>
                <a:cubicBezTo>
                  <a:pt x="12545" y="26356"/>
                  <a:pt x="12660" y="28421"/>
                  <a:pt x="13081" y="30563"/>
                </a:cubicBezTo>
                <a:cubicBezTo>
                  <a:pt x="13348" y="31940"/>
                  <a:pt x="13578" y="33317"/>
                  <a:pt x="13845" y="34694"/>
                </a:cubicBezTo>
                <a:cubicBezTo>
                  <a:pt x="13998" y="35650"/>
                  <a:pt x="13922" y="36606"/>
                  <a:pt x="13693" y="37524"/>
                </a:cubicBezTo>
                <a:cubicBezTo>
                  <a:pt x="13348" y="39130"/>
                  <a:pt x="12316" y="40125"/>
                  <a:pt x="10748" y="40392"/>
                </a:cubicBezTo>
                <a:cubicBezTo>
                  <a:pt x="9141" y="40698"/>
                  <a:pt x="7458" y="40890"/>
                  <a:pt x="5852" y="41157"/>
                </a:cubicBezTo>
                <a:cubicBezTo>
                  <a:pt x="2945" y="41654"/>
                  <a:pt x="804" y="43070"/>
                  <a:pt x="192" y="46129"/>
                </a:cubicBezTo>
                <a:cubicBezTo>
                  <a:pt x="153" y="46206"/>
                  <a:pt x="77" y="46282"/>
                  <a:pt x="0" y="46320"/>
                </a:cubicBezTo>
                <a:lnTo>
                  <a:pt x="0" y="48806"/>
                </a:lnTo>
                <a:cubicBezTo>
                  <a:pt x="383" y="49304"/>
                  <a:pt x="306" y="49954"/>
                  <a:pt x="498" y="50528"/>
                </a:cubicBezTo>
                <a:cubicBezTo>
                  <a:pt x="1951" y="55576"/>
                  <a:pt x="4743" y="59783"/>
                  <a:pt x="8797" y="63149"/>
                </a:cubicBezTo>
                <a:cubicBezTo>
                  <a:pt x="10878" y="64887"/>
                  <a:pt x="13124" y="65572"/>
                  <a:pt x="15476" y="65572"/>
                </a:cubicBezTo>
                <a:cubicBezTo>
                  <a:pt x="17057" y="65572"/>
                  <a:pt x="18687" y="65262"/>
                  <a:pt x="20347" y="64755"/>
                </a:cubicBezTo>
                <a:cubicBezTo>
                  <a:pt x="22604" y="64067"/>
                  <a:pt x="24669" y="62996"/>
                  <a:pt x="26849" y="62078"/>
                </a:cubicBezTo>
                <a:cubicBezTo>
                  <a:pt x="29259" y="61045"/>
                  <a:pt x="31706" y="60127"/>
                  <a:pt x="34422" y="60013"/>
                </a:cubicBezTo>
                <a:cubicBezTo>
                  <a:pt x="34560" y="60009"/>
                  <a:pt x="34698" y="60007"/>
                  <a:pt x="34835" y="60007"/>
                </a:cubicBezTo>
                <a:cubicBezTo>
                  <a:pt x="37313" y="60007"/>
                  <a:pt x="39583" y="60664"/>
                  <a:pt x="41612" y="62078"/>
                </a:cubicBezTo>
                <a:cubicBezTo>
                  <a:pt x="43410" y="63263"/>
                  <a:pt x="45169" y="64526"/>
                  <a:pt x="47005" y="65711"/>
                </a:cubicBezTo>
                <a:cubicBezTo>
                  <a:pt x="49261" y="67165"/>
                  <a:pt x="51671" y="68274"/>
                  <a:pt x="54348" y="68694"/>
                </a:cubicBezTo>
                <a:cubicBezTo>
                  <a:pt x="54501" y="68694"/>
                  <a:pt x="54616" y="68733"/>
                  <a:pt x="54654" y="68886"/>
                </a:cubicBezTo>
                <a:lnTo>
                  <a:pt x="56375" y="68886"/>
                </a:lnTo>
                <a:cubicBezTo>
                  <a:pt x="56413" y="68809"/>
                  <a:pt x="56452" y="68733"/>
                  <a:pt x="56490" y="68733"/>
                </a:cubicBezTo>
                <a:cubicBezTo>
                  <a:pt x="59817" y="68350"/>
                  <a:pt x="61538" y="65979"/>
                  <a:pt x="61653" y="62460"/>
                </a:cubicBezTo>
                <a:cubicBezTo>
                  <a:pt x="61768" y="59324"/>
                  <a:pt x="61271" y="56341"/>
                  <a:pt x="59282" y="53740"/>
                </a:cubicBezTo>
                <a:cubicBezTo>
                  <a:pt x="58861" y="53243"/>
                  <a:pt x="58555" y="52708"/>
                  <a:pt x="58211" y="52134"/>
                </a:cubicBezTo>
                <a:cubicBezTo>
                  <a:pt x="56681" y="49648"/>
                  <a:pt x="57828" y="46894"/>
                  <a:pt x="60697" y="46091"/>
                </a:cubicBezTo>
                <a:cubicBezTo>
                  <a:pt x="62341" y="45632"/>
                  <a:pt x="64024" y="45747"/>
                  <a:pt x="65707" y="45709"/>
                </a:cubicBezTo>
                <a:cubicBezTo>
                  <a:pt x="67964" y="45709"/>
                  <a:pt x="70182" y="45747"/>
                  <a:pt x="72400" y="45747"/>
                </a:cubicBezTo>
                <a:cubicBezTo>
                  <a:pt x="73930" y="45747"/>
                  <a:pt x="75345" y="45403"/>
                  <a:pt x="76722" y="44714"/>
                </a:cubicBezTo>
                <a:cubicBezTo>
                  <a:pt x="79858" y="43223"/>
                  <a:pt x="82497" y="41119"/>
                  <a:pt x="84448" y="38212"/>
                </a:cubicBezTo>
                <a:cubicBezTo>
                  <a:pt x="84907" y="37524"/>
                  <a:pt x="85251" y="36797"/>
                  <a:pt x="85480" y="35956"/>
                </a:cubicBezTo>
                <a:cubicBezTo>
                  <a:pt x="85977" y="34043"/>
                  <a:pt x="85557" y="32361"/>
                  <a:pt x="83912" y="31099"/>
                </a:cubicBezTo>
                <a:cubicBezTo>
                  <a:pt x="82294" y="29874"/>
                  <a:pt x="80607" y="29152"/>
                  <a:pt x="78833" y="29152"/>
                </a:cubicBezTo>
                <a:cubicBezTo>
                  <a:pt x="77671" y="29152"/>
                  <a:pt x="76471" y="29461"/>
                  <a:pt x="75230" y="30142"/>
                </a:cubicBezTo>
                <a:cubicBezTo>
                  <a:pt x="73624" y="30984"/>
                  <a:pt x="72171" y="31978"/>
                  <a:pt x="70717" y="33011"/>
                </a:cubicBezTo>
                <a:cubicBezTo>
                  <a:pt x="69532" y="33852"/>
                  <a:pt x="68346" y="34732"/>
                  <a:pt x="67007" y="35382"/>
                </a:cubicBezTo>
                <a:cubicBezTo>
                  <a:pt x="66272" y="35731"/>
                  <a:pt x="65623" y="35909"/>
                  <a:pt x="65051" y="35909"/>
                </a:cubicBezTo>
                <a:cubicBezTo>
                  <a:pt x="63869" y="35909"/>
                  <a:pt x="63023" y="35145"/>
                  <a:pt x="62456" y="33546"/>
                </a:cubicBezTo>
                <a:cubicBezTo>
                  <a:pt x="61271" y="30295"/>
                  <a:pt x="61118" y="27044"/>
                  <a:pt x="62380" y="23755"/>
                </a:cubicBezTo>
                <a:cubicBezTo>
                  <a:pt x="63298" y="21308"/>
                  <a:pt x="64521" y="19013"/>
                  <a:pt x="65631" y="16642"/>
                </a:cubicBezTo>
                <a:cubicBezTo>
                  <a:pt x="66510" y="14806"/>
                  <a:pt x="67466" y="12970"/>
                  <a:pt x="67696" y="10943"/>
                </a:cubicBezTo>
                <a:cubicBezTo>
                  <a:pt x="68155" y="7348"/>
                  <a:pt x="67084" y="4097"/>
                  <a:pt x="65057" y="1152"/>
                </a:cubicBezTo>
                <a:cubicBezTo>
                  <a:pt x="64480" y="368"/>
                  <a:pt x="63765" y="1"/>
                  <a:pt x="62969"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69" name="Google Shape;69;p14"/>
          <p:cNvPicPr preferRelativeResize="0"/>
          <p:nvPr/>
        </p:nvPicPr>
        <p:blipFill>
          <a:blip r:embed="rId2">
            <a:alphaModFix/>
          </a:blip>
          <a:stretch>
            <a:fillRect/>
          </a:stretch>
        </p:blipFill>
        <p:spPr>
          <a:xfrm flipH="1" rot="5400000">
            <a:off x="8691097" y="589463"/>
            <a:ext cx="1621771" cy="1967676"/>
          </a:xfrm>
          <a:prstGeom prst="rect">
            <a:avLst/>
          </a:prstGeom>
          <a:noFill/>
          <a:ln>
            <a:noFill/>
          </a:ln>
        </p:spPr>
      </p:pic>
      <p:sp>
        <p:nvSpPr>
          <p:cNvPr id="70" name="Google Shape;70;p14"/>
          <p:cNvSpPr/>
          <p:nvPr/>
        </p:nvSpPr>
        <p:spPr>
          <a:xfrm rot="-9877488">
            <a:off x="-374267" y="4309561"/>
            <a:ext cx="1406436" cy="952482"/>
          </a:xfrm>
          <a:custGeom>
            <a:rect b="b" l="l" r="r" t="t"/>
            <a:pathLst>
              <a:path extrusionOk="0" h="58357" w="86170">
                <a:moveTo>
                  <a:pt x="37848" y="0"/>
                </a:moveTo>
                <a:cubicBezTo>
                  <a:pt x="36999" y="0"/>
                  <a:pt x="36151" y="14"/>
                  <a:pt x="35302" y="42"/>
                </a:cubicBezTo>
                <a:cubicBezTo>
                  <a:pt x="31286" y="195"/>
                  <a:pt x="27270" y="501"/>
                  <a:pt x="23254" y="807"/>
                </a:cubicBezTo>
                <a:cubicBezTo>
                  <a:pt x="18588" y="1151"/>
                  <a:pt x="14114" y="2375"/>
                  <a:pt x="9945" y="4594"/>
                </a:cubicBezTo>
                <a:cubicBezTo>
                  <a:pt x="7115" y="6047"/>
                  <a:pt x="4629" y="7997"/>
                  <a:pt x="2831" y="10636"/>
                </a:cubicBezTo>
                <a:cubicBezTo>
                  <a:pt x="842" y="13581"/>
                  <a:pt x="1" y="16794"/>
                  <a:pt x="345" y="20313"/>
                </a:cubicBezTo>
                <a:cubicBezTo>
                  <a:pt x="460" y="21728"/>
                  <a:pt x="689" y="23143"/>
                  <a:pt x="1034" y="24520"/>
                </a:cubicBezTo>
                <a:cubicBezTo>
                  <a:pt x="1913" y="28077"/>
                  <a:pt x="4284" y="30142"/>
                  <a:pt x="7841" y="30754"/>
                </a:cubicBezTo>
                <a:cubicBezTo>
                  <a:pt x="9983" y="31136"/>
                  <a:pt x="12163" y="31366"/>
                  <a:pt x="14305" y="31710"/>
                </a:cubicBezTo>
                <a:cubicBezTo>
                  <a:pt x="16600" y="32092"/>
                  <a:pt x="18818" y="32704"/>
                  <a:pt x="20730" y="34158"/>
                </a:cubicBezTo>
                <a:cubicBezTo>
                  <a:pt x="22949" y="35841"/>
                  <a:pt x="24172" y="38174"/>
                  <a:pt x="24976" y="40736"/>
                </a:cubicBezTo>
                <a:cubicBezTo>
                  <a:pt x="25740" y="43184"/>
                  <a:pt x="26314" y="45670"/>
                  <a:pt x="27079" y="48079"/>
                </a:cubicBezTo>
                <a:cubicBezTo>
                  <a:pt x="28035" y="51254"/>
                  <a:pt x="29756" y="53931"/>
                  <a:pt x="32587" y="55805"/>
                </a:cubicBezTo>
                <a:cubicBezTo>
                  <a:pt x="34614" y="57182"/>
                  <a:pt x="36908" y="57870"/>
                  <a:pt x="39318" y="58138"/>
                </a:cubicBezTo>
                <a:cubicBezTo>
                  <a:pt x="40564" y="58286"/>
                  <a:pt x="41799" y="58356"/>
                  <a:pt x="43024" y="58356"/>
                </a:cubicBezTo>
                <a:cubicBezTo>
                  <a:pt x="47815" y="58356"/>
                  <a:pt x="52457" y="57281"/>
                  <a:pt x="57026" y="55575"/>
                </a:cubicBezTo>
                <a:cubicBezTo>
                  <a:pt x="59779" y="54581"/>
                  <a:pt x="62571" y="53663"/>
                  <a:pt x="65402" y="52937"/>
                </a:cubicBezTo>
                <a:cubicBezTo>
                  <a:pt x="66837" y="52556"/>
                  <a:pt x="68273" y="52382"/>
                  <a:pt x="69703" y="52382"/>
                </a:cubicBezTo>
                <a:cubicBezTo>
                  <a:pt x="72005" y="52382"/>
                  <a:pt x="74290" y="52832"/>
                  <a:pt x="76531" y="53587"/>
                </a:cubicBezTo>
                <a:cubicBezTo>
                  <a:pt x="78367" y="54199"/>
                  <a:pt x="80203" y="54658"/>
                  <a:pt x="82039" y="55117"/>
                </a:cubicBezTo>
                <a:cubicBezTo>
                  <a:pt x="82319" y="55190"/>
                  <a:pt x="82511" y="55236"/>
                  <a:pt x="82648" y="55236"/>
                </a:cubicBezTo>
                <a:cubicBezTo>
                  <a:pt x="82942" y="55236"/>
                  <a:pt x="82992" y="55027"/>
                  <a:pt x="83148" y="54428"/>
                </a:cubicBezTo>
                <a:cubicBezTo>
                  <a:pt x="84066" y="51024"/>
                  <a:pt x="84945" y="47620"/>
                  <a:pt x="85825" y="44216"/>
                </a:cubicBezTo>
                <a:cubicBezTo>
                  <a:pt x="86016" y="43528"/>
                  <a:pt x="86054" y="42840"/>
                  <a:pt x="86169" y="42151"/>
                </a:cubicBezTo>
                <a:lnTo>
                  <a:pt x="86169" y="41004"/>
                </a:lnTo>
                <a:lnTo>
                  <a:pt x="86169" y="40966"/>
                </a:lnTo>
                <a:cubicBezTo>
                  <a:pt x="86054" y="40201"/>
                  <a:pt x="85978" y="39397"/>
                  <a:pt x="85863" y="38594"/>
                </a:cubicBezTo>
                <a:cubicBezTo>
                  <a:pt x="85404" y="35611"/>
                  <a:pt x="84448" y="32743"/>
                  <a:pt x="83301" y="29912"/>
                </a:cubicBezTo>
                <a:cubicBezTo>
                  <a:pt x="81580" y="25705"/>
                  <a:pt x="79744" y="21537"/>
                  <a:pt x="77449" y="17559"/>
                </a:cubicBezTo>
                <a:cubicBezTo>
                  <a:pt x="73777" y="11134"/>
                  <a:pt x="68232" y="6812"/>
                  <a:pt x="61424" y="4020"/>
                </a:cubicBezTo>
                <a:cubicBezTo>
                  <a:pt x="57446" y="2375"/>
                  <a:pt x="53278" y="1381"/>
                  <a:pt x="49032" y="769"/>
                </a:cubicBezTo>
                <a:cubicBezTo>
                  <a:pt x="45323" y="270"/>
                  <a:pt x="41588" y="0"/>
                  <a:pt x="37848"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71" name="Google Shape;71;p14"/>
          <p:cNvGrpSpPr/>
          <p:nvPr/>
        </p:nvGrpSpPr>
        <p:grpSpPr>
          <a:xfrm flipH="1" rot="7130560">
            <a:off x="8393283" y="4332098"/>
            <a:ext cx="559744" cy="609810"/>
            <a:chOff x="1970350" y="967650"/>
            <a:chExt cx="1614975" cy="1759425"/>
          </a:xfrm>
        </p:grpSpPr>
        <p:sp>
          <p:nvSpPr>
            <p:cNvPr id="72" name="Google Shape;72;p14"/>
            <p:cNvSpPr/>
            <p:nvPr/>
          </p:nvSpPr>
          <p:spPr>
            <a:xfrm>
              <a:off x="1970350" y="967650"/>
              <a:ext cx="374850" cy="292375"/>
            </a:xfrm>
            <a:custGeom>
              <a:rect b="b" l="l" r="r" t="t"/>
              <a:pathLst>
                <a:path extrusionOk="0" h="11695" w="14994">
                  <a:moveTo>
                    <a:pt x="5891" y="1"/>
                  </a:moveTo>
                  <a:cubicBezTo>
                    <a:pt x="5317" y="268"/>
                    <a:pt x="4705" y="574"/>
                    <a:pt x="4131" y="842"/>
                  </a:cubicBezTo>
                  <a:cubicBezTo>
                    <a:pt x="1951" y="1837"/>
                    <a:pt x="1" y="3022"/>
                    <a:pt x="39" y="5814"/>
                  </a:cubicBezTo>
                  <a:cubicBezTo>
                    <a:pt x="39" y="8606"/>
                    <a:pt x="1875" y="10212"/>
                    <a:pt x="4246" y="11054"/>
                  </a:cubicBezTo>
                  <a:cubicBezTo>
                    <a:pt x="5475" y="11464"/>
                    <a:pt x="6839" y="11694"/>
                    <a:pt x="8165" y="11694"/>
                  </a:cubicBezTo>
                  <a:cubicBezTo>
                    <a:pt x="8572" y="11694"/>
                    <a:pt x="8976" y="11672"/>
                    <a:pt x="9371" y="11628"/>
                  </a:cubicBezTo>
                  <a:cubicBezTo>
                    <a:pt x="13043" y="11245"/>
                    <a:pt x="14993" y="8071"/>
                    <a:pt x="13387" y="4705"/>
                  </a:cubicBezTo>
                  <a:cubicBezTo>
                    <a:pt x="12545" y="2869"/>
                    <a:pt x="10633" y="1569"/>
                    <a:pt x="9180"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 name="Google Shape;73;p14"/>
            <p:cNvSpPr/>
            <p:nvPr/>
          </p:nvSpPr>
          <p:spPr>
            <a:xfrm>
              <a:off x="2086050" y="1761250"/>
              <a:ext cx="705675" cy="686600"/>
            </a:xfrm>
            <a:custGeom>
              <a:rect b="b" l="l" r="r" t="t"/>
              <a:pathLst>
                <a:path extrusionOk="0" h="27464" w="28227">
                  <a:moveTo>
                    <a:pt x="16978" y="0"/>
                  </a:moveTo>
                  <a:cubicBezTo>
                    <a:pt x="8753" y="0"/>
                    <a:pt x="191" y="7917"/>
                    <a:pt x="77" y="15720"/>
                  </a:cubicBezTo>
                  <a:cubicBezTo>
                    <a:pt x="1" y="21954"/>
                    <a:pt x="6541" y="27385"/>
                    <a:pt x="14304" y="27462"/>
                  </a:cubicBezTo>
                  <a:cubicBezTo>
                    <a:pt x="14378" y="27463"/>
                    <a:pt x="14451" y="27463"/>
                    <a:pt x="14524" y="27463"/>
                  </a:cubicBezTo>
                  <a:cubicBezTo>
                    <a:pt x="22516" y="27463"/>
                    <a:pt x="28150" y="21261"/>
                    <a:pt x="28188" y="12431"/>
                  </a:cubicBezTo>
                  <a:cubicBezTo>
                    <a:pt x="28226" y="5011"/>
                    <a:pt x="23790" y="77"/>
                    <a:pt x="17096" y="1"/>
                  </a:cubicBezTo>
                  <a:cubicBezTo>
                    <a:pt x="17057" y="1"/>
                    <a:pt x="17018" y="0"/>
                    <a:pt x="16978"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 name="Google Shape;74;p14"/>
            <p:cNvSpPr/>
            <p:nvPr/>
          </p:nvSpPr>
          <p:spPr>
            <a:xfrm>
              <a:off x="3235350" y="1795600"/>
              <a:ext cx="349975" cy="289825"/>
            </a:xfrm>
            <a:custGeom>
              <a:rect b="b" l="l" r="r" t="t"/>
              <a:pathLst>
                <a:path extrusionOk="0" h="11593" w="13999">
                  <a:moveTo>
                    <a:pt x="7200" y="0"/>
                  </a:moveTo>
                  <a:cubicBezTo>
                    <a:pt x="3371" y="0"/>
                    <a:pt x="114" y="2480"/>
                    <a:pt x="77" y="5473"/>
                  </a:cubicBezTo>
                  <a:cubicBezTo>
                    <a:pt x="0" y="8686"/>
                    <a:pt x="3557" y="11554"/>
                    <a:pt x="7688" y="11592"/>
                  </a:cubicBezTo>
                  <a:cubicBezTo>
                    <a:pt x="7726" y="11593"/>
                    <a:pt x="7764" y="11593"/>
                    <a:pt x="7802" y="11593"/>
                  </a:cubicBezTo>
                  <a:cubicBezTo>
                    <a:pt x="11485" y="11593"/>
                    <a:pt x="13846" y="9764"/>
                    <a:pt x="13922" y="6812"/>
                  </a:cubicBezTo>
                  <a:cubicBezTo>
                    <a:pt x="13998" y="3025"/>
                    <a:pt x="11206" y="80"/>
                    <a:pt x="7458" y="4"/>
                  </a:cubicBezTo>
                  <a:cubicBezTo>
                    <a:pt x="7372" y="1"/>
                    <a:pt x="7286" y="0"/>
                    <a:pt x="7200"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 name="Google Shape;75;p14"/>
            <p:cNvSpPr/>
            <p:nvPr/>
          </p:nvSpPr>
          <p:spPr>
            <a:xfrm>
              <a:off x="2815600" y="2437250"/>
              <a:ext cx="355700" cy="289825"/>
            </a:xfrm>
            <a:custGeom>
              <a:rect b="b" l="l" r="r" t="t"/>
              <a:pathLst>
                <a:path extrusionOk="0" h="11593" w="14228">
                  <a:moveTo>
                    <a:pt x="7349" y="0"/>
                  </a:moveTo>
                  <a:cubicBezTo>
                    <a:pt x="7322" y="0"/>
                    <a:pt x="7294" y="1"/>
                    <a:pt x="7267" y="1"/>
                  </a:cubicBezTo>
                  <a:cubicBezTo>
                    <a:pt x="3519" y="39"/>
                    <a:pt x="115" y="2602"/>
                    <a:pt x="38" y="5394"/>
                  </a:cubicBezTo>
                  <a:cubicBezTo>
                    <a:pt x="1" y="8475"/>
                    <a:pt x="4024" y="11592"/>
                    <a:pt x="7973" y="11592"/>
                  </a:cubicBezTo>
                  <a:cubicBezTo>
                    <a:pt x="8043" y="11592"/>
                    <a:pt x="8114" y="11591"/>
                    <a:pt x="8185" y="11589"/>
                  </a:cubicBezTo>
                  <a:cubicBezTo>
                    <a:pt x="11818" y="11475"/>
                    <a:pt x="14228" y="9371"/>
                    <a:pt x="14151" y="6388"/>
                  </a:cubicBezTo>
                  <a:cubicBezTo>
                    <a:pt x="14037" y="2666"/>
                    <a:pt x="11208" y="0"/>
                    <a:pt x="7349"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 name="Google Shape;76;p14"/>
            <p:cNvSpPr/>
            <p:nvPr/>
          </p:nvSpPr>
          <p:spPr>
            <a:xfrm>
              <a:off x="2775450" y="1494475"/>
              <a:ext cx="347100" cy="285925"/>
            </a:xfrm>
            <a:custGeom>
              <a:rect b="b" l="l" r="r" t="t"/>
              <a:pathLst>
                <a:path extrusionOk="0" h="11437" w="13884">
                  <a:moveTo>
                    <a:pt x="7208" y="1"/>
                  </a:moveTo>
                  <a:cubicBezTo>
                    <a:pt x="3125" y="1"/>
                    <a:pt x="0" y="2397"/>
                    <a:pt x="38" y="5509"/>
                  </a:cubicBezTo>
                  <a:cubicBezTo>
                    <a:pt x="76" y="8760"/>
                    <a:pt x="3557" y="11437"/>
                    <a:pt x="7802" y="11437"/>
                  </a:cubicBezTo>
                  <a:cubicBezTo>
                    <a:pt x="11627" y="11437"/>
                    <a:pt x="13883" y="9639"/>
                    <a:pt x="13883" y="6580"/>
                  </a:cubicBezTo>
                  <a:cubicBezTo>
                    <a:pt x="13883" y="2755"/>
                    <a:pt x="11129" y="1"/>
                    <a:pt x="7305" y="1"/>
                  </a:cubicBezTo>
                  <a:cubicBezTo>
                    <a:pt x="7272" y="1"/>
                    <a:pt x="7240" y="1"/>
                    <a:pt x="7208"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pic>
        <p:nvPicPr>
          <p:cNvPr id="77" name="Google Shape;77;p14"/>
          <p:cNvPicPr preferRelativeResize="0"/>
          <p:nvPr/>
        </p:nvPicPr>
        <p:blipFill>
          <a:blip r:embed="rId3">
            <a:alphaModFix/>
          </a:blip>
          <a:stretch>
            <a:fillRect/>
          </a:stretch>
        </p:blipFill>
        <p:spPr>
          <a:xfrm rot="507146">
            <a:off x="3557075" y="4329562"/>
            <a:ext cx="2351150" cy="978275"/>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2.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0.xml"/><Relationship Id="rId3" Type="http://schemas.openxmlformats.org/officeDocument/2006/relationships/hyperlink" Target="https://poemanalysis.com/genre/elegy/" TargetMode="External"/><Relationship Id="rId4" Type="http://schemas.openxmlformats.org/officeDocument/2006/relationships/image" Target="../media/image12.png"/><Relationship Id="rId5" Type="http://schemas.openxmlformats.org/officeDocument/2006/relationships/image" Target="../media/image1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hyperlink" Target="https://www.thewritingrevolution.org/wp-content/uploads/2017/07/Sentence-Summary.pdf"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16.png"/></Relationships>
</file>

<file path=ppt/slides/_rels/slide2.xml.rels><?xml version="1.0" encoding="UTF-8" standalone="yes"?><Relationships xmlns="http://schemas.openxmlformats.org/package/2006/relationships"><Relationship Id="rId11" Type="http://schemas.openxmlformats.org/officeDocument/2006/relationships/image" Target="../media/image6.png"/><Relationship Id="rId10" Type="http://schemas.openxmlformats.org/officeDocument/2006/relationships/image" Target="../media/image5.png"/><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hyperlink" Target="https://www.learningforjustice.org/sites/default/files/2020-09/TT-Social-Justice-Standards-Anti-bias-framework-2020.pdf" TargetMode="External"/><Relationship Id="rId4" Type="http://schemas.openxmlformats.org/officeDocument/2006/relationships/image" Target="../media/image2.png"/><Relationship Id="rId9" Type="http://schemas.openxmlformats.org/officeDocument/2006/relationships/image" Target="../media/image3.png"/><Relationship Id="rId5" Type="http://schemas.openxmlformats.org/officeDocument/2006/relationships/image" Target="../media/image7.png"/><Relationship Id="rId6" Type="http://schemas.openxmlformats.org/officeDocument/2006/relationships/hyperlink" Target="https://www.cde.ca.gov/be/st/ss/documents/histsocscistnd.pdf" TargetMode="External"/><Relationship Id="rId7" Type="http://schemas.openxmlformats.org/officeDocument/2006/relationships/hyperlink" Target="https://www.learningforjustice.org/frameworks/teaching-hard-history/american-slavery/k-5-framework" TargetMode="External"/><Relationship Id="rId8"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hyperlink" Target="https://youtu.be/C1kTEit6-qw" TargetMode="External"/><Relationship Id="rId4" Type="http://schemas.openxmlformats.org/officeDocument/2006/relationships/hyperlink" Target="https://youtu.be/C1kTEit6-qw" TargetMode="External"/><Relationship Id="rId5" Type="http://schemas.openxmlformats.org/officeDocument/2006/relationships/image" Target="../media/image1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hyperlink" Target="https://www.usatoday.com/videos/tech/2015/03/04/24359011/" TargetMode="External"/><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hyperlink" Target="https://youtu.be/i_OU4EcWQ6I?feature=shared" TargetMode="Externa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1" Type="http://schemas.openxmlformats.org/officeDocument/2006/relationships/hyperlink" Target="https://impact.blacklivesmatter.com/research-education/" TargetMode="External"/><Relationship Id="rId10" Type="http://schemas.openxmlformats.org/officeDocument/2006/relationships/hyperlink" Target="https://impact.blacklivesmatter.com/frontline-organizing/" TargetMode="External"/><Relationship Id="rId13" Type="http://schemas.openxmlformats.org/officeDocument/2006/relationships/hyperlink" Target="https://impact.blacklivesmatter.com/culture/" TargetMode="External"/><Relationship Id="rId12" Type="http://schemas.openxmlformats.org/officeDocument/2006/relationships/hyperlink" Target="https://impact.blacklivesmatter.com/research-education/" TargetMode="External"/><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hyperlink" Target="https://impact.blacklivesmatter.com/policy/" TargetMode="External"/><Relationship Id="rId4" Type="http://schemas.openxmlformats.org/officeDocument/2006/relationships/hyperlink" Target="https://impact.blacklivesmatter.com/policy/" TargetMode="External"/><Relationship Id="rId9" Type="http://schemas.openxmlformats.org/officeDocument/2006/relationships/hyperlink" Target="https://impact.blacklivesmatter.com/frontline-organizing/" TargetMode="External"/><Relationship Id="rId14" Type="http://schemas.openxmlformats.org/officeDocument/2006/relationships/hyperlink" Target="https://impact.blacklivesmatter.com/culture/" TargetMode="External"/><Relationship Id="rId5" Type="http://schemas.openxmlformats.org/officeDocument/2006/relationships/hyperlink" Target="https://impact.blacklivesmatter.com/arts/" TargetMode="External"/><Relationship Id="rId6" Type="http://schemas.openxmlformats.org/officeDocument/2006/relationships/hyperlink" Target="https://impact.blacklivesmatter.com/arts/" TargetMode="External"/><Relationship Id="rId7" Type="http://schemas.openxmlformats.org/officeDocument/2006/relationships/hyperlink" Target="https://impact.blacklivesmatter.com/healing-justice/" TargetMode="External"/><Relationship Id="rId8" Type="http://schemas.openxmlformats.org/officeDocument/2006/relationships/hyperlink" Target="https://impact.blacklivesmatter.com/healing-justice/"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9.xml"/><Relationship Id="rId3" Type="http://schemas.openxmlformats.org/officeDocument/2006/relationships/hyperlink" Target="https://kids.britannica.com/kids/article/Black-Lives-Matter/632612" TargetMode="External"/><Relationship Id="rId4" Type="http://schemas.openxmlformats.org/officeDocument/2006/relationships/image" Target="../media/image11.png"/><Relationship Id="rId5"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 name="Shape 81"/>
        <p:cNvGrpSpPr/>
        <p:nvPr/>
      </p:nvGrpSpPr>
      <p:grpSpPr>
        <a:xfrm>
          <a:off x="0" y="0"/>
          <a:ext cx="0" cy="0"/>
          <a:chOff x="0" y="0"/>
          <a:chExt cx="0" cy="0"/>
        </a:xfrm>
      </p:grpSpPr>
      <p:sp>
        <p:nvSpPr>
          <p:cNvPr id="82" name="Google Shape;82;p15"/>
          <p:cNvSpPr txBox="1"/>
          <p:nvPr>
            <p:ph type="ctrTitle"/>
          </p:nvPr>
        </p:nvSpPr>
        <p:spPr>
          <a:xfrm>
            <a:off x="311708" y="744575"/>
            <a:ext cx="8520600" cy="2052600"/>
          </a:xfrm>
          <a:prstGeom prst="rect">
            <a:avLst/>
          </a:prstGeom>
          <a:ln cap="flat" cmpd="sng" w="9525">
            <a:solidFill>
              <a:srgbClr val="000000"/>
            </a:solidFill>
            <a:prstDash val="solid"/>
            <a:round/>
            <a:headEnd len="sm" w="sm" type="none"/>
            <a:tailEnd len="sm" w="sm" type="none"/>
          </a:ln>
        </p:spPr>
        <p:txBody>
          <a:bodyPr anchorCtr="0" anchor="b" bIns="91425" lIns="91425" spcFirstLastPara="1" rIns="91425" wrap="square" tIns="91425">
            <a:normAutofit fontScale="90000"/>
          </a:bodyPr>
          <a:lstStyle/>
          <a:p>
            <a:pPr indent="0" lvl="0" marL="0" rtl="0" algn="ctr">
              <a:lnSpc>
                <a:spcPct val="115000"/>
              </a:lnSpc>
              <a:spcBef>
                <a:spcPts val="0"/>
              </a:spcBef>
              <a:spcAft>
                <a:spcPts val="0"/>
              </a:spcAft>
              <a:buClr>
                <a:schemeClr val="dk1"/>
              </a:buClr>
              <a:buSzPts val="990"/>
              <a:buFont typeface="Arial"/>
              <a:buNone/>
            </a:pPr>
            <a:r>
              <a:rPr lang="en"/>
              <a:t>African American History 400+ years of Resistance, Resilience, Power, and Pride</a:t>
            </a:r>
            <a:endParaRPr/>
          </a:p>
        </p:txBody>
      </p:sp>
      <p:sp>
        <p:nvSpPr>
          <p:cNvPr id="83" name="Google Shape;83;p15"/>
          <p:cNvSpPr txBox="1"/>
          <p:nvPr>
            <p:ph idx="1" type="subTitle"/>
          </p:nvPr>
        </p:nvSpPr>
        <p:spPr>
          <a:xfrm>
            <a:off x="311700" y="2834125"/>
            <a:ext cx="8520600" cy="792600"/>
          </a:xfrm>
          <a:prstGeom prst="rect">
            <a:avLst/>
          </a:prstGeom>
          <a:ln cap="flat" cmpd="sng" w="9525">
            <a:solidFill>
              <a:srgbClr val="000000"/>
            </a:solidFill>
            <a:prstDash val="solid"/>
            <a:round/>
            <a:headEnd len="sm" w="sm" type="none"/>
            <a:tailEnd len="sm" w="sm" type="none"/>
          </a:ln>
        </p:spPr>
        <p:txBody>
          <a:bodyPr anchorCtr="0" anchor="t" bIns="91425" lIns="91425" spcFirstLastPara="1" rIns="91425" wrap="square" tIns="91425">
            <a:normAutofit fontScale="85000" lnSpcReduction="20000"/>
          </a:bodyPr>
          <a:lstStyle/>
          <a:p>
            <a:pPr indent="0" lvl="0" marL="0" rtl="0" algn="ctr">
              <a:spcBef>
                <a:spcPts val="0"/>
              </a:spcBef>
              <a:spcAft>
                <a:spcPts val="0"/>
              </a:spcAft>
              <a:buNone/>
            </a:pPr>
            <a:r>
              <a:rPr lang="en"/>
              <a:t>Today you will become smarter about the origins and impact of the Black Lives Matter movement</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 name="Shape 142"/>
        <p:cNvGrpSpPr/>
        <p:nvPr/>
      </p:nvGrpSpPr>
      <p:grpSpPr>
        <a:xfrm>
          <a:off x="0" y="0"/>
          <a:ext cx="0" cy="0"/>
          <a:chOff x="0" y="0"/>
          <a:chExt cx="0" cy="0"/>
        </a:xfrm>
      </p:grpSpPr>
      <p:sp>
        <p:nvSpPr>
          <p:cNvPr id="143" name="Google Shape;143;p24"/>
          <p:cNvSpPr txBox="1"/>
          <p:nvPr>
            <p:ph type="title"/>
          </p:nvPr>
        </p:nvSpPr>
        <p:spPr>
          <a:xfrm>
            <a:off x="265500" y="294375"/>
            <a:ext cx="4045200" cy="8262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Clr>
                <a:schemeClr val="dk1"/>
              </a:buClr>
              <a:buSzPts val="1100"/>
              <a:buFont typeface="Arial"/>
              <a:buNone/>
            </a:pPr>
            <a:r>
              <a:rPr lang="en" sz="2800"/>
              <a:t>Poetry of the movement</a:t>
            </a:r>
            <a:endParaRPr/>
          </a:p>
        </p:txBody>
      </p:sp>
      <p:sp>
        <p:nvSpPr>
          <p:cNvPr id="144" name="Google Shape;144;p24"/>
          <p:cNvSpPr txBox="1"/>
          <p:nvPr>
            <p:ph idx="2" type="body"/>
          </p:nvPr>
        </p:nvSpPr>
        <p:spPr>
          <a:xfrm>
            <a:off x="4894325" y="935200"/>
            <a:ext cx="3882300" cy="34839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sz="1700">
                <a:solidFill>
                  <a:srgbClr val="343434"/>
                </a:solidFill>
                <a:latin typeface="Georgia"/>
                <a:ea typeface="Georgia"/>
                <a:cs typeface="Georgia"/>
                <a:sym typeface="Georgia"/>
              </a:rPr>
              <a:t>let ruin end here</a:t>
            </a:r>
            <a:endParaRPr b="1" sz="1700">
              <a:solidFill>
                <a:srgbClr val="343434"/>
              </a:solidFill>
              <a:latin typeface="Georgia"/>
              <a:ea typeface="Georgia"/>
              <a:cs typeface="Georgia"/>
              <a:sym typeface="Georgia"/>
            </a:endParaRPr>
          </a:p>
          <a:p>
            <a:pPr indent="0" lvl="0" marL="0" rtl="0" algn="l">
              <a:spcBef>
                <a:spcPts val="1200"/>
              </a:spcBef>
              <a:spcAft>
                <a:spcPts val="0"/>
              </a:spcAft>
              <a:buClr>
                <a:schemeClr val="dk1"/>
              </a:buClr>
              <a:buSzPts val="1100"/>
              <a:buFont typeface="Arial"/>
              <a:buNone/>
            </a:pPr>
            <a:r>
              <a:rPr b="1" lang="en" sz="1700">
                <a:solidFill>
                  <a:srgbClr val="343434"/>
                </a:solidFill>
                <a:latin typeface="Georgia"/>
                <a:ea typeface="Georgia"/>
                <a:cs typeface="Georgia"/>
                <a:sym typeface="Georgia"/>
              </a:rPr>
              <a:t>let him find honey</a:t>
            </a:r>
            <a:br>
              <a:rPr b="1" lang="en" sz="1700">
                <a:solidFill>
                  <a:srgbClr val="343434"/>
                </a:solidFill>
                <a:latin typeface="Georgia"/>
                <a:ea typeface="Georgia"/>
                <a:cs typeface="Georgia"/>
                <a:sym typeface="Georgia"/>
              </a:rPr>
            </a:br>
            <a:r>
              <a:rPr b="1" lang="en" sz="1700">
                <a:solidFill>
                  <a:srgbClr val="343434"/>
                </a:solidFill>
                <a:latin typeface="Georgia"/>
                <a:ea typeface="Georgia"/>
                <a:cs typeface="Georgia"/>
                <a:sym typeface="Georgia"/>
              </a:rPr>
              <a:t>where there was once a slaughter</a:t>
            </a:r>
            <a:endParaRPr b="1" sz="1700">
              <a:solidFill>
                <a:srgbClr val="343434"/>
              </a:solidFill>
              <a:latin typeface="Georgia"/>
              <a:ea typeface="Georgia"/>
              <a:cs typeface="Georgia"/>
              <a:sym typeface="Georgia"/>
            </a:endParaRPr>
          </a:p>
          <a:p>
            <a:pPr indent="0" lvl="0" marL="0" rtl="0" algn="l">
              <a:spcBef>
                <a:spcPts val="1200"/>
              </a:spcBef>
              <a:spcAft>
                <a:spcPts val="0"/>
              </a:spcAft>
              <a:buClr>
                <a:schemeClr val="dk1"/>
              </a:buClr>
              <a:buSzPts val="1100"/>
              <a:buFont typeface="Arial"/>
              <a:buNone/>
            </a:pPr>
            <a:r>
              <a:rPr b="1" lang="en" sz="1700">
                <a:solidFill>
                  <a:srgbClr val="343434"/>
                </a:solidFill>
                <a:latin typeface="Georgia"/>
                <a:ea typeface="Georgia"/>
                <a:cs typeface="Georgia"/>
                <a:sym typeface="Georgia"/>
              </a:rPr>
              <a:t>let him enter the lion’s cage</a:t>
            </a:r>
            <a:br>
              <a:rPr b="1" lang="en" sz="1700">
                <a:solidFill>
                  <a:srgbClr val="343434"/>
                </a:solidFill>
                <a:latin typeface="Georgia"/>
                <a:ea typeface="Georgia"/>
                <a:cs typeface="Georgia"/>
                <a:sym typeface="Georgia"/>
              </a:rPr>
            </a:br>
            <a:r>
              <a:rPr b="1" lang="en" sz="1700">
                <a:solidFill>
                  <a:srgbClr val="343434"/>
                </a:solidFill>
                <a:latin typeface="Georgia"/>
                <a:ea typeface="Georgia"/>
                <a:cs typeface="Georgia"/>
                <a:sym typeface="Georgia"/>
              </a:rPr>
              <a:t>&amp; find a field of lilacs</a:t>
            </a:r>
            <a:endParaRPr b="1" sz="1700">
              <a:solidFill>
                <a:srgbClr val="343434"/>
              </a:solidFill>
              <a:latin typeface="Georgia"/>
              <a:ea typeface="Georgia"/>
              <a:cs typeface="Georgia"/>
              <a:sym typeface="Georgia"/>
            </a:endParaRPr>
          </a:p>
          <a:p>
            <a:pPr indent="0" lvl="0" marL="0" rtl="0" algn="l">
              <a:spcBef>
                <a:spcPts val="1200"/>
              </a:spcBef>
              <a:spcAft>
                <a:spcPts val="1200"/>
              </a:spcAft>
              <a:buClr>
                <a:schemeClr val="dk1"/>
              </a:buClr>
              <a:buSzPts val="1100"/>
              <a:buFont typeface="Arial"/>
              <a:buNone/>
            </a:pPr>
            <a:r>
              <a:rPr b="1" lang="en" sz="1700">
                <a:solidFill>
                  <a:srgbClr val="343434"/>
                </a:solidFill>
                <a:latin typeface="Georgia"/>
                <a:ea typeface="Georgia"/>
                <a:cs typeface="Georgia"/>
                <a:sym typeface="Georgia"/>
              </a:rPr>
              <a:t>let this be the healing</a:t>
            </a:r>
            <a:br>
              <a:rPr b="1" lang="en" sz="1700">
                <a:solidFill>
                  <a:srgbClr val="343434"/>
                </a:solidFill>
                <a:latin typeface="Georgia"/>
                <a:ea typeface="Georgia"/>
                <a:cs typeface="Georgia"/>
                <a:sym typeface="Georgia"/>
              </a:rPr>
            </a:br>
            <a:r>
              <a:rPr b="1" lang="en" sz="1700">
                <a:solidFill>
                  <a:srgbClr val="343434"/>
                </a:solidFill>
                <a:latin typeface="Georgia"/>
                <a:ea typeface="Georgia"/>
                <a:cs typeface="Georgia"/>
                <a:sym typeface="Georgia"/>
              </a:rPr>
              <a:t>&amp; if not   let it be</a:t>
            </a:r>
            <a:endParaRPr b="1" sz="1700">
              <a:solidFill>
                <a:srgbClr val="343434"/>
              </a:solidFill>
              <a:latin typeface="Georgia"/>
              <a:ea typeface="Georgia"/>
              <a:cs typeface="Georgia"/>
              <a:sym typeface="Georgia"/>
            </a:endParaRPr>
          </a:p>
        </p:txBody>
      </p:sp>
      <p:sp>
        <p:nvSpPr>
          <p:cNvPr id="145" name="Google Shape;145;p24"/>
          <p:cNvSpPr txBox="1"/>
          <p:nvPr>
            <p:ph idx="1" type="subTitle"/>
          </p:nvPr>
        </p:nvSpPr>
        <p:spPr>
          <a:xfrm>
            <a:off x="265500" y="1285300"/>
            <a:ext cx="4045200" cy="1235100"/>
          </a:xfrm>
          <a:prstGeom prst="rect">
            <a:avLst/>
          </a:prstGeom>
        </p:spPr>
        <p:txBody>
          <a:bodyPr anchorCtr="0" anchor="t" bIns="91425" lIns="91425" spcFirstLastPara="1" rIns="91425" wrap="square" tIns="91425">
            <a:normAutofit fontScale="25000" lnSpcReduction="20000"/>
          </a:bodyPr>
          <a:lstStyle/>
          <a:p>
            <a:pPr indent="0" lvl="0" marL="0" rtl="0" algn="l">
              <a:lnSpc>
                <a:spcPct val="115000"/>
              </a:lnSpc>
              <a:spcBef>
                <a:spcPts val="0"/>
              </a:spcBef>
              <a:spcAft>
                <a:spcPts val="1200"/>
              </a:spcAft>
              <a:buClr>
                <a:schemeClr val="dk1"/>
              </a:buClr>
              <a:buSzPts val="275"/>
              <a:buFont typeface="Arial"/>
              <a:buNone/>
            </a:pPr>
            <a:r>
              <a:rPr b="1" lang="en" sz="4980">
                <a:solidFill>
                  <a:srgbClr val="161616"/>
                </a:solidFill>
                <a:highlight>
                  <a:srgbClr val="FFFFFF"/>
                </a:highlight>
              </a:rPr>
              <a:t>‘</a:t>
            </a:r>
            <a:r>
              <a:rPr b="1" i="1" lang="en" sz="4980">
                <a:solidFill>
                  <a:srgbClr val="161616"/>
                </a:solidFill>
                <a:highlight>
                  <a:srgbClr val="FFFFFF"/>
                </a:highlight>
              </a:rPr>
              <a:t>little prayer’ </a:t>
            </a:r>
            <a:r>
              <a:rPr b="1" lang="en" sz="4980">
                <a:solidFill>
                  <a:srgbClr val="161616"/>
                </a:solidFill>
                <a:highlight>
                  <a:srgbClr val="FFFFFF"/>
                </a:highlight>
              </a:rPr>
              <a:t>by Danez Smith</a:t>
            </a:r>
            <a:r>
              <a:rPr lang="en" sz="4980">
                <a:solidFill>
                  <a:srgbClr val="161616"/>
                </a:solidFill>
                <a:highlight>
                  <a:srgbClr val="FFFFFF"/>
                </a:highlight>
              </a:rPr>
              <a:t> (picture below) was published in 2017 in </a:t>
            </a:r>
            <a:r>
              <a:rPr i="1" lang="en" sz="4980">
                <a:solidFill>
                  <a:srgbClr val="161616"/>
                </a:solidFill>
                <a:highlight>
                  <a:srgbClr val="FFFFFF"/>
                </a:highlight>
              </a:rPr>
              <a:t>Don’t Call Us Dead. </a:t>
            </a:r>
            <a:r>
              <a:rPr lang="en" sz="4980">
                <a:solidFill>
                  <a:srgbClr val="161616"/>
                </a:solidFill>
                <a:highlight>
                  <a:srgbClr val="FFFFFF"/>
                </a:highlight>
              </a:rPr>
              <a:t>It is an </a:t>
            </a:r>
            <a:r>
              <a:rPr lang="en" sz="4980">
                <a:solidFill>
                  <a:srgbClr val="039AE5"/>
                </a:solidFill>
                <a:highlight>
                  <a:srgbClr val="FFFFFF"/>
                </a:highlight>
                <a:uFill>
                  <a:noFill/>
                </a:uFill>
                <a:hlinkClick r:id="rId3">
                  <a:extLst>
                    <a:ext uri="{A12FA001-AC4F-418D-AE19-62706E023703}">
                      <ahyp:hlinkClr val="tx"/>
                    </a:ext>
                  </a:extLst>
                </a:hlinkClick>
              </a:rPr>
              <a:t>elegy</a:t>
            </a:r>
            <a:r>
              <a:rPr lang="en" sz="4980">
                <a:solidFill>
                  <a:srgbClr val="161616"/>
                </a:solidFill>
                <a:highlight>
                  <a:srgbClr val="FFFFFF"/>
                </a:highlight>
              </a:rPr>
              <a:t>, written in honor of Michael Brown, an 18-year-old Black man who was shot in August 2014. The event birthed the slogan “Hands up, don’t shoot,” which’s still used to this day during protests (also picture below) </a:t>
            </a:r>
            <a:r>
              <a:rPr lang="en" sz="2915">
                <a:solidFill>
                  <a:srgbClr val="161616"/>
                </a:solidFill>
                <a:highlight>
                  <a:srgbClr val="FFFFFF"/>
                </a:highlight>
              </a:rPr>
              <a:t> </a:t>
            </a:r>
            <a:endParaRPr/>
          </a:p>
        </p:txBody>
      </p:sp>
      <p:pic>
        <p:nvPicPr>
          <p:cNvPr id="146" name="Google Shape;146;p24"/>
          <p:cNvPicPr preferRelativeResize="0"/>
          <p:nvPr/>
        </p:nvPicPr>
        <p:blipFill>
          <a:blip r:embed="rId4">
            <a:alphaModFix/>
          </a:blip>
          <a:stretch>
            <a:fillRect/>
          </a:stretch>
        </p:blipFill>
        <p:spPr>
          <a:xfrm>
            <a:off x="223375" y="2571750"/>
            <a:ext cx="1781610" cy="1871399"/>
          </a:xfrm>
          <a:prstGeom prst="rect">
            <a:avLst/>
          </a:prstGeom>
          <a:noFill/>
          <a:ln>
            <a:noFill/>
          </a:ln>
        </p:spPr>
      </p:pic>
      <p:pic>
        <p:nvPicPr>
          <p:cNvPr id="147" name="Google Shape;147;p24"/>
          <p:cNvPicPr preferRelativeResize="0"/>
          <p:nvPr/>
        </p:nvPicPr>
        <p:blipFill>
          <a:blip r:embed="rId5">
            <a:alphaModFix/>
          </a:blip>
          <a:stretch>
            <a:fillRect/>
          </a:stretch>
        </p:blipFill>
        <p:spPr>
          <a:xfrm>
            <a:off x="2055585" y="3051600"/>
            <a:ext cx="2398082" cy="18714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1" name="Shape 151"/>
        <p:cNvGrpSpPr/>
        <p:nvPr/>
      </p:nvGrpSpPr>
      <p:grpSpPr>
        <a:xfrm>
          <a:off x="0" y="0"/>
          <a:ext cx="0" cy="0"/>
          <a:chOff x="0" y="0"/>
          <a:chExt cx="0" cy="0"/>
        </a:xfrm>
      </p:grpSpPr>
      <p:sp>
        <p:nvSpPr>
          <p:cNvPr id="152" name="Google Shape;152;p25"/>
          <p:cNvSpPr txBox="1"/>
          <p:nvPr>
            <p:ph idx="1" type="subTitle"/>
          </p:nvPr>
        </p:nvSpPr>
        <p:spPr>
          <a:xfrm>
            <a:off x="176975" y="775975"/>
            <a:ext cx="8520600" cy="4058100"/>
          </a:xfrm>
          <a:prstGeom prst="rect">
            <a:avLst/>
          </a:prstGeom>
          <a:ln cap="flat" cmpd="sng" w="9525">
            <a:solidFill>
              <a:srgbClr val="000000"/>
            </a:solidFill>
            <a:prstDash val="solid"/>
            <a:round/>
            <a:headEnd len="sm" w="sm" type="none"/>
            <a:tailEnd len="sm" w="sm" type="none"/>
          </a:ln>
        </p:spPr>
        <p:txBody>
          <a:bodyPr anchorCtr="0" anchor="t" bIns="91425" lIns="91425" spcFirstLastPara="1" rIns="91425" wrap="square" tIns="91425">
            <a:normAutofit/>
          </a:bodyPr>
          <a:lstStyle/>
          <a:p>
            <a:pPr indent="0" lvl="0" marL="0" rtl="0" algn="l">
              <a:lnSpc>
                <a:spcPct val="115000"/>
              </a:lnSpc>
              <a:spcBef>
                <a:spcPts val="1500"/>
              </a:spcBef>
              <a:spcAft>
                <a:spcPts val="0"/>
              </a:spcAft>
              <a:buClr>
                <a:schemeClr val="dk1"/>
              </a:buClr>
              <a:buSzPts val="1100"/>
              <a:buFont typeface="Arial"/>
              <a:buNone/>
            </a:pPr>
            <a:r>
              <a:rPr lang="en" sz="1550">
                <a:solidFill>
                  <a:schemeClr val="dk1"/>
                </a:solidFill>
              </a:rPr>
              <a:t>In recent years, the world has witnessed the emergence of a powerful movement called Black Lives Matter. This movement emerged as a response to the longstanding racial injustices faced by Black communities. Black Lives Matter is not just a phrase but a resounding call for justice, equality, and human rights.</a:t>
            </a:r>
            <a:endParaRPr sz="1550">
              <a:solidFill>
                <a:schemeClr val="dk1"/>
              </a:solidFill>
            </a:endParaRPr>
          </a:p>
          <a:p>
            <a:pPr indent="0" lvl="0" marL="0" rtl="0" algn="l">
              <a:lnSpc>
                <a:spcPct val="115000"/>
              </a:lnSpc>
              <a:spcBef>
                <a:spcPts val="1500"/>
              </a:spcBef>
              <a:spcAft>
                <a:spcPts val="0"/>
              </a:spcAft>
              <a:buClr>
                <a:schemeClr val="dk1"/>
              </a:buClr>
              <a:buSzPts val="1100"/>
              <a:buFont typeface="Arial"/>
              <a:buNone/>
            </a:pPr>
            <a:r>
              <a:rPr lang="en" sz="1550">
                <a:solidFill>
                  <a:schemeClr val="dk1"/>
                </a:solidFill>
              </a:rPr>
              <a:t>Through peaceful protests, activism, and social media, people from all walks of life have come together to raise their voices and demand change. The movement aims to shed light on </a:t>
            </a:r>
            <a:r>
              <a:rPr lang="en" sz="1550">
                <a:solidFill>
                  <a:srgbClr val="FF0000"/>
                </a:solidFill>
              </a:rPr>
              <a:t>________ </a:t>
            </a:r>
            <a:r>
              <a:rPr lang="en" sz="1550">
                <a:solidFill>
                  <a:schemeClr val="dk1"/>
                </a:solidFill>
              </a:rPr>
              <a:t>racism, police brutality, and the need for </a:t>
            </a:r>
            <a:r>
              <a:rPr lang="en" sz="1550">
                <a:solidFill>
                  <a:srgbClr val="FF0000"/>
                </a:solidFill>
              </a:rPr>
              <a:t>________ </a:t>
            </a:r>
            <a:r>
              <a:rPr lang="en" sz="1550">
                <a:solidFill>
                  <a:schemeClr val="dk1"/>
                </a:solidFill>
              </a:rPr>
              <a:t>eforms that treat everyone with fairness and respect, regardless of their skin color.</a:t>
            </a:r>
            <a:endParaRPr sz="1550">
              <a:solidFill>
                <a:schemeClr val="dk1"/>
              </a:solidFill>
            </a:endParaRPr>
          </a:p>
          <a:p>
            <a:pPr indent="0" lvl="0" marL="0" rtl="0" algn="l">
              <a:lnSpc>
                <a:spcPct val="115000"/>
              </a:lnSpc>
              <a:spcBef>
                <a:spcPts val="1500"/>
              </a:spcBef>
              <a:spcAft>
                <a:spcPts val="1500"/>
              </a:spcAft>
              <a:buClr>
                <a:schemeClr val="dk1"/>
              </a:buClr>
              <a:buSzPts val="1100"/>
              <a:buFont typeface="Arial"/>
              <a:buNone/>
            </a:pPr>
            <a:r>
              <a:rPr lang="en" sz="1550">
                <a:solidFill>
                  <a:schemeClr val="dk1"/>
                </a:solidFill>
              </a:rPr>
              <a:t>Black Lives Matter stands for unity and</a:t>
            </a:r>
            <a:r>
              <a:rPr lang="en" sz="1550">
                <a:solidFill>
                  <a:srgbClr val="FF0000"/>
                </a:solidFill>
              </a:rPr>
              <a:t>________ </a:t>
            </a:r>
            <a:r>
              <a:rPr lang="en" sz="1550">
                <a:solidFill>
                  <a:schemeClr val="dk1"/>
                </a:solidFill>
              </a:rPr>
              <a:t>, empowering voices that have been </a:t>
            </a:r>
            <a:r>
              <a:rPr lang="en" sz="1550">
                <a:solidFill>
                  <a:srgbClr val="FF0000"/>
                </a:solidFill>
              </a:rPr>
              <a:t>________ </a:t>
            </a:r>
            <a:r>
              <a:rPr lang="en" sz="1550">
                <a:solidFill>
                  <a:schemeClr val="dk1"/>
                </a:solidFill>
              </a:rPr>
              <a:t>for far too long. It is a reminder that we must confront America’s hard histories, learn from them, and build a brighter future together.</a:t>
            </a:r>
            <a:endParaRPr sz="6023">
              <a:solidFill>
                <a:srgbClr val="121212"/>
              </a:solidFill>
              <a:highlight>
                <a:schemeClr val="lt1"/>
              </a:highlight>
              <a:latin typeface="Georgia"/>
              <a:ea typeface="Georgia"/>
              <a:cs typeface="Georgia"/>
              <a:sym typeface="Georgia"/>
            </a:endParaRPr>
          </a:p>
        </p:txBody>
      </p:sp>
      <p:sp>
        <p:nvSpPr>
          <p:cNvPr id="153" name="Google Shape;153;p25"/>
          <p:cNvSpPr txBox="1"/>
          <p:nvPr/>
        </p:nvSpPr>
        <p:spPr>
          <a:xfrm>
            <a:off x="376025" y="221200"/>
            <a:ext cx="8218500" cy="467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350">
                <a:solidFill>
                  <a:srgbClr val="FF0000"/>
                </a:solidFill>
              </a:rPr>
              <a:t>systemic </a:t>
            </a:r>
            <a:r>
              <a:rPr lang="en" sz="1800">
                <a:solidFill>
                  <a:srgbClr val="FF0000"/>
                </a:solidFill>
                <a:highlight>
                  <a:schemeClr val="lt1"/>
                </a:highlight>
                <a:latin typeface="Georgia"/>
                <a:ea typeface="Georgia"/>
                <a:cs typeface="Georgia"/>
                <a:sym typeface="Georgia"/>
              </a:rPr>
              <a:t> </a:t>
            </a:r>
            <a:r>
              <a:rPr lang="en" sz="1350">
                <a:solidFill>
                  <a:srgbClr val="FF0000"/>
                </a:solidFill>
              </a:rPr>
              <a:t>societal </a:t>
            </a:r>
            <a:r>
              <a:rPr lang="en" sz="1800">
                <a:solidFill>
                  <a:srgbClr val="FF0000"/>
                </a:solidFill>
                <a:highlight>
                  <a:schemeClr val="lt1"/>
                </a:highlight>
                <a:latin typeface="Georgia"/>
                <a:ea typeface="Georgia"/>
                <a:cs typeface="Georgia"/>
                <a:sym typeface="Georgia"/>
              </a:rPr>
              <a:t> </a:t>
            </a:r>
            <a:r>
              <a:rPr lang="en" sz="1350">
                <a:solidFill>
                  <a:srgbClr val="FF0000"/>
                </a:solidFill>
              </a:rPr>
              <a:t>solidarity marginalized</a:t>
            </a:r>
            <a:r>
              <a:rPr lang="en" sz="1350">
                <a:solidFill>
                  <a:schemeClr val="dk1"/>
                </a:solidFill>
              </a:rPr>
              <a:t> </a:t>
            </a:r>
            <a:endParaRPr sz="1800"/>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 name="Shape 157"/>
        <p:cNvGrpSpPr/>
        <p:nvPr/>
      </p:nvGrpSpPr>
      <p:grpSpPr>
        <a:xfrm>
          <a:off x="0" y="0"/>
          <a:ext cx="0" cy="0"/>
          <a:chOff x="0" y="0"/>
          <a:chExt cx="0" cy="0"/>
        </a:xfrm>
      </p:grpSpPr>
      <p:sp>
        <p:nvSpPr>
          <p:cNvPr id="158" name="Google Shape;158;p26"/>
          <p:cNvSpPr txBox="1"/>
          <p:nvPr>
            <p:ph idx="1" type="subTitle"/>
          </p:nvPr>
        </p:nvSpPr>
        <p:spPr>
          <a:xfrm>
            <a:off x="311700" y="1025050"/>
            <a:ext cx="8520600" cy="2982000"/>
          </a:xfrm>
          <a:prstGeom prst="rect">
            <a:avLst/>
          </a:prstGeom>
        </p:spPr>
        <p:txBody>
          <a:bodyPr anchorCtr="0" anchor="t" bIns="91425" lIns="91425" spcFirstLastPara="1" rIns="91425" wrap="square" tIns="91425">
            <a:normAutofit lnSpcReduction="20000"/>
          </a:bodyPr>
          <a:lstStyle/>
          <a:p>
            <a:pPr indent="0" lvl="0" marL="0" rtl="0" algn="l">
              <a:lnSpc>
                <a:spcPct val="115000"/>
              </a:lnSpc>
              <a:spcBef>
                <a:spcPts val="1500"/>
              </a:spcBef>
              <a:spcAft>
                <a:spcPts val="0"/>
              </a:spcAft>
              <a:buClr>
                <a:schemeClr val="dk1"/>
              </a:buClr>
              <a:buSzPts val="1100"/>
              <a:buFont typeface="Arial"/>
              <a:buNone/>
            </a:pPr>
            <a:r>
              <a:rPr lang="en" sz="1350">
                <a:solidFill>
                  <a:schemeClr val="dk1"/>
                </a:solidFill>
              </a:rPr>
              <a:t>In recent years, the world has witnessed the emergence of a powerful movement called Black Lives Matter. This movement emerged as a response to the longstanding racial injustices faced by Black communities. Black Lives Matter is not just a phrase but a resounding call for justice, equality, and human rights.</a:t>
            </a:r>
            <a:endParaRPr sz="1350">
              <a:solidFill>
                <a:schemeClr val="dk1"/>
              </a:solidFill>
            </a:endParaRPr>
          </a:p>
          <a:p>
            <a:pPr indent="0" lvl="0" marL="0" rtl="0" algn="l">
              <a:lnSpc>
                <a:spcPct val="115000"/>
              </a:lnSpc>
              <a:spcBef>
                <a:spcPts val="1500"/>
              </a:spcBef>
              <a:spcAft>
                <a:spcPts val="0"/>
              </a:spcAft>
              <a:buClr>
                <a:schemeClr val="dk1"/>
              </a:buClr>
              <a:buSzPts val="1100"/>
              <a:buFont typeface="Arial"/>
              <a:buNone/>
            </a:pPr>
            <a:r>
              <a:rPr lang="en" sz="1350">
                <a:solidFill>
                  <a:schemeClr val="dk1"/>
                </a:solidFill>
              </a:rPr>
              <a:t>Through peaceful protests, activism, and social media, people from all walks of life have come together to raise their voices and demand change. The movement aims to shed light on </a:t>
            </a:r>
            <a:r>
              <a:rPr lang="en" sz="1350">
                <a:solidFill>
                  <a:srgbClr val="FF0000"/>
                </a:solidFill>
              </a:rPr>
              <a:t>systemic </a:t>
            </a:r>
            <a:r>
              <a:rPr lang="en" sz="1350">
                <a:solidFill>
                  <a:schemeClr val="dk1"/>
                </a:solidFill>
              </a:rPr>
              <a:t>racism, police brutality, and the need for </a:t>
            </a:r>
            <a:r>
              <a:rPr lang="en" sz="1350">
                <a:solidFill>
                  <a:srgbClr val="FF0000"/>
                </a:solidFill>
              </a:rPr>
              <a:t>societal </a:t>
            </a:r>
            <a:r>
              <a:rPr lang="en" sz="1350">
                <a:solidFill>
                  <a:schemeClr val="dk1"/>
                </a:solidFill>
              </a:rPr>
              <a:t>reforms that treat everyone with fairness and respect, regardless of their skin color.</a:t>
            </a:r>
            <a:endParaRPr sz="1350">
              <a:solidFill>
                <a:schemeClr val="dk1"/>
              </a:solidFill>
            </a:endParaRPr>
          </a:p>
          <a:p>
            <a:pPr indent="0" lvl="0" marL="0" rtl="0" algn="l">
              <a:lnSpc>
                <a:spcPct val="115000"/>
              </a:lnSpc>
              <a:spcBef>
                <a:spcPts val="1500"/>
              </a:spcBef>
              <a:spcAft>
                <a:spcPts val="0"/>
              </a:spcAft>
              <a:buClr>
                <a:schemeClr val="dk1"/>
              </a:buClr>
              <a:buSzPts val="1100"/>
              <a:buFont typeface="Arial"/>
              <a:buNone/>
            </a:pPr>
            <a:r>
              <a:rPr lang="en" sz="1350">
                <a:solidFill>
                  <a:schemeClr val="dk1"/>
                </a:solidFill>
              </a:rPr>
              <a:t>Black Lives Matter stands for unity and </a:t>
            </a:r>
            <a:r>
              <a:rPr lang="en" sz="1350">
                <a:solidFill>
                  <a:srgbClr val="FF0000"/>
                </a:solidFill>
              </a:rPr>
              <a:t>solidarity</a:t>
            </a:r>
            <a:r>
              <a:rPr lang="en" sz="1350">
                <a:solidFill>
                  <a:schemeClr val="dk1"/>
                </a:solidFill>
              </a:rPr>
              <a:t>, empowering voices that have been </a:t>
            </a:r>
            <a:r>
              <a:rPr lang="en" sz="1350">
                <a:solidFill>
                  <a:srgbClr val="FF0000"/>
                </a:solidFill>
              </a:rPr>
              <a:t>marginalized</a:t>
            </a:r>
            <a:r>
              <a:rPr lang="en" sz="1350">
                <a:solidFill>
                  <a:schemeClr val="dk1"/>
                </a:solidFill>
              </a:rPr>
              <a:t> for far too long. It is a reminder that we must confront America’s hard histories, learn from them, and build a brighter future together.</a:t>
            </a:r>
            <a:endParaRPr sz="1350">
              <a:solidFill>
                <a:schemeClr val="dk1"/>
              </a:solidFill>
            </a:endParaRPr>
          </a:p>
          <a:p>
            <a:pPr indent="0" lvl="0" marL="0" rtl="0" algn="l">
              <a:spcBef>
                <a:spcPts val="1500"/>
              </a:spcBef>
              <a:spcAft>
                <a:spcPts val="0"/>
              </a:spcAft>
              <a:buNone/>
            </a:pPr>
            <a:r>
              <a:t/>
            </a:r>
            <a:endParaRPr/>
          </a:p>
        </p:txBody>
      </p:sp>
      <p:sp>
        <p:nvSpPr>
          <p:cNvPr id="159" name="Google Shape;159;p26"/>
          <p:cNvSpPr txBox="1"/>
          <p:nvPr/>
        </p:nvSpPr>
        <p:spPr>
          <a:xfrm>
            <a:off x="311700" y="165475"/>
            <a:ext cx="8520600" cy="572700"/>
          </a:xfrm>
          <a:prstGeom prst="rect">
            <a:avLst/>
          </a:prstGeom>
          <a:noFill/>
          <a:ln>
            <a:noFill/>
          </a:ln>
        </p:spPr>
        <p:txBody>
          <a:bodyPr anchorCtr="0" anchor="t" bIns="91425" lIns="91425" spcFirstLastPara="1" rIns="91425" wrap="square" tIns="91425">
            <a:normAutofit fontScale="70000" lnSpcReduction="20000"/>
          </a:bodyPr>
          <a:lstStyle/>
          <a:p>
            <a:pPr indent="0" lvl="0" marL="0" rtl="0" algn="l">
              <a:spcBef>
                <a:spcPts val="0"/>
              </a:spcBef>
              <a:spcAft>
                <a:spcPts val="0"/>
              </a:spcAft>
              <a:buNone/>
            </a:pPr>
            <a:r>
              <a:rPr lang="en" sz="2800">
                <a:solidFill>
                  <a:srgbClr val="000000"/>
                </a:solidFill>
              </a:rPr>
              <a:t>Fluency Practice </a:t>
            </a:r>
            <a:r>
              <a:rPr lang="en" sz="1577">
                <a:solidFill>
                  <a:srgbClr val="000000"/>
                </a:solidFill>
              </a:rPr>
              <a:t>Practice reading the text below with a partner.  The goal is to read the text with 100% accuracy.  The words in </a:t>
            </a:r>
            <a:r>
              <a:rPr lang="en" sz="1577">
                <a:solidFill>
                  <a:srgbClr val="FF0000"/>
                </a:solidFill>
              </a:rPr>
              <a:t>red</a:t>
            </a:r>
            <a:r>
              <a:rPr lang="en" sz="1577">
                <a:solidFill>
                  <a:srgbClr val="000000"/>
                </a:solidFill>
              </a:rPr>
              <a:t> are from the </a:t>
            </a:r>
            <a:r>
              <a:rPr lang="en" sz="1577">
                <a:solidFill>
                  <a:srgbClr val="FF0000"/>
                </a:solidFill>
              </a:rPr>
              <a:t>A, E, I, O, U, 1, 2 List. </a:t>
            </a:r>
            <a:endParaRPr sz="1577">
              <a:solidFill>
                <a:srgbClr val="FF0000"/>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3" name="Shape 163"/>
        <p:cNvGrpSpPr/>
        <p:nvPr/>
      </p:nvGrpSpPr>
      <p:grpSpPr>
        <a:xfrm>
          <a:off x="0" y="0"/>
          <a:ext cx="0" cy="0"/>
          <a:chOff x="0" y="0"/>
          <a:chExt cx="0" cy="0"/>
        </a:xfrm>
      </p:grpSpPr>
      <p:sp>
        <p:nvSpPr>
          <p:cNvPr id="164" name="Google Shape;164;p27"/>
          <p:cNvSpPr txBox="1"/>
          <p:nvPr>
            <p:ph idx="1" type="subTitle"/>
          </p:nvPr>
        </p:nvSpPr>
        <p:spPr>
          <a:xfrm>
            <a:off x="311700" y="752100"/>
            <a:ext cx="8520600" cy="4391400"/>
          </a:xfrm>
          <a:prstGeom prst="rect">
            <a:avLst/>
          </a:prstGeom>
          <a:ln cap="flat" cmpd="sng" w="9525">
            <a:solidFill>
              <a:srgbClr val="000000"/>
            </a:solidFill>
            <a:prstDash val="solid"/>
            <a:round/>
            <a:headEnd len="sm" w="sm" type="none"/>
            <a:tailEnd len="sm" w="sm" type="none"/>
          </a:ln>
        </p:spPr>
        <p:txBody>
          <a:bodyPr anchorCtr="0" anchor="t" bIns="91425" lIns="91425" spcFirstLastPara="1" rIns="91425" wrap="square" tIns="91425">
            <a:normAutofit fontScale="77500" lnSpcReduction="20000"/>
          </a:bodyPr>
          <a:lstStyle/>
          <a:p>
            <a:pPr indent="0" lvl="0" marL="0" rtl="0" algn="ctr">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What is the purpose of the Black Lives Matter organization? </a:t>
            </a:r>
            <a:endParaRPr/>
          </a:p>
          <a:p>
            <a:pPr indent="0" lvl="0" marL="457200" rtl="0" algn="ctr">
              <a:spcBef>
                <a:spcPts val="0"/>
              </a:spcBef>
              <a:spcAft>
                <a:spcPts val="0"/>
              </a:spcAft>
              <a:buNone/>
            </a:pPr>
            <a:r>
              <a:t/>
            </a:r>
            <a:endParaRPr/>
          </a:p>
          <a:p>
            <a:pPr indent="0" lvl="0" marL="0" rtl="0" algn="l">
              <a:spcBef>
                <a:spcPts val="0"/>
              </a:spcBef>
              <a:spcAft>
                <a:spcPts val="0"/>
              </a:spcAft>
              <a:buNone/>
            </a:pPr>
            <a:r>
              <a:rPr lang="en"/>
              <a:t>Why have so many </a:t>
            </a:r>
            <a:r>
              <a:rPr lang="en"/>
              <a:t>people</a:t>
            </a:r>
            <a:r>
              <a:rPr lang="en"/>
              <a:t> participated in protests</a:t>
            </a:r>
            <a:endParaRPr/>
          </a:p>
          <a:p>
            <a:pPr indent="0" lvl="0" marL="0" rtl="0" algn="l">
              <a:spcBef>
                <a:spcPts val="0"/>
              </a:spcBef>
              <a:spcAft>
                <a:spcPts val="0"/>
              </a:spcAft>
              <a:buNone/>
            </a:pPr>
            <a:r>
              <a:rPr lang="en"/>
              <a:t>related to Black Lives Matter?</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How is the Black Lives Matter movement of the 2020s similar to the Civil Rights movement of the 1960s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How is it different? </a:t>
            </a:r>
            <a:endParaRPr/>
          </a:p>
          <a:p>
            <a:pPr indent="0" lvl="0" marL="457200" rtl="0" algn="ctr">
              <a:spcBef>
                <a:spcPts val="0"/>
              </a:spcBef>
              <a:spcAft>
                <a:spcPts val="0"/>
              </a:spcAft>
              <a:buNone/>
            </a:pPr>
            <a:r>
              <a:t/>
            </a:r>
            <a:endParaRPr/>
          </a:p>
          <a:p>
            <a:pPr indent="0" lvl="0" marL="457200" rtl="0" algn="ctr">
              <a:spcBef>
                <a:spcPts val="0"/>
              </a:spcBef>
              <a:spcAft>
                <a:spcPts val="0"/>
              </a:spcAft>
              <a:buNone/>
            </a:pPr>
            <a:r>
              <a:t/>
            </a:r>
            <a:endParaRPr/>
          </a:p>
          <a:p>
            <a:pPr indent="0" lvl="0" marL="457200" rtl="0" algn="ctr">
              <a:spcBef>
                <a:spcPts val="0"/>
              </a:spcBef>
              <a:spcAft>
                <a:spcPts val="0"/>
              </a:spcAft>
              <a:buNone/>
            </a:pPr>
            <a:r>
              <a:rPr lang="en"/>
              <a:t> </a:t>
            </a:r>
            <a:endParaRPr/>
          </a:p>
          <a:p>
            <a:pPr indent="0" lvl="0" marL="457200" rtl="0" algn="ctr">
              <a:spcBef>
                <a:spcPts val="0"/>
              </a:spcBef>
              <a:spcAft>
                <a:spcPts val="0"/>
              </a:spcAft>
              <a:buNone/>
            </a:pPr>
            <a:r>
              <a:rPr lang="en"/>
              <a:t> </a:t>
            </a:r>
            <a:endParaRPr/>
          </a:p>
        </p:txBody>
      </p:sp>
      <p:sp>
        <p:nvSpPr>
          <p:cNvPr id="165" name="Google Shape;165;p27"/>
          <p:cNvSpPr txBox="1"/>
          <p:nvPr/>
        </p:nvSpPr>
        <p:spPr>
          <a:xfrm>
            <a:off x="1242975" y="139425"/>
            <a:ext cx="6837600" cy="538800"/>
          </a:xfrm>
          <a:prstGeom prst="rect">
            <a:avLst/>
          </a:prstGeom>
          <a:noFill/>
          <a:ln cap="flat" cmpd="sng" w="9525">
            <a:solidFill>
              <a:srgbClr val="000000"/>
            </a:solidFill>
            <a:prstDash val="solid"/>
            <a:round/>
            <a:headEnd len="sm" w="sm" type="none"/>
            <a:tailEnd len="sm" w="sm" type="none"/>
          </a:ln>
        </p:spPr>
        <p:txBody>
          <a:bodyPr anchorCtr="0" anchor="t" bIns="91425" lIns="91425" spcFirstLastPara="1" rIns="91425" wrap="square" tIns="91425">
            <a:spAutoFit/>
          </a:bodyPr>
          <a:lstStyle/>
          <a:p>
            <a:pPr indent="0" lvl="0" marL="0" rtl="0" algn="ctr">
              <a:spcBef>
                <a:spcPts val="0"/>
              </a:spcBef>
              <a:spcAft>
                <a:spcPts val="0"/>
              </a:spcAft>
              <a:buNone/>
            </a:pPr>
            <a:r>
              <a:rPr b="1" lang="en" sz="2300">
                <a:solidFill>
                  <a:schemeClr val="dk2"/>
                </a:solidFill>
              </a:rPr>
              <a:t>Class Discussion</a:t>
            </a:r>
            <a:endParaRPr b="1" sz="2500">
              <a:solidFill>
                <a:schemeClr val="dk2"/>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9" name="Shape 169"/>
        <p:cNvGrpSpPr/>
        <p:nvPr/>
      </p:nvGrpSpPr>
      <p:grpSpPr>
        <a:xfrm>
          <a:off x="0" y="0"/>
          <a:ext cx="0" cy="0"/>
          <a:chOff x="0" y="0"/>
          <a:chExt cx="0" cy="0"/>
        </a:xfrm>
      </p:grpSpPr>
      <p:sp>
        <p:nvSpPr>
          <p:cNvPr id="170" name="Google Shape;170;p28"/>
          <p:cNvSpPr txBox="1"/>
          <p:nvPr/>
        </p:nvSpPr>
        <p:spPr>
          <a:xfrm>
            <a:off x="311700" y="129275"/>
            <a:ext cx="8520600" cy="1023300"/>
          </a:xfrm>
          <a:prstGeom prst="rect">
            <a:avLst/>
          </a:prstGeom>
          <a:noFill/>
          <a:ln>
            <a:noFill/>
          </a:ln>
        </p:spPr>
        <p:txBody>
          <a:bodyPr anchorCtr="0" anchor="t" bIns="91425" lIns="91425" spcFirstLastPara="1" rIns="91425" wrap="square" tIns="91425">
            <a:normAutofit lnSpcReduction="20000"/>
          </a:bodyPr>
          <a:lstStyle/>
          <a:p>
            <a:pPr indent="0" lvl="0" marL="0" rtl="0" algn="l">
              <a:spcBef>
                <a:spcPts val="0"/>
              </a:spcBef>
              <a:spcAft>
                <a:spcPts val="0"/>
              </a:spcAft>
              <a:buNone/>
            </a:pPr>
            <a:r>
              <a:rPr lang="en" sz="2800">
                <a:solidFill>
                  <a:srgbClr val="000000"/>
                </a:solidFill>
              </a:rPr>
              <a:t>Writing Tips</a:t>
            </a:r>
            <a:r>
              <a:rPr lang="en" sz="1688">
                <a:solidFill>
                  <a:srgbClr val="000000"/>
                </a:solidFill>
              </a:rPr>
              <a:t> Use the following tips to complete your writing using the texts and the videos. Remember to </a:t>
            </a:r>
            <a:r>
              <a:rPr lang="en" sz="1688">
                <a:solidFill>
                  <a:srgbClr val="6AA84F"/>
                </a:solidFill>
              </a:rPr>
              <a:t>include what you learned</a:t>
            </a:r>
            <a:r>
              <a:rPr lang="en" sz="1688">
                <a:solidFill>
                  <a:srgbClr val="000000"/>
                </a:solidFill>
              </a:rPr>
              <a:t> about the topic.  Also, </a:t>
            </a:r>
            <a:r>
              <a:rPr lang="en" sz="1688">
                <a:solidFill>
                  <a:srgbClr val="93C47D"/>
                </a:solidFill>
              </a:rPr>
              <a:t>share your thinking about what you learned. </a:t>
            </a:r>
            <a:endParaRPr sz="1688">
              <a:solidFill>
                <a:srgbClr val="93C47D"/>
              </a:solidFill>
            </a:endParaRPr>
          </a:p>
        </p:txBody>
      </p:sp>
      <p:sp>
        <p:nvSpPr>
          <p:cNvPr id="171" name="Google Shape;171;p28"/>
          <p:cNvSpPr txBox="1"/>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p>
            <a:pPr indent="0" lvl="0" marL="0" rtl="0" algn="l">
              <a:lnSpc>
                <a:spcPct val="115000"/>
              </a:lnSpc>
              <a:spcBef>
                <a:spcPts val="0"/>
              </a:spcBef>
              <a:spcAft>
                <a:spcPts val="0"/>
              </a:spcAft>
              <a:buNone/>
            </a:pPr>
            <a:r>
              <a:t/>
            </a:r>
            <a:endParaRPr sz="1800"/>
          </a:p>
          <a:p>
            <a:pPr indent="0" lvl="0" marL="0" rtl="0" algn="l">
              <a:lnSpc>
                <a:spcPct val="115000"/>
              </a:lnSpc>
              <a:spcBef>
                <a:spcPts val="1200"/>
              </a:spcBef>
              <a:spcAft>
                <a:spcPts val="0"/>
              </a:spcAft>
              <a:buNone/>
            </a:pPr>
            <a:r>
              <a:rPr lang="en" sz="1800">
                <a:solidFill>
                  <a:srgbClr val="000000"/>
                </a:solidFill>
              </a:rPr>
              <a:t>Using the texts and videos, write about </a:t>
            </a:r>
            <a:r>
              <a:rPr lang="en" sz="1800"/>
              <a:t>Black Lives Matter </a:t>
            </a:r>
            <a:endParaRPr sz="1800">
              <a:solidFill>
                <a:srgbClr val="000000"/>
              </a:solidFill>
            </a:endParaRPr>
          </a:p>
          <a:p>
            <a:pPr indent="-342900" lvl="0" marL="457200" rtl="0" algn="l">
              <a:lnSpc>
                <a:spcPct val="115000"/>
              </a:lnSpc>
              <a:spcBef>
                <a:spcPts val="1200"/>
              </a:spcBef>
              <a:spcAft>
                <a:spcPts val="0"/>
              </a:spcAft>
              <a:buClr>
                <a:srgbClr val="595959"/>
              </a:buClr>
              <a:buSzPts val="1800"/>
              <a:buChar char="●"/>
            </a:pPr>
            <a:r>
              <a:rPr lang="en" sz="1800">
                <a:solidFill>
                  <a:srgbClr val="000000"/>
                </a:solidFill>
              </a:rPr>
              <a:t>Write what you learned about</a:t>
            </a:r>
            <a:r>
              <a:rPr lang="en" sz="1800">
                <a:solidFill>
                  <a:srgbClr val="595959"/>
                </a:solidFill>
              </a:rPr>
              <a:t> (topic)</a:t>
            </a:r>
            <a:r>
              <a:rPr lang="en" sz="1800">
                <a:solidFill>
                  <a:srgbClr val="93C47D"/>
                </a:solidFill>
              </a:rPr>
              <a:t> </a:t>
            </a:r>
            <a:r>
              <a:rPr lang="en" sz="1800"/>
              <a:t>from the examples, the reading and the videos. </a:t>
            </a:r>
            <a:endParaRPr sz="1800"/>
          </a:p>
          <a:p>
            <a:pPr indent="-342900" lvl="0" marL="457200" rtl="0" algn="l">
              <a:lnSpc>
                <a:spcPct val="115000"/>
              </a:lnSpc>
              <a:spcBef>
                <a:spcPts val="0"/>
              </a:spcBef>
              <a:spcAft>
                <a:spcPts val="0"/>
              </a:spcAft>
              <a:buClr>
                <a:srgbClr val="000000"/>
              </a:buClr>
              <a:buSzPts val="1800"/>
              <a:buChar char="●"/>
            </a:pPr>
            <a:r>
              <a:rPr lang="en" sz="1800"/>
              <a:t>Write what you will do with what you have learned.</a:t>
            </a:r>
            <a:endParaRPr sz="1800"/>
          </a:p>
          <a:p>
            <a:pPr indent="-342900" lvl="0" marL="457200" rtl="0" algn="l">
              <a:lnSpc>
                <a:spcPct val="115000"/>
              </a:lnSpc>
              <a:spcBef>
                <a:spcPts val="0"/>
              </a:spcBef>
              <a:spcAft>
                <a:spcPts val="0"/>
              </a:spcAft>
              <a:buClr>
                <a:srgbClr val="000000"/>
              </a:buClr>
              <a:buSzPts val="1800"/>
              <a:buChar char="●"/>
            </a:pPr>
            <a:r>
              <a:rPr lang="en" sz="1800"/>
              <a:t>What thoughts or questions do you have after today’s lesson?</a:t>
            </a:r>
            <a:endParaRPr sz="1800"/>
          </a:p>
          <a:p>
            <a:pPr indent="0" lvl="0" marL="0" rtl="0" algn="l">
              <a:lnSpc>
                <a:spcPct val="115000"/>
              </a:lnSpc>
              <a:spcBef>
                <a:spcPts val="1200"/>
              </a:spcBef>
              <a:spcAft>
                <a:spcPts val="0"/>
              </a:spcAft>
              <a:buNone/>
            </a:pPr>
            <a:r>
              <a:t/>
            </a:r>
            <a:endParaRPr sz="1800"/>
          </a:p>
          <a:p>
            <a:pPr indent="0" lvl="0" marL="0" rtl="0" algn="l">
              <a:lnSpc>
                <a:spcPct val="115000"/>
              </a:lnSpc>
              <a:spcBef>
                <a:spcPts val="1200"/>
              </a:spcBef>
              <a:spcAft>
                <a:spcPts val="1200"/>
              </a:spcAft>
              <a:buNone/>
            </a:pPr>
            <a:r>
              <a:rPr lang="en" sz="1800" u="sng">
                <a:solidFill>
                  <a:srgbClr val="0097A7"/>
                </a:solidFill>
                <a:hlinkClick r:id="rId3">
                  <a:extLst>
                    <a:ext uri="{A12FA001-AC4F-418D-AE19-62706E023703}">
                      <ahyp:hlinkClr val="tx"/>
                    </a:ext>
                  </a:extLst>
                </a:hlinkClick>
              </a:rPr>
              <a:t>Writing Structure- summary sentences</a:t>
            </a:r>
            <a:endParaRPr sz="1800"/>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5" name="Shape 175"/>
        <p:cNvGrpSpPr/>
        <p:nvPr/>
      </p:nvGrpSpPr>
      <p:grpSpPr>
        <a:xfrm>
          <a:off x="0" y="0"/>
          <a:ext cx="0" cy="0"/>
          <a:chOff x="0" y="0"/>
          <a:chExt cx="0" cy="0"/>
        </a:xfrm>
      </p:grpSpPr>
      <p:sp>
        <p:nvSpPr>
          <p:cNvPr id="176" name="Google Shape;176;p29"/>
          <p:cNvSpPr txBox="1"/>
          <p:nvPr>
            <p:ph idx="1" type="subTitle"/>
          </p:nvPr>
        </p:nvSpPr>
        <p:spPr>
          <a:xfrm>
            <a:off x="315900" y="162325"/>
            <a:ext cx="8512200" cy="1227900"/>
          </a:xfrm>
          <a:prstGeom prst="rect">
            <a:avLst/>
          </a:prstGeom>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ctr">
              <a:lnSpc>
                <a:spcPct val="80000"/>
              </a:lnSpc>
              <a:spcBef>
                <a:spcPts val="0"/>
              </a:spcBef>
              <a:spcAft>
                <a:spcPts val="0"/>
              </a:spcAft>
              <a:buSzPts val="770"/>
              <a:buNone/>
            </a:pPr>
            <a:r>
              <a:rPr lang="en" sz="2360">
                <a:solidFill>
                  <a:schemeClr val="dk1"/>
                </a:solidFill>
              </a:rPr>
              <a:t>Many places across the </a:t>
            </a:r>
            <a:r>
              <a:rPr lang="en" sz="2360">
                <a:solidFill>
                  <a:schemeClr val="dk1"/>
                </a:solidFill>
              </a:rPr>
              <a:t>world</a:t>
            </a:r>
            <a:r>
              <a:rPr lang="en" sz="2360">
                <a:solidFill>
                  <a:schemeClr val="dk1"/>
                </a:solidFill>
              </a:rPr>
              <a:t> have used art to proclaim support for the Black Lives Matter movement.  </a:t>
            </a:r>
            <a:endParaRPr sz="2360">
              <a:solidFill>
                <a:schemeClr val="dk1"/>
              </a:solidFill>
            </a:endParaRPr>
          </a:p>
          <a:p>
            <a:pPr indent="0" lvl="0" marL="0" rtl="0" algn="ctr">
              <a:lnSpc>
                <a:spcPct val="80000"/>
              </a:lnSpc>
              <a:spcBef>
                <a:spcPts val="0"/>
              </a:spcBef>
              <a:spcAft>
                <a:spcPts val="0"/>
              </a:spcAft>
              <a:buSzPts val="770"/>
              <a:buNone/>
            </a:pPr>
            <a:r>
              <a:rPr lang="en" sz="2360">
                <a:solidFill>
                  <a:schemeClr val="dk1"/>
                </a:solidFill>
              </a:rPr>
              <a:t>This example is from</a:t>
            </a:r>
            <a:r>
              <a:rPr lang="en" sz="2660">
                <a:solidFill>
                  <a:schemeClr val="dk1"/>
                </a:solidFill>
              </a:rPr>
              <a:t> </a:t>
            </a:r>
            <a:r>
              <a:rPr lang="en" sz="2040">
                <a:solidFill>
                  <a:schemeClr val="dk1"/>
                </a:solidFill>
                <a:highlight>
                  <a:srgbClr val="FFFFFF"/>
                </a:highlight>
              </a:rPr>
              <a:t>St. Petersburg, Florida</a:t>
            </a:r>
            <a:endParaRPr b="1" sz="1540">
              <a:solidFill>
                <a:schemeClr val="dk1"/>
              </a:solidFill>
              <a:highlight>
                <a:srgbClr val="FFFFFF"/>
              </a:highlight>
            </a:endParaRPr>
          </a:p>
          <a:p>
            <a:pPr indent="0" lvl="0" marL="0" rtl="0" algn="ctr">
              <a:lnSpc>
                <a:spcPct val="80000"/>
              </a:lnSpc>
              <a:spcBef>
                <a:spcPts val="0"/>
              </a:spcBef>
              <a:spcAft>
                <a:spcPts val="0"/>
              </a:spcAft>
              <a:buSzPts val="770"/>
              <a:buNone/>
            </a:pPr>
            <a:r>
              <a:rPr b="1" lang="en" sz="1540">
                <a:solidFill>
                  <a:srgbClr val="FF0000"/>
                </a:solidFill>
                <a:highlight>
                  <a:srgbClr val="FFFFFF"/>
                </a:highlight>
              </a:rPr>
              <a:t>Can you find local </a:t>
            </a:r>
            <a:r>
              <a:rPr b="1" lang="en" sz="1540">
                <a:solidFill>
                  <a:srgbClr val="FF0000"/>
                </a:solidFill>
                <a:highlight>
                  <a:srgbClr val="FFFFFF"/>
                </a:highlight>
              </a:rPr>
              <a:t>examples?</a:t>
            </a:r>
            <a:r>
              <a:rPr b="1" lang="en" sz="1240">
                <a:solidFill>
                  <a:srgbClr val="FF0000"/>
                </a:solidFill>
                <a:highlight>
                  <a:srgbClr val="FFFFFF"/>
                </a:highlight>
              </a:rPr>
              <a:t> </a:t>
            </a:r>
            <a:endParaRPr b="1" sz="1240">
              <a:solidFill>
                <a:srgbClr val="FF0000"/>
              </a:solidFill>
              <a:highlight>
                <a:srgbClr val="FFFFFF"/>
              </a:highlight>
            </a:endParaRPr>
          </a:p>
        </p:txBody>
      </p:sp>
      <p:pic>
        <p:nvPicPr>
          <p:cNvPr id="177" name="Google Shape;177;p29"/>
          <p:cNvPicPr preferRelativeResize="0"/>
          <p:nvPr/>
        </p:nvPicPr>
        <p:blipFill>
          <a:blip r:embed="rId3">
            <a:alphaModFix/>
          </a:blip>
          <a:stretch>
            <a:fillRect/>
          </a:stretch>
        </p:blipFill>
        <p:spPr>
          <a:xfrm>
            <a:off x="1271625" y="1465700"/>
            <a:ext cx="6860132" cy="3448474"/>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 name="Shape 87"/>
        <p:cNvGrpSpPr/>
        <p:nvPr/>
      </p:nvGrpSpPr>
      <p:grpSpPr>
        <a:xfrm>
          <a:off x="0" y="0"/>
          <a:ext cx="0" cy="0"/>
          <a:chOff x="0" y="0"/>
          <a:chExt cx="0" cy="0"/>
        </a:xfrm>
      </p:grpSpPr>
      <p:sp>
        <p:nvSpPr>
          <p:cNvPr id="88" name="Google Shape;88;p16"/>
          <p:cNvSpPr txBox="1"/>
          <p:nvPr>
            <p:ph idx="1" type="subTitle"/>
          </p:nvPr>
        </p:nvSpPr>
        <p:spPr>
          <a:xfrm>
            <a:off x="311700" y="570775"/>
            <a:ext cx="8520600" cy="4251600"/>
          </a:xfrm>
          <a:prstGeom prst="rect">
            <a:avLst/>
          </a:prstGeom>
          <a:ln cap="flat" cmpd="sng" w="9525">
            <a:solidFill>
              <a:srgbClr val="000000"/>
            </a:solidFill>
            <a:prstDash val="solid"/>
            <a:round/>
            <a:headEnd len="sm" w="sm" type="none"/>
            <a:tailEnd len="sm" w="sm" type="none"/>
          </a:ln>
        </p:spPr>
        <p:txBody>
          <a:bodyPr anchorCtr="0" anchor="t" bIns="91425" lIns="91425" spcFirstLastPara="1" rIns="91425" wrap="square" tIns="91425">
            <a:normAutofit/>
          </a:bodyPr>
          <a:lstStyle/>
          <a:p>
            <a:pPr indent="0" lvl="0" marL="0" rtl="0" algn="ctr">
              <a:spcBef>
                <a:spcPts val="0"/>
              </a:spcBef>
              <a:spcAft>
                <a:spcPts val="0"/>
              </a:spcAft>
              <a:buNone/>
            </a:pPr>
            <a:r>
              <a:rPr lang="en"/>
              <a:t>Standards/SJ Standards</a:t>
            </a:r>
            <a:endParaRPr/>
          </a:p>
          <a:p>
            <a:pPr indent="0" lvl="0" marL="0" rtl="0" algn="ctr">
              <a:spcBef>
                <a:spcPts val="0"/>
              </a:spcBef>
              <a:spcAft>
                <a:spcPts val="0"/>
              </a:spcAft>
              <a:buNone/>
            </a:pPr>
            <a:r>
              <a:rPr lang="en"/>
              <a:t>                                         </a:t>
            </a:r>
            <a:r>
              <a:rPr lang="en" sz="1400" u="sng">
                <a:solidFill>
                  <a:schemeClr val="hlink"/>
                </a:solidFill>
                <a:hlinkClick r:id="rId3"/>
              </a:rPr>
              <a:t>Social Justice Standards</a:t>
            </a:r>
            <a:endParaRPr sz="1400"/>
          </a:p>
        </p:txBody>
      </p:sp>
      <p:pic>
        <p:nvPicPr>
          <p:cNvPr id="89" name="Google Shape;89;p16"/>
          <p:cNvPicPr preferRelativeResize="0"/>
          <p:nvPr/>
        </p:nvPicPr>
        <p:blipFill rotWithShape="1">
          <a:blip r:embed="rId4">
            <a:alphaModFix/>
          </a:blip>
          <a:srcRect b="0" l="0" r="12495" t="0"/>
          <a:stretch/>
        </p:blipFill>
        <p:spPr>
          <a:xfrm>
            <a:off x="393200" y="2071325"/>
            <a:ext cx="3543526" cy="563225"/>
          </a:xfrm>
          <a:prstGeom prst="rect">
            <a:avLst/>
          </a:prstGeom>
          <a:noFill/>
          <a:ln cap="flat" cmpd="sng" w="38100">
            <a:solidFill>
              <a:schemeClr val="dk2"/>
            </a:solidFill>
            <a:prstDash val="solid"/>
            <a:round/>
            <a:headEnd len="sm" w="sm" type="none"/>
            <a:tailEnd len="sm" w="sm" type="none"/>
          </a:ln>
        </p:spPr>
      </p:pic>
      <p:pic>
        <p:nvPicPr>
          <p:cNvPr id="90" name="Google Shape;90;p16"/>
          <p:cNvPicPr preferRelativeResize="0"/>
          <p:nvPr/>
        </p:nvPicPr>
        <p:blipFill>
          <a:blip r:embed="rId5">
            <a:alphaModFix/>
          </a:blip>
          <a:stretch>
            <a:fillRect/>
          </a:stretch>
        </p:blipFill>
        <p:spPr>
          <a:xfrm>
            <a:off x="393200" y="1489625"/>
            <a:ext cx="3543525" cy="464825"/>
          </a:xfrm>
          <a:prstGeom prst="rect">
            <a:avLst/>
          </a:prstGeom>
          <a:noFill/>
          <a:ln cap="flat" cmpd="sng" w="38100">
            <a:solidFill>
              <a:schemeClr val="dk2"/>
            </a:solidFill>
            <a:prstDash val="solid"/>
            <a:round/>
            <a:headEnd len="sm" w="sm" type="none"/>
            <a:tailEnd len="sm" w="sm" type="none"/>
          </a:ln>
        </p:spPr>
      </p:pic>
      <p:sp>
        <p:nvSpPr>
          <p:cNvPr id="91" name="Google Shape;91;p16"/>
          <p:cNvSpPr txBox="1"/>
          <p:nvPr/>
        </p:nvSpPr>
        <p:spPr>
          <a:xfrm>
            <a:off x="446393" y="955400"/>
            <a:ext cx="3107700" cy="364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u="sng">
                <a:solidFill>
                  <a:schemeClr val="hlink"/>
                </a:solidFill>
                <a:hlinkClick r:id="rId6"/>
              </a:rPr>
              <a:t>History Social Science Standards CA</a:t>
            </a:r>
            <a:endParaRPr/>
          </a:p>
        </p:txBody>
      </p:sp>
      <p:sp>
        <p:nvSpPr>
          <p:cNvPr id="92" name="Google Shape;92;p16"/>
          <p:cNvSpPr txBox="1"/>
          <p:nvPr/>
        </p:nvSpPr>
        <p:spPr>
          <a:xfrm>
            <a:off x="454063" y="2743250"/>
            <a:ext cx="3421800" cy="364200"/>
          </a:xfrm>
          <a:prstGeom prst="rect">
            <a:avLst/>
          </a:prstGeom>
          <a:no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 u="sng">
                <a:solidFill>
                  <a:schemeClr val="hlink"/>
                </a:solidFill>
                <a:hlinkClick r:id="rId7"/>
              </a:rPr>
              <a:t>Teaching Hard History Standards</a:t>
            </a:r>
            <a:endParaRPr u="sng"/>
          </a:p>
        </p:txBody>
      </p:sp>
      <p:pic>
        <p:nvPicPr>
          <p:cNvPr id="93" name="Google Shape;93;p16"/>
          <p:cNvPicPr preferRelativeResize="0"/>
          <p:nvPr/>
        </p:nvPicPr>
        <p:blipFill rotWithShape="1">
          <a:blip r:embed="rId8">
            <a:alphaModFix/>
          </a:blip>
          <a:srcRect b="0" l="0" r="35191" t="0"/>
          <a:stretch/>
        </p:blipFill>
        <p:spPr>
          <a:xfrm>
            <a:off x="422274" y="3161800"/>
            <a:ext cx="3485400" cy="629700"/>
          </a:xfrm>
          <a:prstGeom prst="rect">
            <a:avLst/>
          </a:prstGeom>
          <a:noFill/>
          <a:ln cap="flat" cmpd="sng" w="38100">
            <a:solidFill>
              <a:schemeClr val="dk2"/>
            </a:solidFill>
            <a:prstDash val="solid"/>
            <a:round/>
            <a:headEnd len="sm" w="sm" type="none"/>
            <a:tailEnd len="sm" w="sm" type="none"/>
          </a:ln>
        </p:spPr>
      </p:pic>
      <p:pic>
        <p:nvPicPr>
          <p:cNvPr id="94" name="Google Shape;94;p16"/>
          <p:cNvPicPr preferRelativeResize="0"/>
          <p:nvPr/>
        </p:nvPicPr>
        <p:blipFill rotWithShape="1">
          <a:blip r:embed="rId9">
            <a:alphaModFix/>
          </a:blip>
          <a:srcRect b="0" l="0" r="25334" t="0"/>
          <a:stretch/>
        </p:blipFill>
        <p:spPr>
          <a:xfrm>
            <a:off x="5176938" y="3911350"/>
            <a:ext cx="3421801" cy="703900"/>
          </a:xfrm>
          <a:prstGeom prst="rect">
            <a:avLst/>
          </a:prstGeom>
          <a:noFill/>
          <a:ln cap="flat" cmpd="sng" w="38100">
            <a:solidFill>
              <a:schemeClr val="dk2"/>
            </a:solidFill>
            <a:prstDash val="solid"/>
            <a:round/>
            <a:headEnd len="sm" w="sm" type="none"/>
            <a:tailEnd len="sm" w="sm" type="none"/>
          </a:ln>
        </p:spPr>
      </p:pic>
      <p:pic>
        <p:nvPicPr>
          <p:cNvPr id="95" name="Google Shape;95;p16"/>
          <p:cNvPicPr preferRelativeResize="0"/>
          <p:nvPr/>
        </p:nvPicPr>
        <p:blipFill rotWithShape="1">
          <a:blip r:embed="rId10">
            <a:alphaModFix/>
          </a:blip>
          <a:srcRect b="0" l="0" r="21154" t="0"/>
          <a:stretch/>
        </p:blipFill>
        <p:spPr>
          <a:xfrm>
            <a:off x="364149" y="3791500"/>
            <a:ext cx="3543525" cy="943600"/>
          </a:xfrm>
          <a:prstGeom prst="rect">
            <a:avLst/>
          </a:prstGeom>
          <a:noFill/>
          <a:ln cap="flat" cmpd="sng" w="38100">
            <a:solidFill>
              <a:schemeClr val="dk2"/>
            </a:solidFill>
            <a:prstDash val="solid"/>
            <a:round/>
            <a:headEnd len="sm" w="sm" type="none"/>
            <a:tailEnd len="sm" w="sm" type="none"/>
          </a:ln>
        </p:spPr>
      </p:pic>
      <p:pic>
        <p:nvPicPr>
          <p:cNvPr id="96" name="Google Shape;96;p16"/>
          <p:cNvPicPr preferRelativeResize="0"/>
          <p:nvPr/>
        </p:nvPicPr>
        <p:blipFill>
          <a:blip r:embed="rId11">
            <a:alphaModFix/>
          </a:blip>
          <a:stretch>
            <a:fillRect/>
          </a:stretch>
        </p:blipFill>
        <p:spPr>
          <a:xfrm>
            <a:off x="5192175" y="1696637"/>
            <a:ext cx="3391335" cy="2149225"/>
          </a:xfrm>
          <a:prstGeom prst="rect">
            <a:avLst/>
          </a:prstGeom>
          <a:noFill/>
          <a:ln cap="flat" cmpd="sng" w="38100">
            <a:solidFill>
              <a:schemeClr val="dk2"/>
            </a:solidFill>
            <a:prstDash val="solid"/>
            <a:round/>
            <a:headEnd len="sm" w="sm" type="none"/>
            <a:tailEnd len="sm" w="sm" type="none"/>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 name="Shape 100"/>
        <p:cNvGrpSpPr/>
        <p:nvPr/>
      </p:nvGrpSpPr>
      <p:grpSpPr>
        <a:xfrm>
          <a:off x="0" y="0"/>
          <a:ext cx="0" cy="0"/>
          <a:chOff x="0" y="0"/>
          <a:chExt cx="0" cy="0"/>
        </a:xfrm>
      </p:grpSpPr>
      <p:sp>
        <p:nvSpPr>
          <p:cNvPr id="101" name="Google Shape;101;p17"/>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The cry for Black Lives Mattering</a:t>
            </a:r>
            <a:endParaRPr/>
          </a:p>
        </p:txBody>
      </p:sp>
      <p:sp>
        <p:nvSpPr>
          <p:cNvPr id="102" name="Google Shape;102;p17"/>
          <p:cNvSpPr txBox="1"/>
          <p:nvPr>
            <p:ph idx="1" type="body"/>
          </p:nvPr>
        </p:nvSpPr>
        <p:spPr>
          <a:xfrm>
            <a:off x="311700" y="1215863"/>
            <a:ext cx="8520600" cy="3416400"/>
          </a:xfrm>
          <a:prstGeom prst="rect">
            <a:avLst/>
          </a:prstGeom>
        </p:spPr>
        <p:txBody>
          <a:bodyPr anchorCtr="0" anchor="t" bIns="91425" lIns="91425" spcFirstLastPara="1" rIns="91425" wrap="square" tIns="91425">
            <a:normAutofit fontScale="25000" lnSpcReduction="20000"/>
          </a:bodyPr>
          <a:lstStyle/>
          <a:p>
            <a:pPr indent="0" lvl="0" marL="0" rtl="0" algn="ctr">
              <a:spcBef>
                <a:spcPts val="2800"/>
              </a:spcBef>
              <a:spcAft>
                <a:spcPts val="0"/>
              </a:spcAft>
              <a:buNone/>
            </a:pPr>
            <a:r>
              <a:rPr lang="en" sz="7105" u="sng">
                <a:solidFill>
                  <a:schemeClr val="hlink"/>
                </a:solidFill>
                <a:latin typeface="Roboto"/>
                <a:ea typeface="Roboto"/>
                <a:cs typeface="Roboto"/>
                <a:sym typeface="Roboto"/>
                <a:hlinkClick r:id="rId3"/>
              </a:rPr>
              <a:t>President Obama: Trayvon Martin Made America Confront Its Original Sin | NYT Opinion</a:t>
            </a:r>
            <a:endParaRPr sz="7105"/>
          </a:p>
          <a:p>
            <a:pPr indent="0" lvl="0" marL="0" rtl="0" algn="ctr">
              <a:spcBef>
                <a:spcPts val="2800"/>
              </a:spcBef>
              <a:spcAft>
                <a:spcPts val="0"/>
              </a:spcAft>
              <a:buNone/>
            </a:pPr>
            <a:r>
              <a:t/>
            </a:r>
            <a:endParaRPr sz="7105"/>
          </a:p>
          <a:p>
            <a:pPr indent="0" lvl="0" marL="0" rtl="0" algn="ctr">
              <a:spcBef>
                <a:spcPts val="2800"/>
              </a:spcBef>
              <a:spcAft>
                <a:spcPts val="0"/>
              </a:spcAft>
              <a:buNone/>
            </a:pPr>
            <a:r>
              <a:t/>
            </a:r>
            <a:endParaRPr sz="7105"/>
          </a:p>
          <a:p>
            <a:pPr indent="0" lvl="0" marL="0" rtl="0" algn="l">
              <a:spcBef>
                <a:spcPts val="2800"/>
              </a:spcBef>
              <a:spcAft>
                <a:spcPts val="0"/>
              </a:spcAft>
              <a:buNone/>
            </a:pPr>
            <a:r>
              <a:t/>
            </a:r>
            <a:endParaRPr/>
          </a:p>
          <a:p>
            <a:pPr indent="0" lvl="0" marL="0" rtl="0" algn="ctr">
              <a:spcBef>
                <a:spcPts val="2800"/>
              </a:spcBef>
              <a:spcAft>
                <a:spcPts val="0"/>
              </a:spcAft>
              <a:buNone/>
            </a:pPr>
            <a:r>
              <a:rPr lang="en"/>
              <a:t>Or   </a:t>
            </a:r>
            <a:endParaRPr/>
          </a:p>
          <a:p>
            <a:pPr indent="0" lvl="0" marL="0" rtl="0" algn="ctr">
              <a:spcBef>
                <a:spcPts val="2800"/>
              </a:spcBef>
              <a:spcAft>
                <a:spcPts val="0"/>
              </a:spcAft>
              <a:buNone/>
            </a:pPr>
            <a:r>
              <a:t/>
            </a:r>
            <a:endParaRPr/>
          </a:p>
          <a:p>
            <a:pPr indent="0" lvl="0" marL="0" rtl="0" algn="ctr">
              <a:spcBef>
                <a:spcPts val="2800"/>
              </a:spcBef>
              <a:spcAft>
                <a:spcPts val="0"/>
              </a:spcAft>
              <a:buClr>
                <a:schemeClr val="dk1"/>
              </a:buClr>
              <a:buSzPts val="275"/>
              <a:buFont typeface="Arial"/>
              <a:buNone/>
            </a:pPr>
            <a:r>
              <a:rPr lang="en" sz="7105"/>
              <a:t>Origins of Black Lives Matter (7 min) (start at 1:15 to avoid language)</a:t>
            </a:r>
            <a:endParaRPr/>
          </a:p>
          <a:p>
            <a:pPr indent="0" lvl="0" marL="0" rtl="0" algn="ctr">
              <a:spcBef>
                <a:spcPts val="2800"/>
              </a:spcBef>
              <a:spcAft>
                <a:spcPts val="0"/>
              </a:spcAft>
              <a:buClr>
                <a:schemeClr val="dk1"/>
              </a:buClr>
              <a:buSzPct val="61111"/>
              <a:buFont typeface="Arial"/>
              <a:buNone/>
            </a:pPr>
            <a:r>
              <a:t/>
            </a:r>
            <a:endParaRPr>
              <a:solidFill>
                <a:schemeClr val="hlink"/>
              </a:solidFill>
              <a:uFill>
                <a:noFill/>
              </a:uFill>
              <a:latin typeface="Roboto"/>
              <a:ea typeface="Roboto"/>
              <a:cs typeface="Roboto"/>
              <a:sym typeface="Roboto"/>
              <a:hlinkClick r:id="rId4"/>
            </a:endParaRPr>
          </a:p>
          <a:p>
            <a:pPr indent="0" lvl="0" marL="0" rtl="0" algn="l">
              <a:spcBef>
                <a:spcPts val="0"/>
              </a:spcBef>
              <a:spcAft>
                <a:spcPts val="0"/>
              </a:spcAft>
              <a:buNone/>
            </a:pPr>
            <a:r>
              <a:t/>
            </a:r>
            <a:endParaRPr/>
          </a:p>
          <a:p>
            <a:pPr indent="0" lvl="0" marL="0" rtl="0" algn="l">
              <a:spcBef>
                <a:spcPts val="1200"/>
              </a:spcBef>
              <a:spcAft>
                <a:spcPts val="1200"/>
              </a:spcAft>
              <a:buNone/>
            </a:pPr>
            <a:r>
              <a:t/>
            </a:r>
            <a:endParaRPr/>
          </a:p>
        </p:txBody>
      </p:sp>
      <p:pic>
        <p:nvPicPr>
          <p:cNvPr id="103" name="Google Shape;103;p17"/>
          <p:cNvPicPr preferRelativeResize="0"/>
          <p:nvPr/>
        </p:nvPicPr>
        <p:blipFill>
          <a:blip r:embed="rId5">
            <a:alphaModFix/>
          </a:blip>
          <a:stretch>
            <a:fillRect/>
          </a:stretch>
        </p:blipFill>
        <p:spPr>
          <a:xfrm>
            <a:off x="2236850" y="1899738"/>
            <a:ext cx="4814201" cy="2228525"/>
          </a:xfrm>
          <a:prstGeom prst="rect">
            <a:avLst/>
          </a:prstGeom>
          <a:noFill/>
          <a:ln cap="flat" cmpd="sng" w="38100">
            <a:solidFill>
              <a:schemeClr val="dk2"/>
            </a:solidFill>
            <a:prstDash val="solid"/>
            <a:round/>
            <a:headEnd len="sm" w="sm" type="none"/>
            <a:tailEnd len="sm" w="sm" type="none"/>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 name="Shape 107"/>
        <p:cNvGrpSpPr/>
        <p:nvPr/>
      </p:nvGrpSpPr>
      <p:grpSpPr>
        <a:xfrm>
          <a:off x="0" y="0"/>
          <a:ext cx="0" cy="0"/>
          <a:chOff x="0" y="0"/>
          <a:chExt cx="0" cy="0"/>
        </a:xfrm>
      </p:grpSpPr>
      <p:sp>
        <p:nvSpPr>
          <p:cNvPr id="108" name="Google Shape;108;p18"/>
          <p:cNvSpPr txBox="1"/>
          <p:nvPr>
            <p:ph type="title"/>
          </p:nvPr>
        </p:nvSpPr>
        <p:spPr>
          <a:xfrm>
            <a:off x="311700" y="437100"/>
            <a:ext cx="8520600" cy="5727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2150">
                <a:solidFill>
                  <a:srgbClr val="303030"/>
                </a:solidFill>
                <a:highlight>
                  <a:srgbClr val="FFFFFF"/>
                </a:highlight>
                <a:latin typeface="Georgia"/>
                <a:ea typeface="Georgia"/>
                <a:cs typeface="Georgia"/>
                <a:sym typeface="Georgia"/>
              </a:rPr>
              <a:t>Alicia Garza on her Facebook post that started Black Lives Matter </a:t>
            </a:r>
            <a:endParaRPr sz="3600"/>
          </a:p>
        </p:txBody>
      </p:sp>
      <p:pic>
        <p:nvPicPr>
          <p:cNvPr id="109" name="Google Shape;109;p18">
            <a:hlinkClick r:id="rId3"/>
          </p:cNvPr>
          <p:cNvPicPr preferRelativeResize="0"/>
          <p:nvPr/>
        </p:nvPicPr>
        <p:blipFill>
          <a:blip r:embed="rId4">
            <a:alphaModFix/>
          </a:blip>
          <a:stretch>
            <a:fillRect/>
          </a:stretch>
        </p:blipFill>
        <p:spPr>
          <a:xfrm>
            <a:off x="2146848" y="1064800"/>
            <a:ext cx="4222700" cy="3381250"/>
          </a:xfrm>
          <a:prstGeom prst="rect">
            <a:avLst/>
          </a:prstGeom>
          <a:noFill/>
          <a:ln cap="flat" cmpd="sng" w="38100">
            <a:solidFill>
              <a:schemeClr val="dk2"/>
            </a:solidFill>
            <a:prstDash val="solid"/>
            <a:round/>
            <a:headEnd len="sm" w="sm" type="none"/>
            <a:tailEnd len="sm" w="sm" type="none"/>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 name="Shape 113"/>
        <p:cNvGrpSpPr/>
        <p:nvPr/>
      </p:nvGrpSpPr>
      <p:grpSpPr>
        <a:xfrm>
          <a:off x="0" y="0"/>
          <a:ext cx="0" cy="0"/>
          <a:chOff x="0" y="0"/>
          <a:chExt cx="0" cy="0"/>
        </a:xfrm>
      </p:grpSpPr>
      <p:sp>
        <p:nvSpPr>
          <p:cNvPr id="114" name="Google Shape;114;p19"/>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lnSpc>
                <a:spcPct val="237500"/>
              </a:lnSpc>
              <a:spcBef>
                <a:spcPts val="300"/>
              </a:spcBef>
              <a:spcAft>
                <a:spcPts val="0"/>
              </a:spcAft>
              <a:buClr>
                <a:schemeClr val="dk1"/>
              </a:buClr>
              <a:buSzPts val="990"/>
              <a:buFont typeface="Arial"/>
              <a:buNone/>
            </a:pPr>
            <a:r>
              <a:rPr b="1" lang="en" sz="4857">
                <a:solidFill>
                  <a:srgbClr val="303030"/>
                </a:solidFill>
                <a:highlight>
                  <a:srgbClr val="FFFFFF"/>
                </a:highlight>
                <a:latin typeface="Calibri"/>
                <a:ea typeface="Calibri"/>
                <a:cs typeface="Calibri"/>
                <a:sym typeface="Calibri"/>
              </a:rPr>
              <a:t>#BlackLivesMatter</a:t>
            </a:r>
            <a:endParaRPr/>
          </a:p>
        </p:txBody>
      </p:sp>
      <p:sp>
        <p:nvSpPr>
          <p:cNvPr id="115" name="Google Shape;115;p19"/>
          <p:cNvSpPr txBox="1"/>
          <p:nvPr>
            <p:ph idx="1" type="body"/>
          </p:nvPr>
        </p:nvSpPr>
        <p:spPr>
          <a:xfrm>
            <a:off x="311800" y="1260350"/>
            <a:ext cx="8520600" cy="3308400"/>
          </a:xfrm>
          <a:prstGeom prst="rect">
            <a:avLst/>
          </a:prstGeom>
        </p:spPr>
        <p:txBody>
          <a:bodyPr anchorCtr="0" anchor="t" bIns="91425" lIns="91425" spcFirstLastPara="1" rIns="91425" wrap="square" tIns="91425">
            <a:normAutofit fontScale="25000" lnSpcReduction="20000"/>
          </a:bodyPr>
          <a:lstStyle/>
          <a:p>
            <a:pPr indent="0" lvl="0" marL="0" rtl="0" algn="l">
              <a:lnSpc>
                <a:spcPct val="125000"/>
              </a:lnSpc>
              <a:spcBef>
                <a:spcPts val="0"/>
              </a:spcBef>
              <a:spcAft>
                <a:spcPts val="0"/>
              </a:spcAft>
              <a:buClr>
                <a:schemeClr val="dk1"/>
              </a:buClr>
              <a:buSzPts val="275"/>
              <a:buFont typeface="Arial"/>
              <a:buNone/>
            </a:pPr>
            <a:r>
              <a:rPr lang="en" sz="4857">
                <a:solidFill>
                  <a:srgbClr val="303030"/>
                </a:solidFill>
                <a:highlight>
                  <a:srgbClr val="FFFFFF"/>
                </a:highlight>
                <a:latin typeface="Times New Roman"/>
                <a:ea typeface="Times New Roman"/>
                <a:cs typeface="Times New Roman"/>
                <a:sym typeface="Times New Roman"/>
              </a:rPr>
              <a:t>J</a:t>
            </a:r>
            <a:r>
              <a:rPr lang="en" sz="3357">
                <a:solidFill>
                  <a:srgbClr val="303030"/>
                </a:solidFill>
                <a:highlight>
                  <a:srgbClr val="FFFFFF"/>
                </a:highlight>
                <a:latin typeface="Times New Roman"/>
                <a:ea typeface="Times New Roman"/>
                <a:cs typeface="Times New Roman"/>
                <a:sym typeface="Times New Roman"/>
              </a:rPr>
              <a:t>essica Guynn</a:t>
            </a:r>
            <a:endParaRPr sz="3357">
              <a:solidFill>
                <a:srgbClr val="303030"/>
              </a:solidFill>
              <a:highlight>
                <a:srgbClr val="FFFFFF"/>
              </a:highlight>
              <a:latin typeface="Times New Roman"/>
              <a:ea typeface="Times New Roman"/>
              <a:cs typeface="Times New Roman"/>
              <a:sym typeface="Times New Roman"/>
            </a:endParaRPr>
          </a:p>
          <a:p>
            <a:pPr indent="0" lvl="0" marL="0" rtl="0" algn="l">
              <a:lnSpc>
                <a:spcPct val="125000"/>
              </a:lnSpc>
              <a:spcBef>
                <a:spcPts val="0"/>
              </a:spcBef>
              <a:spcAft>
                <a:spcPts val="0"/>
              </a:spcAft>
              <a:buClr>
                <a:schemeClr val="dk1"/>
              </a:buClr>
              <a:buSzPct val="32760"/>
              <a:buFont typeface="Arial"/>
              <a:buNone/>
            </a:pPr>
            <a:r>
              <a:rPr lang="en" sz="3357">
                <a:solidFill>
                  <a:srgbClr val="303030"/>
                </a:solidFill>
                <a:highlight>
                  <a:srgbClr val="FFFFFF"/>
                </a:highlight>
                <a:latin typeface="Times New Roman"/>
                <a:ea typeface="Times New Roman"/>
                <a:cs typeface="Times New Roman"/>
                <a:sym typeface="Times New Roman"/>
              </a:rPr>
              <a:t>USA TODAY (MArch 4th 2</a:t>
            </a:r>
            <a:endParaRPr sz="3507">
              <a:solidFill>
                <a:srgbClr val="303030"/>
              </a:solidFill>
              <a:highlight>
                <a:srgbClr val="FFFFFF"/>
              </a:highlight>
              <a:latin typeface="Times New Roman"/>
              <a:ea typeface="Times New Roman"/>
              <a:cs typeface="Times New Roman"/>
              <a:sym typeface="Times New Roman"/>
            </a:endParaRPr>
          </a:p>
          <a:p>
            <a:pPr indent="0" lvl="0" marL="0" rtl="0" algn="l">
              <a:spcBef>
                <a:spcPts val="1100"/>
              </a:spcBef>
              <a:spcAft>
                <a:spcPts val="0"/>
              </a:spcAft>
              <a:buClr>
                <a:schemeClr val="dk1"/>
              </a:buClr>
              <a:buSzPts val="275"/>
              <a:buFont typeface="Arial"/>
              <a:buNone/>
            </a:pPr>
            <a:r>
              <a:rPr lang="en" sz="4400">
                <a:solidFill>
                  <a:srgbClr val="303030"/>
                </a:solidFill>
                <a:highlight>
                  <a:srgbClr val="FFFFFF"/>
                </a:highlight>
                <a:latin typeface="Times New Roman"/>
                <a:ea typeface="Times New Roman"/>
                <a:cs typeface="Times New Roman"/>
                <a:sym typeface="Times New Roman"/>
              </a:rPr>
              <a:t>Alicia Garza was watching television news in an Oakland, Calif., bar with friends when neighborhood watch volunteer George Zimmerman was acquitted of murder in the killing of Trayvon Martin, an unarmed 17-year-old African-American.</a:t>
            </a:r>
            <a:endParaRPr sz="4400">
              <a:solidFill>
                <a:srgbClr val="303030"/>
              </a:solidFill>
              <a:highlight>
                <a:srgbClr val="FFFFFF"/>
              </a:highlight>
              <a:latin typeface="Times New Roman"/>
              <a:ea typeface="Times New Roman"/>
              <a:cs typeface="Times New Roman"/>
              <a:sym typeface="Times New Roman"/>
            </a:endParaRPr>
          </a:p>
          <a:p>
            <a:pPr indent="0" lvl="0" marL="0" rtl="0" algn="l">
              <a:spcBef>
                <a:spcPts val="1100"/>
              </a:spcBef>
              <a:spcAft>
                <a:spcPts val="0"/>
              </a:spcAft>
              <a:buClr>
                <a:schemeClr val="dk1"/>
              </a:buClr>
              <a:buSzPts val="275"/>
              <a:buFont typeface="Arial"/>
              <a:buNone/>
            </a:pPr>
            <a:r>
              <a:rPr lang="en" sz="4400">
                <a:solidFill>
                  <a:srgbClr val="303030"/>
                </a:solidFill>
                <a:highlight>
                  <a:srgbClr val="FFFFFF"/>
                </a:highlight>
                <a:latin typeface="Times New Roman"/>
                <a:ea typeface="Times New Roman"/>
                <a:cs typeface="Times New Roman"/>
                <a:sym typeface="Times New Roman"/>
              </a:rPr>
              <a:t>"It was as if we had all been punched in the gut," she recalled.  She pulled out her phone to check Facebook. "What I saw was really disappointing," Garza said.</a:t>
            </a:r>
            <a:endParaRPr sz="4400">
              <a:solidFill>
                <a:srgbClr val="303030"/>
              </a:solidFill>
              <a:highlight>
                <a:srgbClr val="FFFFFF"/>
              </a:highlight>
              <a:latin typeface="Times New Roman"/>
              <a:ea typeface="Times New Roman"/>
              <a:cs typeface="Times New Roman"/>
              <a:sym typeface="Times New Roman"/>
            </a:endParaRPr>
          </a:p>
          <a:p>
            <a:pPr indent="0" lvl="0" marL="0" rtl="0" algn="l">
              <a:spcBef>
                <a:spcPts val="1100"/>
              </a:spcBef>
              <a:spcAft>
                <a:spcPts val="0"/>
              </a:spcAft>
              <a:buClr>
                <a:schemeClr val="dk1"/>
              </a:buClr>
              <a:buSzPts val="275"/>
              <a:buFont typeface="Arial"/>
              <a:buNone/>
            </a:pPr>
            <a:r>
              <a:rPr lang="en" sz="4400">
                <a:solidFill>
                  <a:srgbClr val="303030"/>
                </a:solidFill>
                <a:highlight>
                  <a:srgbClr val="FFFFFF"/>
                </a:highlight>
                <a:latin typeface="Times New Roman"/>
                <a:ea typeface="Times New Roman"/>
                <a:cs typeface="Times New Roman"/>
                <a:sym typeface="Times New Roman"/>
              </a:rPr>
              <a:t>Many of the responses "were blaming black people for our own conditions," she said. "It wasn't Trayvon Martin's fault that (Zimmerman) stopped him and murdered him. ... It really has to do with a society that has a really sick disease and that disease is racism."</a:t>
            </a:r>
            <a:endParaRPr sz="4400">
              <a:solidFill>
                <a:srgbClr val="303030"/>
              </a:solidFill>
              <a:highlight>
                <a:srgbClr val="FFFFFF"/>
              </a:highlight>
              <a:latin typeface="Times New Roman"/>
              <a:ea typeface="Times New Roman"/>
              <a:cs typeface="Times New Roman"/>
              <a:sym typeface="Times New Roman"/>
            </a:endParaRPr>
          </a:p>
          <a:p>
            <a:pPr indent="0" lvl="0" marL="0" rtl="0" algn="l">
              <a:spcBef>
                <a:spcPts val="1100"/>
              </a:spcBef>
              <a:spcAft>
                <a:spcPts val="0"/>
              </a:spcAft>
              <a:buClr>
                <a:schemeClr val="dk1"/>
              </a:buClr>
              <a:buSzPts val="275"/>
              <a:buFont typeface="Arial"/>
              <a:buNone/>
            </a:pPr>
            <a:r>
              <a:rPr lang="en" sz="4400">
                <a:solidFill>
                  <a:schemeClr val="dk1"/>
                </a:solidFill>
                <a:latin typeface="Times New Roman"/>
                <a:ea typeface="Times New Roman"/>
                <a:cs typeface="Times New Roman"/>
                <a:sym typeface="Times New Roman"/>
              </a:rPr>
              <a:t>Martin could just as easily have been her brother, a gentle, 6-foot, 25-year-old with a big Afro "who could never hurt a fly," Garza said.</a:t>
            </a:r>
            <a:endParaRPr sz="4400">
              <a:solidFill>
                <a:schemeClr val="dk1"/>
              </a:solidFill>
              <a:latin typeface="Times New Roman"/>
              <a:ea typeface="Times New Roman"/>
              <a:cs typeface="Times New Roman"/>
              <a:sym typeface="Times New Roman"/>
            </a:endParaRPr>
          </a:p>
          <a:p>
            <a:pPr indent="0" lvl="0" marL="0" rtl="0" algn="l">
              <a:spcBef>
                <a:spcPts val="1100"/>
              </a:spcBef>
              <a:spcAft>
                <a:spcPts val="0"/>
              </a:spcAft>
              <a:buClr>
                <a:schemeClr val="dk1"/>
              </a:buClr>
              <a:buSzPts val="275"/>
              <a:buFont typeface="Arial"/>
              <a:buNone/>
            </a:pPr>
            <a:r>
              <a:rPr lang="en" sz="4400">
                <a:solidFill>
                  <a:srgbClr val="303030"/>
                </a:solidFill>
                <a:highlight>
                  <a:srgbClr val="FFFFFF"/>
                </a:highlight>
                <a:latin typeface="Times New Roman"/>
                <a:ea typeface="Times New Roman"/>
                <a:cs typeface="Times New Roman"/>
                <a:sym typeface="Times New Roman"/>
              </a:rPr>
              <a:t>"I felt not only enraged but a deep sense of grief that I can't protect him. I can't protect him against this cancer," she said.</a:t>
            </a:r>
            <a:endParaRPr sz="4400">
              <a:solidFill>
                <a:srgbClr val="303030"/>
              </a:solidFill>
              <a:highlight>
                <a:srgbClr val="FFFFFF"/>
              </a:highlight>
              <a:latin typeface="Times New Roman"/>
              <a:ea typeface="Times New Roman"/>
              <a:cs typeface="Times New Roman"/>
              <a:sym typeface="Times New Roman"/>
            </a:endParaRPr>
          </a:p>
          <a:p>
            <a:pPr indent="0" lvl="0" marL="0" rtl="0" algn="l">
              <a:spcBef>
                <a:spcPts val="1100"/>
              </a:spcBef>
              <a:spcAft>
                <a:spcPts val="0"/>
              </a:spcAft>
              <a:buClr>
                <a:schemeClr val="dk1"/>
              </a:buClr>
              <a:buSzPts val="275"/>
              <a:buFont typeface="Arial"/>
              <a:buNone/>
            </a:pPr>
            <a:r>
              <a:rPr lang="en" sz="4400">
                <a:solidFill>
                  <a:srgbClr val="303030"/>
                </a:solidFill>
                <a:highlight>
                  <a:srgbClr val="FFFFFF"/>
                </a:highlight>
                <a:latin typeface="Times New Roman"/>
                <a:ea typeface="Times New Roman"/>
                <a:cs typeface="Times New Roman"/>
                <a:sym typeface="Times New Roman"/>
              </a:rPr>
              <a:t>So she composed a love note to black people on Facebook, urging them to come together to ensure </a:t>
            </a:r>
            <a:r>
              <a:rPr lang="en" sz="4400">
                <a:solidFill>
                  <a:srgbClr val="303030"/>
                </a:solidFill>
                <a:highlight>
                  <a:srgbClr val="FFFF00"/>
                </a:highlight>
                <a:latin typeface="Times New Roman"/>
                <a:ea typeface="Times New Roman"/>
                <a:cs typeface="Times New Roman"/>
                <a:sym typeface="Times New Roman"/>
              </a:rPr>
              <a:t>"that black lives matter."</a:t>
            </a:r>
            <a:endParaRPr sz="4400">
              <a:solidFill>
                <a:srgbClr val="303030"/>
              </a:solidFill>
              <a:highlight>
                <a:srgbClr val="FFFF00"/>
              </a:highlight>
              <a:latin typeface="Times New Roman"/>
              <a:ea typeface="Times New Roman"/>
              <a:cs typeface="Times New Roman"/>
              <a:sym typeface="Times New Roman"/>
            </a:endParaRPr>
          </a:p>
          <a:p>
            <a:pPr indent="0" lvl="0" marL="0" rtl="0" algn="l">
              <a:spcBef>
                <a:spcPts val="1100"/>
              </a:spcBef>
              <a:spcAft>
                <a:spcPts val="0"/>
              </a:spcAft>
              <a:buClr>
                <a:schemeClr val="dk1"/>
              </a:buClr>
              <a:buSzPts val="275"/>
              <a:buFont typeface="Arial"/>
              <a:buNone/>
            </a:pPr>
            <a:r>
              <a:rPr lang="en" sz="4400">
                <a:solidFill>
                  <a:schemeClr val="dk1"/>
                </a:solidFill>
                <a:latin typeface="Times New Roman"/>
                <a:ea typeface="Times New Roman"/>
                <a:cs typeface="Times New Roman"/>
                <a:sym typeface="Times New Roman"/>
              </a:rPr>
              <a:t>Her friend, Patrisse Cullors, a community organizer from Los Angeles, spotted the Facebook post and put a hashtag in front of those three words. #BlackLivesMatter was born.</a:t>
            </a:r>
            <a:endParaRPr sz="4400">
              <a:solidFill>
                <a:schemeClr val="dk1"/>
              </a:solidFill>
              <a:latin typeface="Times New Roman"/>
              <a:ea typeface="Times New Roman"/>
              <a:cs typeface="Times New Roman"/>
              <a:sym typeface="Times New Roman"/>
            </a:endParaRPr>
          </a:p>
          <a:p>
            <a:pPr indent="0" lvl="0" marL="0" rtl="0" algn="l">
              <a:spcBef>
                <a:spcPts val="1100"/>
              </a:spcBef>
              <a:spcAft>
                <a:spcPts val="0"/>
              </a:spcAft>
              <a:buClr>
                <a:schemeClr val="dk1"/>
              </a:buClr>
              <a:buSzPts val="275"/>
              <a:buFont typeface="Arial"/>
              <a:buNone/>
            </a:pPr>
            <a:r>
              <a:rPr lang="en" sz="4400">
                <a:solidFill>
                  <a:srgbClr val="303030"/>
                </a:solidFill>
                <a:highlight>
                  <a:srgbClr val="FFFFFF"/>
                </a:highlight>
                <a:latin typeface="Times New Roman"/>
                <a:ea typeface="Times New Roman"/>
                <a:cs typeface="Times New Roman"/>
                <a:sym typeface="Times New Roman"/>
              </a:rPr>
              <a:t>The hashtag spread so quickly on social media because it distilled the complexities of police brutality, racial inequality and social justice "into a simple, easy to remember slogan that fits in a Tweet or on a T-shirt</a:t>
            </a:r>
            <a:endParaRPr sz="4400">
              <a:solidFill>
                <a:srgbClr val="303030"/>
              </a:solidFill>
              <a:highlight>
                <a:srgbClr val="FFFFFF"/>
              </a:highlight>
              <a:latin typeface="Times New Roman"/>
              <a:ea typeface="Times New Roman"/>
              <a:cs typeface="Times New Roman"/>
              <a:sym typeface="Times New Roman"/>
            </a:endParaRPr>
          </a:p>
          <a:p>
            <a:pPr indent="0" lvl="0" marL="0" rtl="0" algn="l">
              <a:spcBef>
                <a:spcPts val="1100"/>
              </a:spcBef>
              <a:spcAft>
                <a:spcPts val="1200"/>
              </a:spcAft>
              <a:buNone/>
            </a:pPr>
            <a:r>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 name="Shape 119"/>
        <p:cNvGrpSpPr/>
        <p:nvPr/>
      </p:nvGrpSpPr>
      <p:grpSpPr>
        <a:xfrm>
          <a:off x="0" y="0"/>
          <a:ext cx="0" cy="0"/>
          <a:chOff x="0" y="0"/>
          <a:chExt cx="0" cy="0"/>
        </a:xfrm>
      </p:grpSpPr>
      <p:sp>
        <p:nvSpPr>
          <p:cNvPr id="120" name="Google Shape;120;p20"/>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Crash Course-Black Lives Matter</a:t>
            </a:r>
            <a:endParaRPr/>
          </a:p>
        </p:txBody>
      </p:sp>
      <p:pic>
        <p:nvPicPr>
          <p:cNvPr id="121" name="Google Shape;121;p20">
            <a:hlinkClick r:id="rId3"/>
          </p:cNvPr>
          <p:cNvPicPr preferRelativeResize="0"/>
          <p:nvPr/>
        </p:nvPicPr>
        <p:blipFill>
          <a:blip r:embed="rId4">
            <a:alphaModFix/>
          </a:blip>
          <a:stretch>
            <a:fillRect/>
          </a:stretch>
        </p:blipFill>
        <p:spPr>
          <a:xfrm>
            <a:off x="2367070" y="1556308"/>
            <a:ext cx="4409849" cy="2529475"/>
          </a:xfrm>
          <a:prstGeom prst="rect">
            <a:avLst/>
          </a:prstGeom>
          <a:noFill/>
          <a:ln cap="flat" cmpd="sng" w="38100">
            <a:solidFill>
              <a:schemeClr val="dk2"/>
            </a:solidFill>
            <a:prstDash val="solid"/>
            <a:round/>
            <a:headEnd len="sm" w="sm" type="none"/>
            <a:tailEnd len="sm" w="sm" type="none"/>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 name="Shape 125"/>
        <p:cNvGrpSpPr/>
        <p:nvPr/>
      </p:nvGrpSpPr>
      <p:grpSpPr>
        <a:xfrm>
          <a:off x="0" y="0"/>
          <a:ext cx="0" cy="0"/>
          <a:chOff x="0" y="0"/>
          <a:chExt cx="0" cy="0"/>
        </a:xfrm>
      </p:grpSpPr>
      <p:sp>
        <p:nvSpPr>
          <p:cNvPr id="126" name="Google Shape;126;p21"/>
          <p:cNvSpPr txBox="1"/>
          <p:nvPr>
            <p:ph idx="1" type="subTitle"/>
          </p:nvPr>
        </p:nvSpPr>
        <p:spPr>
          <a:xfrm>
            <a:off x="311700" y="442650"/>
            <a:ext cx="8715900" cy="4391400"/>
          </a:xfrm>
          <a:prstGeom prst="rect">
            <a:avLst/>
          </a:prstGeom>
          <a:ln cap="flat" cmpd="sng" w="9525">
            <a:solidFill>
              <a:srgbClr val="000000"/>
            </a:solidFill>
            <a:prstDash val="solid"/>
            <a:round/>
            <a:headEnd len="sm" w="sm" type="none"/>
            <a:tailEnd len="sm" w="sm" type="none"/>
          </a:ln>
        </p:spPr>
        <p:txBody>
          <a:bodyPr anchorCtr="0" anchor="t" bIns="91425" lIns="91425" spcFirstLastPara="1" rIns="91425" wrap="square" tIns="91425">
            <a:normAutofit/>
          </a:bodyPr>
          <a:lstStyle/>
          <a:p>
            <a:pPr indent="0" lvl="0" marL="0" rtl="0" algn="l">
              <a:spcBef>
                <a:spcPts val="0"/>
              </a:spcBef>
              <a:spcAft>
                <a:spcPts val="0"/>
              </a:spcAft>
              <a:buNone/>
            </a:pPr>
            <a:r>
              <a:rPr lang="en">
                <a:solidFill>
                  <a:srgbClr val="000000"/>
                </a:solidFill>
              </a:rPr>
              <a:t>A,E,I,O,U,1,2 </a:t>
            </a:r>
            <a:r>
              <a:rPr lang="en" sz="1133">
                <a:solidFill>
                  <a:srgbClr val="000000"/>
                </a:solidFill>
              </a:rPr>
              <a:t>Use this approach to help read words with multiple syllables.</a:t>
            </a:r>
            <a:endParaRPr sz="1133">
              <a:solidFill>
                <a:srgbClr val="000000"/>
              </a:solidFill>
            </a:endParaRPr>
          </a:p>
          <a:p>
            <a:pPr indent="-254000" lvl="0" marL="457200" rtl="0" algn="l">
              <a:spcBef>
                <a:spcPts val="0"/>
              </a:spcBef>
              <a:spcAft>
                <a:spcPts val="0"/>
              </a:spcAft>
              <a:buClr>
                <a:srgbClr val="000000"/>
              </a:buClr>
              <a:buSzPts val="400"/>
              <a:buAutoNum type="arabicPeriod"/>
            </a:pPr>
            <a:r>
              <a:t/>
            </a:r>
            <a:endParaRPr sz="1800"/>
          </a:p>
          <a:p>
            <a:pPr indent="-254000" lvl="0" marL="457200" rtl="0" algn="l">
              <a:spcBef>
                <a:spcPts val="0"/>
              </a:spcBef>
              <a:spcAft>
                <a:spcPts val="0"/>
              </a:spcAft>
              <a:buClr>
                <a:srgbClr val="000000"/>
              </a:buClr>
              <a:buSzPts val="400"/>
              <a:buAutoNum type="arabicPeriod"/>
            </a:pPr>
            <a:r>
              <a:rPr lang="en" sz="1800"/>
              <a:t>Place an X under each A, E, I, O, U</a:t>
            </a:r>
            <a:endParaRPr sz="1800"/>
          </a:p>
          <a:p>
            <a:pPr indent="-254000" lvl="0" marL="457200" rtl="0" algn="l">
              <a:spcBef>
                <a:spcPts val="0"/>
              </a:spcBef>
              <a:spcAft>
                <a:spcPts val="0"/>
              </a:spcAft>
              <a:buClr>
                <a:srgbClr val="000000"/>
              </a:buClr>
              <a:buSzPts val="400"/>
              <a:buAutoNum type="arabicPeriod"/>
            </a:pPr>
            <a:r>
              <a:rPr lang="en" sz="1800"/>
              <a:t>Count the letters between the X’s</a:t>
            </a:r>
            <a:endParaRPr sz="1800"/>
          </a:p>
          <a:p>
            <a:pPr indent="-254000" lvl="0" marL="457200" rtl="0" algn="l">
              <a:spcBef>
                <a:spcPts val="0"/>
              </a:spcBef>
              <a:spcAft>
                <a:spcPts val="0"/>
              </a:spcAft>
              <a:buClr>
                <a:srgbClr val="000000"/>
              </a:buClr>
              <a:buSzPts val="400"/>
              <a:buAutoNum type="arabicPeriod"/>
            </a:pPr>
            <a:r>
              <a:rPr lang="en" sz="1800"/>
              <a:t>Split between: </a:t>
            </a:r>
            <a:endParaRPr sz="1800"/>
          </a:p>
          <a:p>
            <a:pPr indent="0" lvl="0" marL="457200" rtl="0" algn="l">
              <a:spcBef>
                <a:spcPts val="0"/>
              </a:spcBef>
              <a:spcAft>
                <a:spcPts val="0"/>
              </a:spcAft>
              <a:buNone/>
            </a:pPr>
            <a:r>
              <a:rPr lang="en" sz="1800"/>
              <a:t>(X and X) example: jo/vi/al</a:t>
            </a:r>
            <a:endParaRPr sz="1800"/>
          </a:p>
          <a:p>
            <a:pPr indent="0" lvl="0" marL="457200" rtl="0" algn="l">
              <a:spcBef>
                <a:spcPts val="0"/>
              </a:spcBef>
              <a:spcAft>
                <a:spcPts val="0"/>
              </a:spcAft>
              <a:buNone/>
            </a:pPr>
            <a:r>
              <a:rPr lang="en" sz="1800"/>
              <a:t>(X and 1) example: te/na/cious</a:t>
            </a:r>
            <a:endParaRPr sz="1800"/>
          </a:p>
          <a:p>
            <a:pPr indent="0" lvl="0" marL="457200" rtl="0" algn="l">
              <a:spcBef>
                <a:spcPts val="0"/>
              </a:spcBef>
              <a:spcAft>
                <a:spcPts val="0"/>
              </a:spcAft>
              <a:buNone/>
            </a:pPr>
            <a:r>
              <a:rPr lang="en" sz="1800"/>
              <a:t>(1 and 2) example: bal/lad</a:t>
            </a:r>
            <a:endParaRPr sz="1800"/>
          </a:p>
          <a:p>
            <a:pPr indent="0" lvl="0" marL="457200" rtl="0" algn="l">
              <a:spcBef>
                <a:spcPts val="0"/>
              </a:spcBef>
              <a:spcAft>
                <a:spcPts val="0"/>
              </a:spcAft>
              <a:buNone/>
            </a:pPr>
            <a:r>
              <a:t/>
            </a:r>
            <a:endParaRPr/>
          </a:p>
          <a:p>
            <a:pPr indent="0" lvl="0" marL="457200" rtl="0" algn="l">
              <a:spcBef>
                <a:spcPts val="0"/>
              </a:spcBef>
              <a:spcAft>
                <a:spcPts val="0"/>
              </a:spcAft>
              <a:buNone/>
            </a:pPr>
            <a:r>
              <a:rPr lang="en" sz="1200">
                <a:solidFill>
                  <a:srgbClr val="000000"/>
                </a:solidFill>
              </a:rPr>
              <a:t>Do not separate blends or word groupings that need each other. </a:t>
            </a:r>
            <a:endParaRPr sz="1200">
              <a:solidFill>
                <a:srgbClr val="000000"/>
              </a:solidFill>
            </a:endParaRPr>
          </a:p>
          <a:p>
            <a:pPr indent="0" lvl="0" marL="457200" rtl="0" algn="l">
              <a:spcBef>
                <a:spcPts val="0"/>
              </a:spcBef>
              <a:spcAft>
                <a:spcPts val="0"/>
              </a:spcAft>
              <a:buNone/>
            </a:pPr>
            <a:r>
              <a:rPr lang="en" sz="1200">
                <a:solidFill>
                  <a:srgbClr val="000000"/>
                </a:solidFill>
              </a:rPr>
              <a:t>ous, qu, bi, cl, dr, pr, cial, tion</a:t>
            </a:r>
            <a:endParaRPr sz="1200">
              <a:solidFill>
                <a:srgbClr val="000000"/>
              </a:solidFill>
            </a:endParaRPr>
          </a:p>
          <a:p>
            <a:pPr indent="0" lvl="0" marL="457200" rtl="0" algn="l">
              <a:spcBef>
                <a:spcPts val="0"/>
              </a:spcBef>
              <a:spcAft>
                <a:spcPts val="0"/>
              </a:spcAft>
              <a:buNone/>
            </a:pPr>
            <a:r>
              <a:t/>
            </a:r>
            <a:endParaRPr sz="1400">
              <a:solidFill>
                <a:srgbClr val="000000"/>
              </a:solidFill>
            </a:endParaRPr>
          </a:p>
          <a:p>
            <a:pPr indent="0" lvl="0" marL="0" rtl="0" algn="ctr">
              <a:spcBef>
                <a:spcPts val="0"/>
              </a:spcBef>
              <a:spcAft>
                <a:spcPts val="0"/>
              </a:spcAft>
              <a:buNone/>
            </a:pPr>
            <a:r>
              <a:t/>
            </a:r>
            <a:endParaRPr/>
          </a:p>
        </p:txBody>
      </p:sp>
      <p:sp>
        <p:nvSpPr>
          <p:cNvPr id="127" name="Google Shape;127;p21"/>
          <p:cNvSpPr txBox="1"/>
          <p:nvPr/>
        </p:nvSpPr>
        <p:spPr>
          <a:xfrm>
            <a:off x="5242850" y="931075"/>
            <a:ext cx="3564300" cy="3825300"/>
          </a:xfrm>
          <a:prstGeom prst="rect">
            <a:avLst/>
          </a:prstGeom>
          <a:noFill/>
          <a:ln cap="flat" cmpd="sng" w="9525">
            <a:solidFill>
              <a:srgbClr val="000000"/>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sz="1800">
                <a:solidFill>
                  <a:srgbClr val="FF0000"/>
                </a:solidFill>
                <a:highlight>
                  <a:schemeClr val="lt1"/>
                </a:highlight>
              </a:rPr>
              <a:t>I</a:t>
            </a:r>
            <a:r>
              <a:rPr lang="en" sz="1800">
                <a:solidFill>
                  <a:srgbClr val="FF0000"/>
                </a:solidFill>
                <a:highlight>
                  <a:schemeClr val="lt1"/>
                </a:highlight>
              </a:rPr>
              <a:t>ntervening</a:t>
            </a:r>
            <a:endParaRPr sz="1800">
              <a:solidFill>
                <a:srgbClr val="FF0000"/>
              </a:solidFill>
              <a:highlight>
                <a:schemeClr val="lt1"/>
              </a:highlight>
            </a:endParaRPr>
          </a:p>
          <a:p>
            <a:pPr indent="0" lvl="0" marL="0" rtl="0" algn="l">
              <a:spcBef>
                <a:spcPts val="0"/>
              </a:spcBef>
              <a:spcAft>
                <a:spcPts val="0"/>
              </a:spcAft>
              <a:buClr>
                <a:schemeClr val="dk1"/>
              </a:buClr>
              <a:buSzPts val="1100"/>
              <a:buFont typeface="Arial"/>
              <a:buNone/>
            </a:pPr>
            <a:r>
              <a:t/>
            </a:r>
            <a:endParaRPr sz="1800">
              <a:solidFill>
                <a:srgbClr val="FF0000"/>
              </a:solidFill>
              <a:highlight>
                <a:schemeClr val="lt1"/>
              </a:highlight>
            </a:endParaRPr>
          </a:p>
          <a:p>
            <a:pPr indent="0" lvl="0" marL="0" rtl="0" algn="l">
              <a:spcBef>
                <a:spcPts val="0"/>
              </a:spcBef>
              <a:spcAft>
                <a:spcPts val="0"/>
              </a:spcAft>
              <a:buClr>
                <a:schemeClr val="dk1"/>
              </a:buClr>
              <a:buSzPts val="1100"/>
              <a:buFont typeface="Arial"/>
              <a:buNone/>
            </a:pPr>
            <a:r>
              <a:rPr lang="en" sz="1800">
                <a:solidFill>
                  <a:srgbClr val="FF0000"/>
                </a:solidFill>
                <a:highlight>
                  <a:schemeClr val="lt1"/>
                </a:highlight>
              </a:rPr>
              <a:t>reimagine </a:t>
            </a:r>
            <a:endParaRPr sz="1800">
              <a:solidFill>
                <a:srgbClr val="FF0000"/>
              </a:solidFill>
              <a:highlight>
                <a:schemeClr val="lt1"/>
              </a:highlight>
            </a:endParaRPr>
          </a:p>
          <a:p>
            <a:pPr indent="0" lvl="0" marL="0" rtl="0" algn="l">
              <a:spcBef>
                <a:spcPts val="0"/>
              </a:spcBef>
              <a:spcAft>
                <a:spcPts val="0"/>
              </a:spcAft>
              <a:buClr>
                <a:schemeClr val="dk1"/>
              </a:buClr>
              <a:buSzPts val="1100"/>
              <a:buFont typeface="Arial"/>
              <a:buNone/>
            </a:pPr>
            <a:r>
              <a:t/>
            </a:r>
            <a:endParaRPr sz="1800">
              <a:solidFill>
                <a:srgbClr val="FF0000"/>
              </a:solidFill>
              <a:highlight>
                <a:schemeClr val="lt1"/>
              </a:highlight>
            </a:endParaRPr>
          </a:p>
          <a:p>
            <a:pPr indent="0" lvl="0" marL="0" rtl="0" algn="l">
              <a:spcBef>
                <a:spcPts val="0"/>
              </a:spcBef>
              <a:spcAft>
                <a:spcPts val="0"/>
              </a:spcAft>
              <a:buClr>
                <a:schemeClr val="dk1"/>
              </a:buClr>
              <a:buSzPts val="1100"/>
              <a:buFont typeface="Arial"/>
              <a:buNone/>
            </a:pPr>
            <a:r>
              <a:rPr lang="en" sz="1800">
                <a:solidFill>
                  <a:srgbClr val="FF0000"/>
                </a:solidFill>
                <a:highlight>
                  <a:schemeClr val="lt1"/>
                </a:highlight>
              </a:rPr>
              <a:t>Breathable</a:t>
            </a:r>
            <a:endParaRPr sz="1800">
              <a:solidFill>
                <a:srgbClr val="FF0000"/>
              </a:solidFill>
              <a:highlight>
                <a:schemeClr val="lt1"/>
              </a:highlight>
            </a:endParaRPr>
          </a:p>
          <a:p>
            <a:pPr indent="0" lvl="0" marL="0" rtl="0" algn="l">
              <a:spcBef>
                <a:spcPts val="0"/>
              </a:spcBef>
              <a:spcAft>
                <a:spcPts val="0"/>
              </a:spcAft>
              <a:buClr>
                <a:schemeClr val="dk1"/>
              </a:buClr>
              <a:buSzPts val="1100"/>
              <a:buFont typeface="Arial"/>
              <a:buNone/>
            </a:pPr>
            <a:r>
              <a:t/>
            </a:r>
            <a:endParaRPr sz="1800">
              <a:solidFill>
                <a:srgbClr val="FF0000"/>
              </a:solidFill>
              <a:highlight>
                <a:schemeClr val="lt1"/>
              </a:highlight>
            </a:endParaRPr>
          </a:p>
          <a:p>
            <a:pPr indent="0" lvl="0" marL="0" rtl="0" algn="l">
              <a:spcBef>
                <a:spcPts val="0"/>
              </a:spcBef>
              <a:spcAft>
                <a:spcPts val="0"/>
              </a:spcAft>
              <a:buClr>
                <a:schemeClr val="dk1"/>
              </a:buClr>
              <a:buSzPts val="1100"/>
              <a:buFont typeface="Arial"/>
              <a:buNone/>
            </a:pPr>
            <a:r>
              <a:rPr lang="en" sz="1800">
                <a:solidFill>
                  <a:srgbClr val="FF0000"/>
                </a:solidFill>
                <a:highlight>
                  <a:schemeClr val="lt1"/>
                </a:highlight>
              </a:rPr>
              <a:t>foundational</a:t>
            </a:r>
            <a:endParaRPr sz="1800">
              <a:solidFill>
                <a:srgbClr val="FF0000"/>
              </a:solidFill>
            </a:endParaRPr>
          </a:p>
          <a:p>
            <a:pPr indent="0" lvl="0" marL="0" rtl="0" algn="l">
              <a:lnSpc>
                <a:spcPct val="115000"/>
              </a:lnSpc>
              <a:spcBef>
                <a:spcPts val="1500"/>
              </a:spcBef>
              <a:spcAft>
                <a:spcPts val="0"/>
              </a:spcAft>
              <a:buNone/>
            </a:pPr>
            <a:r>
              <a:t/>
            </a:r>
            <a:endParaRPr sz="1350">
              <a:solidFill>
                <a:srgbClr val="FF0000"/>
              </a:solidFill>
            </a:endParaRPr>
          </a:p>
          <a:p>
            <a:pPr indent="0" lvl="0" marL="0" rtl="0" algn="l">
              <a:spcBef>
                <a:spcPts val="150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1" name="Shape 131"/>
        <p:cNvGrpSpPr/>
        <p:nvPr/>
      </p:nvGrpSpPr>
      <p:grpSpPr>
        <a:xfrm>
          <a:off x="0" y="0"/>
          <a:ext cx="0" cy="0"/>
          <a:chOff x="0" y="0"/>
          <a:chExt cx="0" cy="0"/>
        </a:xfrm>
      </p:grpSpPr>
      <p:sp>
        <p:nvSpPr>
          <p:cNvPr id="132" name="Google Shape;132;p22"/>
          <p:cNvSpPr txBox="1"/>
          <p:nvPr>
            <p:ph idx="1" type="subTitle"/>
          </p:nvPr>
        </p:nvSpPr>
        <p:spPr>
          <a:xfrm>
            <a:off x="311700" y="442650"/>
            <a:ext cx="8520600" cy="4391400"/>
          </a:xfrm>
          <a:prstGeom prst="rect">
            <a:avLst/>
          </a:prstGeom>
          <a:ln cap="flat" cmpd="sng" w="9525">
            <a:solidFill>
              <a:srgbClr val="000000"/>
            </a:solidFill>
            <a:prstDash val="solid"/>
            <a:round/>
            <a:headEnd len="sm" w="sm" type="none"/>
            <a:tailEnd len="sm" w="sm" type="none"/>
          </a:ln>
        </p:spPr>
        <p:txBody>
          <a:bodyPr anchorCtr="0" anchor="t" bIns="91425" lIns="91425" spcFirstLastPara="1" rIns="91425" wrap="square" tIns="91425">
            <a:normAutofit fontScale="55000" lnSpcReduction="20000"/>
          </a:bodyPr>
          <a:lstStyle/>
          <a:p>
            <a:pPr indent="0" lvl="0" marL="0" rtl="0" algn="l">
              <a:spcBef>
                <a:spcPts val="0"/>
              </a:spcBef>
              <a:spcAft>
                <a:spcPts val="0"/>
              </a:spcAft>
              <a:buNone/>
            </a:pPr>
            <a:r>
              <a:t/>
            </a:r>
            <a:endParaRPr/>
          </a:p>
          <a:p>
            <a:pPr indent="0" lvl="0" marL="0" rtl="0" algn="l">
              <a:spcBef>
                <a:spcPts val="0"/>
              </a:spcBef>
              <a:spcAft>
                <a:spcPts val="0"/>
              </a:spcAft>
              <a:buNone/>
            </a:pPr>
            <a:r>
              <a:rPr lang="en"/>
              <a:t>Black Lives Matter has 6 pillars: </a:t>
            </a:r>
            <a:endParaRPr/>
          </a:p>
          <a:p>
            <a:pPr indent="0" lvl="0" marL="0" rtl="0" algn="l">
              <a:spcBef>
                <a:spcPts val="0"/>
              </a:spcBef>
              <a:spcAft>
                <a:spcPts val="0"/>
              </a:spcAft>
              <a:buNone/>
            </a:pPr>
            <a:r>
              <a:t/>
            </a:r>
            <a:endParaRPr/>
          </a:p>
          <a:p>
            <a:pPr indent="-228600" lvl="0" marL="457200" rtl="0" algn="l">
              <a:lnSpc>
                <a:spcPct val="115000"/>
              </a:lnSpc>
              <a:spcBef>
                <a:spcPts val="0"/>
              </a:spcBef>
              <a:spcAft>
                <a:spcPts val="0"/>
              </a:spcAft>
              <a:buClr>
                <a:schemeClr val="dk1"/>
              </a:buClr>
              <a:buSzPct val="100000"/>
              <a:buNone/>
            </a:pPr>
            <a:r>
              <a:rPr lang="en" sz="1950" u="sng">
                <a:solidFill>
                  <a:schemeClr val="accent5"/>
                </a:solidFill>
                <a:hlinkClick r:id="rId3">
                  <a:extLst>
                    <a:ext uri="{A12FA001-AC4F-418D-AE19-62706E023703}">
                      <ahyp:hlinkClr val="tx"/>
                    </a:ext>
                  </a:extLst>
                </a:hlinkClick>
              </a:rPr>
              <a:t>POLICY</a:t>
            </a:r>
            <a:endParaRPr sz="1950" u="sng">
              <a:solidFill>
                <a:schemeClr val="accent5"/>
              </a:solidFill>
              <a:hlinkClick r:id="rId4">
                <a:extLst>
                  <a:ext uri="{A12FA001-AC4F-418D-AE19-62706E023703}">
                    <ahyp:hlinkClr val="tx"/>
                  </a:ext>
                </a:extLst>
              </a:hlinkClick>
            </a:endParaRPr>
          </a:p>
          <a:p>
            <a:pPr indent="-228600" lvl="0" marL="457200" rtl="0" algn="l">
              <a:lnSpc>
                <a:spcPct val="115000"/>
              </a:lnSpc>
              <a:spcBef>
                <a:spcPts val="0"/>
              </a:spcBef>
              <a:spcAft>
                <a:spcPts val="0"/>
              </a:spcAft>
              <a:buClr>
                <a:schemeClr val="dk1"/>
              </a:buClr>
              <a:buSzPct val="100000"/>
              <a:buNone/>
            </a:pPr>
            <a:r>
              <a:rPr lang="en" sz="1950" u="sng">
                <a:solidFill>
                  <a:schemeClr val="accent5"/>
                </a:solidFill>
                <a:hlinkClick r:id="rId5">
                  <a:extLst>
                    <a:ext uri="{A12FA001-AC4F-418D-AE19-62706E023703}">
                      <ahyp:hlinkClr val="tx"/>
                    </a:ext>
                  </a:extLst>
                </a:hlinkClick>
              </a:rPr>
              <a:t>ARTS</a:t>
            </a:r>
            <a:endParaRPr sz="1950" u="sng">
              <a:solidFill>
                <a:schemeClr val="accent5"/>
              </a:solidFill>
              <a:hlinkClick r:id="rId6">
                <a:extLst>
                  <a:ext uri="{A12FA001-AC4F-418D-AE19-62706E023703}">
                    <ahyp:hlinkClr val="tx"/>
                  </a:ext>
                </a:extLst>
              </a:hlinkClick>
            </a:endParaRPr>
          </a:p>
          <a:p>
            <a:pPr indent="-228600" lvl="0" marL="457200" rtl="0" algn="l">
              <a:lnSpc>
                <a:spcPct val="115000"/>
              </a:lnSpc>
              <a:spcBef>
                <a:spcPts val="0"/>
              </a:spcBef>
              <a:spcAft>
                <a:spcPts val="0"/>
              </a:spcAft>
              <a:buClr>
                <a:schemeClr val="dk1"/>
              </a:buClr>
              <a:buSzPct val="100000"/>
              <a:buNone/>
            </a:pPr>
            <a:r>
              <a:rPr lang="en" sz="1950" u="sng">
                <a:solidFill>
                  <a:schemeClr val="accent5"/>
                </a:solidFill>
                <a:hlinkClick r:id="rId7">
                  <a:extLst>
                    <a:ext uri="{A12FA001-AC4F-418D-AE19-62706E023703}">
                      <ahyp:hlinkClr val="tx"/>
                    </a:ext>
                  </a:extLst>
                </a:hlinkClick>
              </a:rPr>
              <a:t>HEALING JUSTICE</a:t>
            </a:r>
            <a:endParaRPr sz="1950" u="sng">
              <a:solidFill>
                <a:schemeClr val="accent5"/>
              </a:solidFill>
              <a:hlinkClick r:id="rId8">
                <a:extLst>
                  <a:ext uri="{A12FA001-AC4F-418D-AE19-62706E023703}">
                    <ahyp:hlinkClr val="tx"/>
                  </a:ext>
                </a:extLst>
              </a:hlinkClick>
            </a:endParaRPr>
          </a:p>
          <a:p>
            <a:pPr indent="-228600" lvl="0" marL="457200" rtl="0" algn="l">
              <a:lnSpc>
                <a:spcPct val="115000"/>
              </a:lnSpc>
              <a:spcBef>
                <a:spcPts val="0"/>
              </a:spcBef>
              <a:spcAft>
                <a:spcPts val="0"/>
              </a:spcAft>
              <a:buClr>
                <a:schemeClr val="dk1"/>
              </a:buClr>
              <a:buSzPct val="100000"/>
              <a:buNone/>
            </a:pPr>
            <a:r>
              <a:rPr lang="en" sz="1950" u="sng">
                <a:solidFill>
                  <a:schemeClr val="accent5"/>
                </a:solidFill>
                <a:hlinkClick r:id="rId9">
                  <a:extLst>
                    <a:ext uri="{A12FA001-AC4F-418D-AE19-62706E023703}">
                      <ahyp:hlinkClr val="tx"/>
                    </a:ext>
                  </a:extLst>
                </a:hlinkClick>
              </a:rPr>
              <a:t>FRONTLINE ORGANIZING</a:t>
            </a:r>
            <a:endParaRPr sz="1950" u="sng">
              <a:solidFill>
                <a:schemeClr val="accent5"/>
              </a:solidFill>
              <a:hlinkClick r:id="rId10">
                <a:extLst>
                  <a:ext uri="{A12FA001-AC4F-418D-AE19-62706E023703}">
                    <ahyp:hlinkClr val="tx"/>
                  </a:ext>
                </a:extLst>
              </a:hlinkClick>
            </a:endParaRPr>
          </a:p>
          <a:p>
            <a:pPr indent="-228600" lvl="0" marL="457200" rtl="0" algn="l">
              <a:lnSpc>
                <a:spcPct val="115000"/>
              </a:lnSpc>
              <a:spcBef>
                <a:spcPts val="0"/>
              </a:spcBef>
              <a:spcAft>
                <a:spcPts val="0"/>
              </a:spcAft>
              <a:buClr>
                <a:schemeClr val="dk1"/>
              </a:buClr>
              <a:buSzPct val="100000"/>
              <a:buNone/>
            </a:pPr>
            <a:r>
              <a:rPr lang="en" sz="1950" u="sng">
                <a:solidFill>
                  <a:schemeClr val="accent5"/>
                </a:solidFill>
                <a:hlinkClick r:id="rId11">
                  <a:extLst>
                    <a:ext uri="{A12FA001-AC4F-418D-AE19-62706E023703}">
                      <ahyp:hlinkClr val="tx"/>
                    </a:ext>
                  </a:extLst>
                </a:hlinkClick>
              </a:rPr>
              <a:t>RESEARCH &amp; EDUCATION</a:t>
            </a:r>
            <a:endParaRPr sz="1950" u="sng">
              <a:solidFill>
                <a:schemeClr val="accent5"/>
              </a:solidFill>
              <a:hlinkClick r:id="rId12">
                <a:extLst>
                  <a:ext uri="{A12FA001-AC4F-418D-AE19-62706E023703}">
                    <ahyp:hlinkClr val="tx"/>
                  </a:ext>
                </a:extLst>
              </a:hlinkClick>
            </a:endParaRPr>
          </a:p>
          <a:p>
            <a:pPr indent="-228600" lvl="0" marL="457200" rtl="0" algn="l">
              <a:lnSpc>
                <a:spcPct val="115000"/>
              </a:lnSpc>
              <a:spcBef>
                <a:spcPts val="0"/>
              </a:spcBef>
              <a:spcAft>
                <a:spcPts val="0"/>
              </a:spcAft>
              <a:buClr>
                <a:schemeClr val="dk1"/>
              </a:buClr>
              <a:buSzPct val="100000"/>
              <a:buNone/>
            </a:pPr>
            <a:r>
              <a:rPr lang="en" sz="1950" u="sng">
                <a:solidFill>
                  <a:schemeClr val="accent5"/>
                </a:solidFill>
                <a:hlinkClick r:id="rId13">
                  <a:extLst>
                    <a:ext uri="{A12FA001-AC4F-418D-AE19-62706E023703}">
                      <ahyp:hlinkClr val="tx"/>
                    </a:ext>
                  </a:extLst>
                </a:hlinkClick>
              </a:rPr>
              <a:t>CULTURE</a:t>
            </a:r>
            <a:endParaRPr sz="1950" u="sng">
              <a:solidFill>
                <a:schemeClr val="accent5"/>
              </a:solidFill>
              <a:hlinkClick r:id="rId14">
                <a:extLst>
                  <a:ext uri="{A12FA001-AC4F-418D-AE19-62706E023703}">
                    <ahyp:hlinkClr val="tx"/>
                  </a:ext>
                </a:extLst>
              </a:hlinkClick>
            </a:endParaRPr>
          </a:p>
          <a:p>
            <a:pPr indent="0" lvl="0" marL="0" rtl="0" algn="l">
              <a:spcBef>
                <a:spcPts val="0"/>
              </a:spcBef>
              <a:spcAft>
                <a:spcPts val="0"/>
              </a:spcAft>
              <a:buNone/>
            </a:pPr>
            <a:r>
              <a:t/>
            </a:r>
            <a:endParaRPr/>
          </a:p>
          <a:p>
            <a:pPr indent="0" lvl="0" marL="0" rtl="0" algn="l">
              <a:spcBef>
                <a:spcPts val="0"/>
              </a:spcBef>
              <a:spcAft>
                <a:spcPts val="0"/>
              </a:spcAft>
              <a:buNone/>
            </a:pPr>
            <a:r>
              <a:rPr lang="en"/>
              <a:t>Here is a </a:t>
            </a:r>
            <a:r>
              <a:rPr lang="en"/>
              <a:t>statement</a:t>
            </a:r>
            <a:r>
              <a:rPr lang="en"/>
              <a:t> about what BLM is doing in the area of POLICY</a:t>
            </a:r>
            <a:endParaRPr/>
          </a:p>
          <a:p>
            <a:pPr indent="0" lvl="0" marL="0" rtl="0" algn="l">
              <a:spcBef>
                <a:spcPts val="0"/>
              </a:spcBef>
              <a:spcAft>
                <a:spcPts val="0"/>
              </a:spcAft>
              <a:buNone/>
            </a:pPr>
            <a:r>
              <a:rPr lang="en" sz="4075"/>
              <a:t> </a:t>
            </a:r>
            <a:endParaRPr sz="4075"/>
          </a:p>
          <a:p>
            <a:pPr indent="0" lvl="0" marL="0" rtl="0" algn="l">
              <a:spcBef>
                <a:spcPts val="0"/>
              </a:spcBef>
              <a:spcAft>
                <a:spcPts val="0"/>
              </a:spcAft>
              <a:buNone/>
            </a:pPr>
            <a:r>
              <a:rPr lang="en" sz="3675">
                <a:solidFill>
                  <a:schemeClr val="dk1"/>
                </a:solidFill>
                <a:highlight>
                  <a:schemeClr val="lt1"/>
                </a:highlight>
              </a:rPr>
              <a:t>We are </a:t>
            </a:r>
            <a:r>
              <a:rPr lang="en" sz="3675">
                <a:solidFill>
                  <a:schemeClr val="dk1"/>
                </a:solidFill>
                <a:highlight>
                  <a:schemeClr val="lt1"/>
                </a:highlight>
              </a:rPr>
              <a:t>intervening </a:t>
            </a:r>
            <a:r>
              <a:rPr lang="en" sz="3675">
                <a:solidFill>
                  <a:schemeClr val="dk1"/>
                </a:solidFill>
                <a:highlight>
                  <a:schemeClr val="lt1"/>
                </a:highlight>
              </a:rPr>
              <a:t>on existing and new policies that reimagine </a:t>
            </a:r>
            <a:endParaRPr sz="3675">
              <a:solidFill>
                <a:schemeClr val="dk1"/>
              </a:solidFill>
              <a:highlight>
                <a:schemeClr val="lt1"/>
              </a:highlight>
            </a:endParaRPr>
          </a:p>
          <a:p>
            <a:pPr indent="0" lvl="0" marL="0" rtl="0" algn="l">
              <a:spcBef>
                <a:spcPts val="0"/>
              </a:spcBef>
              <a:spcAft>
                <a:spcPts val="0"/>
              </a:spcAft>
              <a:buNone/>
            </a:pPr>
            <a:r>
              <a:rPr lang="en" sz="3675">
                <a:solidFill>
                  <a:schemeClr val="dk1"/>
                </a:solidFill>
                <a:highlight>
                  <a:schemeClr val="lt1"/>
                </a:highlight>
              </a:rPr>
              <a:t>a world without punitive measures and create a world where Black people have all that we need: food, education, housing, health care, clean water, breathable air, and everything that is foundational to personal and community safety.</a:t>
            </a:r>
            <a:r>
              <a:rPr lang="en" sz="4075">
                <a:highlight>
                  <a:schemeClr val="lt1"/>
                </a:highlight>
              </a:rPr>
              <a:t> </a:t>
            </a:r>
            <a:endParaRPr sz="4075">
              <a:highlight>
                <a:schemeClr val="lt1"/>
              </a:highlight>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6" name="Shape 136"/>
        <p:cNvGrpSpPr/>
        <p:nvPr/>
      </p:nvGrpSpPr>
      <p:grpSpPr>
        <a:xfrm>
          <a:off x="0" y="0"/>
          <a:ext cx="0" cy="0"/>
          <a:chOff x="0" y="0"/>
          <a:chExt cx="0" cy="0"/>
        </a:xfrm>
      </p:grpSpPr>
      <p:pic>
        <p:nvPicPr>
          <p:cNvPr id="137" name="Google Shape;137;p23">
            <a:hlinkClick r:id="rId3"/>
          </p:cNvPr>
          <p:cNvPicPr preferRelativeResize="0"/>
          <p:nvPr/>
        </p:nvPicPr>
        <p:blipFill>
          <a:blip r:embed="rId4">
            <a:alphaModFix/>
          </a:blip>
          <a:stretch>
            <a:fillRect/>
          </a:stretch>
        </p:blipFill>
        <p:spPr>
          <a:xfrm>
            <a:off x="754526" y="786525"/>
            <a:ext cx="3817474" cy="3810149"/>
          </a:xfrm>
          <a:prstGeom prst="rect">
            <a:avLst/>
          </a:prstGeom>
          <a:noFill/>
          <a:ln cap="flat" cmpd="sng" w="38100">
            <a:solidFill>
              <a:schemeClr val="dk2"/>
            </a:solidFill>
            <a:prstDash val="solid"/>
            <a:round/>
            <a:headEnd len="sm" w="sm" type="none"/>
            <a:tailEnd len="sm" w="sm" type="none"/>
          </a:ln>
        </p:spPr>
      </p:pic>
      <p:pic>
        <p:nvPicPr>
          <p:cNvPr id="138" name="Google Shape;138;p23"/>
          <p:cNvPicPr preferRelativeResize="0"/>
          <p:nvPr/>
        </p:nvPicPr>
        <p:blipFill>
          <a:blip r:embed="rId5">
            <a:alphaModFix/>
          </a:blip>
          <a:stretch>
            <a:fillRect/>
          </a:stretch>
        </p:blipFill>
        <p:spPr>
          <a:xfrm>
            <a:off x="4724400" y="786524"/>
            <a:ext cx="3668991" cy="3889276"/>
          </a:xfrm>
          <a:prstGeom prst="rect">
            <a:avLst/>
          </a:prstGeom>
          <a:noFill/>
          <a:ln cap="flat" cmpd="sng" w="38100">
            <a:solidFill>
              <a:schemeClr val="dk2"/>
            </a:solidFill>
            <a:prstDash val="solid"/>
            <a:round/>
            <a:headEnd len="sm" w="sm" type="none"/>
            <a:tailEnd len="sm" w="sm" type="none"/>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