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adingrockets.org/topics/fluency/articles/developing-fluent-reader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s70B_IFUqY" TargetMode="External"/><Relationship Id="rId3" Type="http://schemas.openxmlformats.org/officeDocument/2006/relationships/hyperlink" Target="https://readenespanol.com/2018/cognitive-content-dictionar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e0e2f2e3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e0e2f2e3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Introduction:</a:t>
            </a:r>
            <a:endParaRPr b="1">
              <a:solidFill>
                <a:schemeClr val="dk1"/>
              </a:solidFill>
            </a:endParaRPr>
          </a:p>
          <a:p>
            <a:pPr indent="0" lvl="0" marL="0" rtl="0" algn="l">
              <a:spcBef>
                <a:spcPts val="0"/>
              </a:spcBef>
              <a:spcAft>
                <a:spcPts val="0"/>
              </a:spcAft>
              <a:buNone/>
            </a:pPr>
            <a:r>
              <a:rPr lang="en">
                <a:solidFill>
                  <a:schemeClr val="dk1"/>
                </a:solidFill>
              </a:rPr>
              <a:t>In this slide deck, students will be introduced to the abolitionist Angela Davis.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will be very important to continuously come back to the idea of resistance; that in every time and place, enslave people sought freedom, as stated in the Teaching Hard History standards.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slide deck is to provide background and build a foundation for the learning that will take place throughout this study.  The slides take the students through experiences of viewing images, watching videos and reading text in order to build background knowledge. They will also build foundational skills throughout the slides while learning the content.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Joy is included at the end of every slide deck to celebrate the foundation of food, song, dance, etc, brought to the United States by Africans forced from their homes.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rgbClr val="FFFF00"/>
                </a:highlight>
              </a:rPr>
              <a:t>To prepare for this study, the students should be provided with a blank journal or journal pages in a folder, as they will be writing a full page at the end of each slide deck, possibly more. Also, the slide decks were originally designed to be completed in one class period, but I have found that it usually takes two to three class periods.  If that is the same for you, you might have the students at least write a sentence or two at the end of each period so they remember what they learned throughout the study.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9f1a6ab0a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9f1a6ab0a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Cloze passage</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section, students read a text from the previous slide deck using “cloze passage” method. The cloze passage is pulled from previous reading and helps build reading fluency. In the previous reading there are key vocabulary words (non sight words) missing. There are a few </a:t>
            </a:r>
            <a:r>
              <a:rPr b="1" lang="en">
                <a:solidFill>
                  <a:schemeClr val="dk1"/>
                </a:solidFill>
              </a:rPr>
              <a:t>options</a:t>
            </a:r>
            <a:r>
              <a:rPr lang="en">
                <a:solidFill>
                  <a:schemeClr val="dk1"/>
                </a:solidFill>
              </a:rPr>
              <a:t> with different scaffolds. One way to complete this passage is to read chorally with all students while the vocabulary are listed above the passage. Students choose which words to fill into the passage while reading chorally. Students can also complete this independently or with a partner. After </a:t>
            </a:r>
            <a:r>
              <a:rPr b="1" lang="en">
                <a:solidFill>
                  <a:schemeClr val="dk1"/>
                </a:solidFill>
              </a:rPr>
              <a:t>identifying the words, </a:t>
            </a:r>
            <a:r>
              <a:rPr lang="en">
                <a:solidFill>
                  <a:schemeClr val="dk1"/>
                </a:solidFill>
              </a:rPr>
              <a:t>the next step would be talking about the importance and meaning of the words. It could be a reminder for them from the previous text, but multiple exposures will support their understanding.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2200CC"/>
                </a:solidFill>
                <a:hlinkClick r:id="rId2">
                  <a:extLst>
                    <a:ext uri="{A12FA001-AC4F-418D-AE19-62706E023703}">
                      <ahyp:hlinkClr val="tx"/>
                    </a:ext>
                  </a:extLst>
                </a:hlinkClick>
              </a:rPr>
              <a:t>Here</a:t>
            </a:r>
            <a:r>
              <a:rPr lang="en">
                <a:solidFill>
                  <a:schemeClr val="dk1"/>
                </a:solidFill>
              </a:rPr>
              <a:t> is an article about using cloze passages and about fluency, which is the work on slide 19, if you’d like to read more.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a78c330d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a78c330d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Fluency</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day, students should be working on fluency.  They can either pair up with a partner, or practice by themselves in this first reading.  The ultimate goal would be that they have a fluency partner, each reading to the other for one minute.  I have the first reader identify themself and place their finger on the first word, and the listener does the same, but be ready to listen.  After one minute, I tell them to stop and switch roles.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print this text for them, the only change would be that the listener has a pencil ready to make the text with words missed from the reader.  That is not to highlight mistakes, but to support one another in building towards fluency.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a78c330d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a78c330d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Writing</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student should be prepared to write an entire page about what they learned today.  You can either provide a blank journal or print and copy journal pages for them.  The expectation is that they fill a page, and though they might struggle initially, they will get used to the format.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Possible scaffold for writing-</a:t>
            </a:r>
            <a:r>
              <a:rPr lang="en">
                <a:solidFill>
                  <a:schemeClr val="dk1"/>
                </a:solidFill>
              </a:rPr>
              <a:t>To help emergent bilingual students you may pull a small group and give a paragraph frame or complete a guided writing.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students who need more support, some sentence starters could be: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Today I learned about…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thing I connected with was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helped me understand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 example of resistance was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9b3176c5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9b3176c5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Joy: </a:t>
            </a:r>
            <a:r>
              <a:rPr lang="en">
                <a:solidFill>
                  <a:schemeClr val="dk1"/>
                </a:solidFill>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Key understandings of this section:</a:t>
            </a:r>
            <a:endParaRPr/>
          </a:p>
          <a:p>
            <a:pPr indent="0" lvl="0" marL="0" rtl="0" algn="l">
              <a:spcBef>
                <a:spcPts val="0"/>
              </a:spcBef>
              <a:spcAft>
                <a:spcPts val="0"/>
              </a:spcAft>
              <a:buNone/>
            </a:pPr>
            <a:r>
              <a:rPr lang="en"/>
              <a:t>Angela Davis is </a:t>
            </a:r>
            <a:r>
              <a:rPr lang="en"/>
              <a:t>powerful</a:t>
            </a:r>
            <a:r>
              <a:rPr lang="en"/>
              <a:t> role model </a:t>
            </a:r>
            <a:r>
              <a:rPr lang="en"/>
              <a:t>demonstrating</a:t>
            </a:r>
            <a:r>
              <a:rPr lang="en"/>
              <a:t> what a </a:t>
            </a:r>
            <a:r>
              <a:rPr lang="en"/>
              <a:t>lifetime</a:t>
            </a:r>
            <a:r>
              <a:rPr lang="en"/>
              <a:t> of social justice looks like.  She remains </a:t>
            </a:r>
            <a:r>
              <a:rPr lang="en"/>
              <a:t>active</a:t>
            </a:r>
            <a:r>
              <a:rPr lang="en"/>
              <a:t> today see the recent Netflix release of </a:t>
            </a:r>
            <a:r>
              <a:rPr b="1" lang="en"/>
              <a:t>Stamped from the Beginning</a:t>
            </a:r>
            <a:r>
              <a:rPr lang="en"/>
              <a:t> https://www.netflix.com/title/81321341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9b3176c5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9b3176c5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Joy: </a:t>
            </a:r>
            <a:r>
              <a:rPr lang="en">
                <a:solidFill>
                  <a:schemeClr val="dk1"/>
                </a:solidFill>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Key understandings of this section:</a:t>
            </a:r>
            <a:endParaRPr/>
          </a:p>
          <a:p>
            <a:pPr indent="0" lvl="0" marL="0" rtl="0" algn="l">
              <a:spcBef>
                <a:spcPts val="0"/>
              </a:spcBef>
              <a:spcAft>
                <a:spcPts val="0"/>
              </a:spcAft>
              <a:buNone/>
            </a:pPr>
            <a:r>
              <a:rPr lang="en"/>
              <a:t>In what ways </a:t>
            </a:r>
            <a:r>
              <a:rPr lang="en"/>
              <a:t>are the power and influence of Angela Davis’s words and actions captured in images of her?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9f3011946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9f3011946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Standards:</a:t>
            </a:r>
            <a:endParaRPr b="1"/>
          </a:p>
          <a:p>
            <a:pPr indent="0" lvl="0" marL="0" rtl="0" algn="l">
              <a:spcBef>
                <a:spcPts val="0"/>
              </a:spcBef>
              <a:spcAft>
                <a:spcPts val="0"/>
              </a:spcAft>
              <a:buNone/>
            </a:pPr>
            <a:r>
              <a:rPr lang="en"/>
              <a:t>Included here are the standards addressed throughout this study.  They all in one place so as to keep the study focused on the goals written in the standards. We introduce one standard at a time, starting with the Teaching Hard History Standard, “In every place and time, enslaved people sought freedom”, as this is the main focus of the entire study.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39b3176c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39b3176c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of this text:</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e0e2f2e3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5e0e2f2e3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for this background media:</a:t>
            </a:r>
            <a:endParaRPr/>
          </a:p>
          <a:p>
            <a:pPr indent="0" lvl="0" marL="0" rtl="0" algn="l">
              <a:spcBef>
                <a:spcPts val="0"/>
              </a:spcBef>
              <a:spcAft>
                <a:spcPts val="0"/>
              </a:spcAft>
              <a:buNone/>
            </a:pPr>
            <a:r>
              <a:rPr lang="en"/>
              <a:t>In this two minute video, </a:t>
            </a:r>
            <a:r>
              <a:rPr lang="en" sz="1200">
                <a:solidFill>
                  <a:srgbClr val="333F48"/>
                </a:solidFill>
                <a:highlight>
                  <a:srgbClr val="FFFFFF"/>
                </a:highlight>
                <a:latin typeface="Trebuchet MS"/>
                <a:ea typeface="Trebuchet MS"/>
                <a:cs typeface="Trebuchet MS"/>
                <a:sym typeface="Trebuchet MS"/>
              </a:rPr>
              <a:t>Kemi, a student, talks with Kelly Elaine Navies, oral historian at our National Museum of African American History and Culture about how in in </a:t>
            </a:r>
            <a:r>
              <a:rPr lang="en" sz="1200">
                <a:solidFill>
                  <a:srgbClr val="333F48"/>
                </a:solidFill>
                <a:highlight>
                  <a:srgbClr val="FFFFFF"/>
                </a:highlight>
                <a:latin typeface="Trebuchet MS"/>
                <a:ea typeface="Trebuchet MS"/>
                <a:cs typeface="Trebuchet MS"/>
                <a:sym typeface="Trebuchet MS"/>
              </a:rPr>
              <a:t>1970, activist Angela Davis was charged with murder. A movement arose to free her, and her time in jail inspired her to work to change the prison system.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e0e2f2e30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e0e2f2e30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for this background media:</a:t>
            </a:r>
            <a:endParaRPr/>
          </a:p>
          <a:p>
            <a:pPr indent="0" lvl="0" marL="0" rtl="0" algn="l">
              <a:spcBef>
                <a:spcPts val="0"/>
              </a:spcBef>
              <a:spcAft>
                <a:spcPts val="0"/>
              </a:spcAft>
              <a:buNone/>
            </a:pPr>
            <a:r>
              <a:rPr lang="en"/>
              <a:t>This 3 min. video provides background to Angela Davis career as an activist and scholar in the academy.  It also explains her personal involvement in the criminal justice system (including as a fugitive and prisoner) and her ongoing fight to expose the racial bias within the system.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7ee10b416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7ee10b416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Word Work</a:t>
            </a:r>
            <a:endParaRPr b="1">
              <a:solidFill>
                <a:schemeClr val="dk1"/>
              </a:solidFill>
            </a:endParaRPr>
          </a:p>
          <a:p>
            <a:pPr indent="0" lvl="0" marL="0" rtl="0" algn="l">
              <a:spcBef>
                <a:spcPts val="0"/>
              </a:spcBef>
              <a:spcAft>
                <a:spcPts val="0"/>
              </a:spcAft>
              <a:buNone/>
            </a:pPr>
            <a:r>
              <a:rPr lang="en">
                <a:solidFill>
                  <a:schemeClr val="dk1"/>
                </a:solidFill>
              </a:rPr>
              <a:t>On this slide, students are introduced to four multisyllabic words that they will encounter in the texts below.  The strategy is to first place an X under each vowel.  Then the students will split the word into syllables and then they blend the syllables to put the word together.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your students are familiar with syllable types, here is another </a:t>
            </a:r>
            <a:r>
              <a:rPr lang="en" u="sng">
                <a:solidFill>
                  <a:srgbClr val="2200CC"/>
                </a:solidFill>
                <a:hlinkClick r:id="rId2">
                  <a:extLst>
                    <a:ext uri="{A12FA001-AC4F-418D-AE19-62706E023703}">
                      <ahyp:hlinkClr val="tx"/>
                    </a:ext>
                  </a:extLst>
                </a:hlinkClick>
              </a:rPr>
              <a:t>strategy</a:t>
            </a:r>
            <a:r>
              <a:rPr lang="en">
                <a:solidFill>
                  <a:schemeClr val="dk1"/>
                </a:solidFill>
              </a:rPr>
              <a:t> you can teach your students to decode multisyllabic words.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After decoding the words, you can use the GLAD strategy of </a:t>
            </a:r>
            <a:r>
              <a:rPr lang="en" u="sng">
                <a:solidFill>
                  <a:srgbClr val="2200CC"/>
                </a:solidFill>
                <a:hlinkClick r:id="rId3">
                  <a:extLst>
                    <a:ext uri="{A12FA001-AC4F-418D-AE19-62706E023703}">
                      <ahyp:hlinkClr val="tx"/>
                    </a:ext>
                  </a:extLst>
                </a:hlinkClick>
              </a:rPr>
              <a:t>Cognitive Content Dictionary</a:t>
            </a:r>
            <a:r>
              <a:rPr lang="en">
                <a:solidFill>
                  <a:schemeClr val="dk1"/>
                </a:solidFill>
              </a:rPr>
              <a:t> (background information linked). These words are key to understanding the text on these slides.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a78c330d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5a78c330d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of this text:</a:t>
            </a:r>
            <a:endParaRPr b="1">
              <a:solidFill>
                <a:schemeClr val="dk1"/>
              </a:solidFill>
            </a:endParaRPr>
          </a:p>
          <a:p>
            <a:pPr indent="0" lvl="0" marL="0" rtl="0" algn="l">
              <a:spcBef>
                <a:spcPts val="0"/>
              </a:spcBef>
              <a:spcAft>
                <a:spcPts val="0"/>
              </a:spcAft>
              <a:buNone/>
            </a:pPr>
            <a:r>
              <a:rPr lang="en"/>
              <a:t>This excerpt provides </a:t>
            </a:r>
            <a:r>
              <a:rPr lang="en"/>
              <a:t>additional background information about Angela’s education and family background and how she was encouraged at home and at school to fight against racism.  She also has written about her own life – a book you write about yourself is called an </a:t>
            </a:r>
            <a:r>
              <a:rPr b="1" lang="en"/>
              <a:t>autobiography</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5a78c330d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5a78c330d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of this text:</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82a8f2fda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82a8f2fda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Class Discussion: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section, students discuss what they have learned in a whole group discussion.  Use these questions as a guideline to the discussion, but also feel free to follow what the students have gleaned from the learning so far in this slide deck.  This discussion will support them in the writing section, where each student will be expected to write a page about what they learned. This will be very helpful for them to make connections, ask questions and build an understanding of the content.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0" name="Shape 50"/>
        <p:cNvGrpSpPr/>
        <p:nvPr/>
      </p:nvGrpSpPr>
      <p:grpSpPr>
        <a:xfrm>
          <a:off x="0" y="0"/>
          <a:ext cx="0" cy="0"/>
          <a:chOff x="0" y="0"/>
          <a:chExt cx="0" cy="0"/>
        </a:xfrm>
      </p:grpSpPr>
      <p:sp>
        <p:nvSpPr>
          <p:cNvPr id="51" name="Google Shape;51;p13"/>
          <p:cNvSpPr txBox="1"/>
          <p:nvPr>
            <p:ph idx="1" type="subTitle"/>
          </p:nvPr>
        </p:nvSpPr>
        <p:spPr>
          <a:xfrm>
            <a:off x="720050" y="1624150"/>
            <a:ext cx="3651600" cy="2389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2" name="Google Shape;52;p13"/>
          <p:cNvSpPr txBox="1"/>
          <p:nvPr>
            <p:ph type="title"/>
          </p:nvPr>
        </p:nvSpPr>
        <p:spPr>
          <a:xfrm>
            <a:off x="720000" y="445025"/>
            <a:ext cx="7704000" cy="572700"/>
          </a:xfrm>
          <a:prstGeom prst="rect">
            <a:avLst/>
          </a:prstGeom>
          <a:ln>
            <a:noFill/>
          </a:ln>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2" type="subTitle"/>
          </p:nvPr>
        </p:nvSpPr>
        <p:spPr>
          <a:xfrm>
            <a:off x="4772300" y="1624150"/>
            <a:ext cx="3651600" cy="2389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4" name="Google Shape;54;p13"/>
          <p:cNvSpPr/>
          <p:nvPr/>
        </p:nvSpPr>
        <p:spPr>
          <a:xfrm flipH="1">
            <a:off x="7727827" y="-121450"/>
            <a:ext cx="1890656" cy="1514803"/>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2">
            <a:alphaModFix/>
          </a:blip>
          <a:stretch>
            <a:fillRect/>
          </a:stretch>
        </p:blipFill>
        <p:spPr>
          <a:xfrm flipH="1" rot="5400000">
            <a:off x="8691097" y="589463"/>
            <a:ext cx="1621771" cy="1967676"/>
          </a:xfrm>
          <a:prstGeom prst="rect">
            <a:avLst/>
          </a:prstGeom>
          <a:noFill/>
          <a:ln>
            <a:noFill/>
          </a:ln>
        </p:spPr>
      </p:pic>
      <p:sp>
        <p:nvSpPr>
          <p:cNvPr id="56" name="Google Shape;56;p13"/>
          <p:cNvSpPr/>
          <p:nvPr/>
        </p:nvSpPr>
        <p:spPr>
          <a:xfrm rot="-9877488">
            <a:off x="-374267" y="4309561"/>
            <a:ext cx="1406436" cy="952482"/>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flipH="1" rot="7130560">
            <a:off x="8393283" y="4332098"/>
            <a:ext cx="559744" cy="609810"/>
            <a:chOff x="1970350" y="967650"/>
            <a:chExt cx="1614975" cy="1759425"/>
          </a:xfrm>
        </p:grpSpPr>
        <p:sp>
          <p:nvSpPr>
            <p:cNvPr id="58" name="Google Shape;58;p13"/>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 name="Google Shape;63;p13"/>
          <p:cNvPicPr preferRelativeResize="0"/>
          <p:nvPr/>
        </p:nvPicPr>
        <p:blipFill>
          <a:blip r:embed="rId3">
            <a:alphaModFix/>
          </a:blip>
          <a:stretch>
            <a:fillRect/>
          </a:stretch>
        </p:blipFill>
        <p:spPr>
          <a:xfrm rot="507146">
            <a:off x="3557075" y="4329562"/>
            <a:ext cx="2351150" cy="978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_TITLE_AND_DESCRIPTION_2">
    <p:spTree>
      <p:nvGrpSpPr>
        <p:cNvPr id="64" name="Shape 64"/>
        <p:cNvGrpSpPr/>
        <p:nvPr/>
      </p:nvGrpSpPr>
      <p:grpSpPr>
        <a:xfrm>
          <a:off x="0" y="0"/>
          <a:ext cx="0" cy="0"/>
          <a:chOff x="0" y="0"/>
          <a:chExt cx="0" cy="0"/>
        </a:xfrm>
      </p:grpSpPr>
      <p:sp>
        <p:nvSpPr>
          <p:cNvPr id="65" name="Google Shape;65;p14"/>
          <p:cNvSpPr txBox="1"/>
          <p:nvPr>
            <p:ph idx="1" type="subTitle"/>
          </p:nvPr>
        </p:nvSpPr>
        <p:spPr>
          <a:xfrm>
            <a:off x="720050" y="1624150"/>
            <a:ext cx="3651600" cy="2389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6" name="Google Shape;66;p14"/>
          <p:cNvSpPr txBox="1"/>
          <p:nvPr>
            <p:ph type="title"/>
          </p:nvPr>
        </p:nvSpPr>
        <p:spPr>
          <a:xfrm>
            <a:off x="720000" y="445025"/>
            <a:ext cx="7704000" cy="572700"/>
          </a:xfrm>
          <a:prstGeom prst="rect">
            <a:avLst/>
          </a:prstGeom>
          <a:ln>
            <a:noFill/>
          </a:ln>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4"/>
          <p:cNvSpPr txBox="1"/>
          <p:nvPr>
            <p:ph idx="2" type="subTitle"/>
          </p:nvPr>
        </p:nvSpPr>
        <p:spPr>
          <a:xfrm>
            <a:off x="4772300" y="1624150"/>
            <a:ext cx="3651600" cy="2389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8" name="Google Shape;68;p14"/>
          <p:cNvSpPr/>
          <p:nvPr/>
        </p:nvSpPr>
        <p:spPr>
          <a:xfrm flipH="1">
            <a:off x="7727827" y="-121450"/>
            <a:ext cx="1890656" cy="1514803"/>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4"/>
          <p:cNvPicPr preferRelativeResize="0"/>
          <p:nvPr/>
        </p:nvPicPr>
        <p:blipFill>
          <a:blip r:embed="rId2">
            <a:alphaModFix/>
          </a:blip>
          <a:stretch>
            <a:fillRect/>
          </a:stretch>
        </p:blipFill>
        <p:spPr>
          <a:xfrm flipH="1" rot="5400000">
            <a:off x="8691097" y="589463"/>
            <a:ext cx="1621771" cy="1967676"/>
          </a:xfrm>
          <a:prstGeom prst="rect">
            <a:avLst/>
          </a:prstGeom>
          <a:noFill/>
          <a:ln>
            <a:noFill/>
          </a:ln>
        </p:spPr>
      </p:pic>
      <p:sp>
        <p:nvSpPr>
          <p:cNvPr id="70" name="Google Shape;70;p14"/>
          <p:cNvSpPr/>
          <p:nvPr/>
        </p:nvSpPr>
        <p:spPr>
          <a:xfrm rot="-9877488">
            <a:off x="-374267" y="4309561"/>
            <a:ext cx="1406436" cy="952482"/>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14"/>
          <p:cNvGrpSpPr/>
          <p:nvPr/>
        </p:nvGrpSpPr>
        <p:grpSpPr>
          <a:xfrm flipH="1" rot="7130560">
            <a:off x="8393283" y="4332098"/>
            <a:ext cx="559744" cy="609810"/>
            <a:chOff x="1970350" y="967650"/>
            <a:chExt cx="1614975" cy="1759425"/>
          </a:xfrm>
        </p:grpSpPr>
        <p:sp>
          <p:nvSpPr>
            <p:cNvPr id="72" name="Google Shape;72;p14"/>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7" name="Google Shape;77;p14"/>
          <p:cNvPicPr preferRelativeResize="0"/>
          <p:nvPr/>
        </p:nvPicPr>
        <p:blipFill>
          <a:blip r:embed="rId3">
            <a:alphaModFix/>
          </a:blip>
          <a:stretch>
            <a:fillRect/>
          </a:stretch>
        </p:blipFill>
        <p:spPr>
          <a:xfrm rot="507146">
            <a:off x="3557075" y="4329562"/>
            <a:ext cx="2351150" cy="978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thewritingrevolution.org/wp-content/uploads/2017/07/Sentence-Summary.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learningforjustice.org/sites/default/files/2020-09/TT-Social-Justice-Standards-Anti-bias-framework-2020.pdf" TargetMode="External"/><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hyperlink" Target="https://www.cde.ca.gov/be/st/ss/documents/histsocscistnd.pdf" TargetMode="External"/><Relationship Id="rId7" Type="http://schemas.openxmlformats.org/officeDocument/2006/relationships/hyperlink" Target="https://www.learningforjustice.org/frameworks/teaching-hard-history/american-slavery/k-5-framework" TargetMode="External"/><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hyperlink" Target="https://womenshistory.si.edu/herstory/activism/video/how-did-angela-davis-inspire-movement-becauseofherstory" TargetMode="External"/><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www.youtube.com/watch?v=W9OnR6wjkTs" TargetMode="External"/><Relationship Id="rId4" Type="http://schemas.openxmlformats.org/officeDocument/2006/relationships/hyperlink" Target="https://www.youtube.com/watch?v=W9OnR6wjkTs" TargetMode="External"/><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www.theguardian.com/us-news/2022/mar/05/angela-davis-on-the-power-of-protest-we-cant-do-anything-without-optimism"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ctrTitle"/>
          </p:nvPr>
        </p:nvSpPr>
        <p:spPr>
          <a:xfrm>
            <a:off x="372450" y="445000"/>
            <a:ext cx="8460000" cy="2352300"/>
          </a:xfrm>
          <a:prstGeom prst="rect">
            <a:avLst/>
          </a:prstGeom>
          <a:ln cap="flat" cmpd="sng" w="9525">
            <a:solidFill>
              <a:srgbClr val="00000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t>African American History 400+ years of Resistance, Resilience, Power, and Pride</a:t>
            </a:r>
            <a:r>
              <a:rPr lang="en"/>
              <a:t> </a:t>
            </a:r>
            <a:r>
              <a:rPr lang="en"/>
              <a:t> </a:t>
            </a:r>
            <a:endParaRPr/>
          </a:p>
        </p:txBody>
      </p:sp>
      <p:sp>
        <p:nvSpPr>
          <p:cNvPr id="83" name="Google Shape;83;p15"/>
          <p:cNvSpPr txBox="1"/>
          <p:nvPr>
            <p:ph idx="1" type="subTitle"/>
          </p:nvPr>
        </p:nvSpPr>
        <p:spPr>
          <a:xfrm>
            <a:off x="311700" y="2834125"/>
            <a:ext cx="8520600" cy="996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Today you will become smarter about Angela Davis and the movement to Abolish Prisons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idx="1" type="subTitle"/>
          </p:nvPr>
        </p:nvSpPr>
        <p:spPr>
          <a:xfrm>
            <a:off x="176975" y="775975"/>
            <a:ext cx="8520600" cy="40581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40000"/>
          </a:bodyPr>
          <a:lstStyle/>
          <a:p>
            <a:pPr indent="0" lvl="0" marL="0" rtl="0" algn="l">
              <a:spcBef>
                <a:spcPts val="0"/>
              </a:spcBef>
              <a:spcAft>
                <a:spcPts val="0"/>
              </a:spcAft>
              <a:buClr>
                <a:schemeClr val="dk1"/>
              </a:buClr>
              <a:buSzPts val="440"/>
              <a:buFont typeface="Arial"/>
              <a:buNone/>
            </a:pPr>
            <a:r>
              <a:rPr lang="en" sz="5823">
                <a:solidFill>
                  <a:srgbClr val="121212"/>
                </a:solidFill>
                <a:highlight>
                  <a:schemeClr val="lt1"/>
                </a:highlight>
                <a:latin typeface="Georgia"/>
                <a:ea typeface="Georgia"/>
                <a:cs typeface="Georgia"/>
                <a:sym typeface="Georgia"/>
              </a:rPr>
              <a:t>Davis grew up with a burning sense of justice – and </a:t>
            </a:r>
            <a:r>
              <a:rPr lang="en" sz="5823">
                <a:solidFill>
                  <a:srgbClr val="FF0000"/>
                </a:solidFill>
                <a:highlight>
                  <a:schemeClr val="lt1"/>
                </a:highlight>
                <a:latin typeface="Georgia"/>
                <a:ea typeface="Georgia"/>
                <a:cs typeface="Georgia"/>
                <a:sym typeface="Georgia"/>
              </a:rPr>
              <a:t>_________</a:t>
            </a:r>
            <a:r>
              <a:rPr lang="en" sz="5823">
                <a:solidFill>
                  <a:srgbClr val="121212"/>
                </a:solidFill>
                <a:highlight>
                  <a:schemeClr val="lt1"/>
                </a:highlight>
                <a:latin typeface="Georgia"/>
                <a:ea typeface="Georgia"/>
                <a:cs typeface="Georgia"/>
                <a:sym typeface="Georgia"/>
              </a:rPr>
              <a:t>. She received a good education at her segregated school, where she was taught about Black history, and endowed with pride. “The teachers felt the need to </a:t>
            </a:r>
            <a:r>
              <a:rPr lang="en" sz="5823">
                <a:solidFill>
                  <a:srgbClr val="FF0000"/>
                </a:solidFill>
                <a:highlight>
                  <a:schemeClr val="lt1"/>
                </a:highlight>
                <a:latin typeface="Georgia"/>
                <a:ea typeface="Georgia"/>
                <a:cs typeface="Georgia"/>
                <a:sym typeface="Georgia"/>
              </a:rPr>
              <a:t>_______</a:t>
            </a:r>
            <a:r>
              <a:rPr lang="en" sz="5823">
                <a:solidFill>
                  <a:srgbClr val="121212"/>
                </a:solidFill>
                <a:highlight>
                  <a:schemeClr val="lt1"/>
                </a:highlight>
                <a:latin typeface="Georgia"/>
                <a:ea typeface="Georgia"/>
                <a:cs typeface="Georgia"/>
                <a:sym typeface="Georgia"/>
              </a:rPr>
              <a:t> a </a:t>
            </a:r>
            <a:r>
              <a:rPr lang="en" sz="5823">
                <a:solidFill>
                  <a:srgbClr val="FF0000"/>
                </a:solidFill>
                <a:highlight>
                  <a:schemeClr val="lt1"/>
                </a:highlight>
                <a:latin typeface="Georgia"/>
                <a:ea typeface="Georgia"/>
                <a:cs typeface="Georgia"/>
                <a:sym typeface="Georgia"/>
              </a:rPr>
              <a:t>________</a:t>
            </a:r>
            <a:r>
              <a:rPr lang="en" sz="5823">
                <a:solidFill>
                  <a:srgbClr val="121212"/>
                </a:solidFill>
                <a:highlight>
                  <a:schemeClr val="lt1"/>
                </a:highlight>
                <a:latin typeface="Georgia"/>
                <a:ea typeface="Georgia"/>
                <a:cs typeface="Georgia"/>
                <a:sym typeface="Georgia"/>
              </a:rPr>
              <a:t> who would be capable of resisting the ideological racism surrounding us.” Her mother told young Angela that the world they were living in was not the world of the future. “She always said: never forget that that world is not </a:t>
            </a:r>
            <a:r>
              <a:rPr lang="en" sz="5823">
                <a:solidFill>
                  <a:srgbClr val="FF0000"/>
                </a:solidFill>
                <a:highlight>
                  <a:schemeClr val="lt1"/>
                </a:highlight>
                <a:latin typeface="Georgia"/>
                <a:ea typeface="Georgia"/>
                <a:cs typeface="Georgia"/>
                <a:sym typeface="Georgia"/>
              </a:rPr>
              <a:t>_________</a:t>
            </a:r>
            <a:r>
              <a:rPr lang="en" sz="5823">
                <a:solidFill>
                  <a:srgbClr val="121212"/>
                </a:solidFill>
                <a:highlight>
                  <a:schemeClr val="lt1"/>
                </a:highlight>
                <a:latin typeface="Georgia"/>
                <a:ea typeface="Georgia"/>
                <a:cs typeface="Georgia"/>
                <a:sym typeface="Georgia"/>
              </a:rPr>
              <a:t> in the way it should be and that things will change, and that we will be a part of that change.”</a:t>
            </a:r>
            <a:endParaRPr/>
          </a:p>
        </p:txBody>
      </p:sp>
      <p:sp>
        <p:nvSpPr>
          <p:cNvPr id="144" name="Google Shape;144;p24"/>
          <p:cNvSpPr txBox="1"/>
          <p:nvPr/>
        </p:nvSpPr>
        <p:spPr>
          <a:xfrm>
            <a:off x="376025" y="221200"/>
            <a:ext cx="82185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FF0000"/>
                </a:solidFill>
                <a:highlight>
                  <a:schemeClr val="lt1"/>
                </a:highlight>
                <a:latin typeface="Georgia"/>
                <a:ea typeface="Georgia"/>
                <a:cs typeface="Georgia"/>
                <a:sym typeface="Georgia"/>
              </a:rPr>
              <a:t>Injustice  cultivate  generation organized</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idx="1" type="subTitle"/>
          </p:nvPr>
        </p:nvSpPr>
        <p:spPr>
          <a:xfrm>
            <a:off x="311700" y="1025050"/>
            <a:ext cx="8520600" cy="29820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Clr>
                <a:schemeClr val="dk1"/>
              </a:buClr>
              <a:buSzPts val="358"/>
              <a:buFont typeface="Arial"/>
              <a:buNone/>
            </a:pPr>
            <a:r>
              <a:rPr lang="en" sz="5823">
                <a:solidFill>
                  <a:srgbClr val="121212"/>
                </a:solidFill>
                <a:highlight>
                  <a:schemeClr val="lt1"/>
                </a:highlight>
                <a:latin typeface="Georgia"/>
                <a:ea typeface="Georgia"/>
                <a:cs typeface="Georgia"/>
                <a:sym typeface="Georgia"/>
              </a:rPr>
              <a:t>Davis grew up with a burning sense of justice – and </a:t>
            </a:r>
            <a:r>
              <a:rPr lang="en" sz="5823">
                <a:solidFill>
                  <a:srgbClr val="FF0000"/>
                </a:solidFill>
                <a:highlight>
                  <a:schemeClr val="lt1"/>
                </a:highlight>
                <a:latin typeface="Georgia"/>
                <a:ea typeface="Georgia"/>
                <a:cs typeface="Georgia"/>
                <a:sym typeface="Georgia"/>
              </a:rPr>
              <a:t>injustice</a:t>
            </a:r>
            <a:r>
              <a:rPr lang="en" sz="5823">
                <a:solidFill>
                  <a:srgbClr val="121212"/>
                </a:solidFill>
                <a:highlight>
                  <a:schemeClr val="lt1"/>
                </a:highlight>
                <a:latin typeface="Georgia"/>
                <a:ea typeface="Georgia"/>
                <a:cs typeface="Georgia"/>
                <a:sym typeface="Georgia"/>
              </a:rPr>
              <a:t>. She received a good education at her segregated school, where she was taught about Black history, and endowed with pride. “The teachers felt the need to </a:t>
            </a:r>
            <a:r>
              <a:rPr lang="en" sz="5823">
                <a:solidFill>
                  <a:srgbClr val="FF0000"/>
                </a:solidFill>
                <a:highlight>
                  <a:schemeClr val="lt1"/>
                </a:highlight>
                <a:latin typeface="Georgia"/>
                <a:ea typeface="Georgia"/>
                <a:cs typeface="Georgia"/>
                <a:sym typeface="Georgia"/>
              </a:rPr>
              <a:t>cultivate</a:t>
            </a:r>
            <a:r>
              <a:rPr lang="en" sz="5823">
                <a:solidFill>
                  <a:srgbClr val="121212"/>
                </a:solidFill>
                <a:highlight>
                  <a:schemeClr val="lt1"/>
                </a:highlight>
                <a:latin typeface="Georgia"/>
                <a:ea typeface="Georgia"/>
                <a:cs typeface="Georgia"/>
                <a:sym typeface="Georgia"/>
              </a:rPr>
              <a:t> a </a:t>
            </a:r>
            <a:r>
              <a:rPr lang="en" sz="5823">
                <a:solidFill>
                  <a:srgbClr val="FF0000"/>
                </a:solidFill>
                <a:highlight>
                  <a:schemeClr val="lt1"/>
                </a:highlight>
                <a:latin typeface="Georgia"/>
                <a:ea typeface="Georgia"/>
                <a:cs typeface="Georgia"/>
                <a:sym typeface="Georgia"/>
              </a:rPr>
              <a:t>generation</a:t>
            </a:r>
            <a:r>
              <a:rPr lang="en" sz="5823">
                <a:solidFill>
                  <a:srgbClr val="121212"/>
                </a:solidFill>
                <a:highlight>
                  <a:schemeClr val="lt1"/>
                </a:highlight>
                <a:latin typeface="Georgia"/>
                <a:ea typeface="Georgia"/>
                <a:cs typeface="Georgia"/>
                <a:sym typeface="Georgia"/>
              </a:rPr>
              <a:t> who would be capable of resisting the ideological racism surrounding us.” Her mother told young Angela that the world they were living in was not the world of the future. “She always said: never forget that that world is not </a:t>
            </a:r>
            <a:r>
              <a:rPr lang="en" sz="5823">
                <a:solidFill>
                  <a:srgbClr val="FF0000"/>
                </a:solidFill>
                <a:highlight>
                  <a:schemeClr val="lt1"/>
                </a:highlight>
                <a:latin typeface="Georgia"/>
                <a:ea typeface="Georgia"/>
                <a:cs typeface="Georgia"/>
                <a:sym typeface="Georgia"/>
              </a:rPr>
              <a:t>organized</a:t>
            </a:r>
            <a:r>
              <a:rPr lang="en" sz="5823">
                <a:solidFill>
                  <a:srgbClr val="121212"/>
                </a:solidFill>
                <a:highlight>
                  <a:schemeClr val="lt1"/>
                </a:highlight>
                <a:latin typeface="Georgia"/>
                <a:ea typeface="Georgia"/>
                <a:cs typeface="Georgia"/>
                <a:sym typeface="Georgia"/>
              </a:rPr>
              <a:t> in the way it should be and that things will change, and that we will be a part of that change.”</a:t>
            </a:r>
            <a:endParaRPr/>
          </a:p>
        </p:txBody>
      </p:sp>
      <p:sp>
        <p:nvSpPr>
          <p:cNvPr id="150" name="Google Shape;150;p25"/>
          <p:cNvSpPr txBox="1"/>
          <p:nvPr/>
        </p:nvSpPr>
        <p:spPr>
          <a:xfrm>
            <a:off x="311700" y="165475"/>
            <a:ext cx="8520600" cy="5727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800">
                <a:solidFill>
                  <a:srgbClr val="000000"/>
                </a:solidFill>
              </a:rPr>
              <a:t>Fluency Practice </a:t>
            </a:r>
            <a:r>
              <a:rPr lang="en" sz="1577">
                <a:solidFill>
                  <a:srgbClr val="000000"/>
                </a:solidFill>
              </a:rPr>
              <a:t>Practice reading the text below with a partner.  The goal is to read the text with 100% accuracy.  The words in </a:t>
            </a:r>
            <a:r>
              <a:rPr lang="en" sz="1577">
                <a:solidFill>
                  <a:srgbClr val="FF0000"/>
                </a:solidFill>
              </a:rPr>
              <a:t>red</a:t>
            </a:r>
            <a:r>
              <a:rPr lang="en" sz="1577">
                <a:solidFill>
                  <a:srgbClr val="000000"/>
                </a:solidFill>
              </a:rPr>
              <a:t> are from the </a:t>
            </a:r>
            <a:r>
              <a:rPr lang="en" sz="1577">
                <a:solidFill>
                  <a:srgbClr val="FF0000"/>
                </a:solidFill>
              </a:rPr>
              <a:t>A, E, I, O, U, 1, 2 List. </a:t>
            </a:r>
            <a:endParaRPr sz="1577">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nvSpPr>
        <p:spPr>
          <a:xfrm>
            <a:off x="311700" y="129275"/>
            <a:ext cx="8520600" cy="10233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800">
                <a:solidFill>
                  <a:srgbClr val="000000"/>
                </a:solidFill>
              </a:rPr>
              <a:t>Writing Tips</a:t>
            </a:r>
            <a:r>
              <a:rPr lang="en" sz="1688">
                <a:solidFill>
                  <a:srgbClr val="000000"/>
                </a:solidFill>
              </a:rPr>
              <a:t> Use the following tips to complete your writing using the texts and the videos. Remember to </a:t>
            </a:r>
            <a:r>
              <a:rPr lang="en" sz="1688">
                <a:solidFill>
                  <a:srgbClr val="6AA84F"/>
                </a:solidFill>
              </a:rPr>
              <a:t>include what you learned</a:t>
            </a:r>
            <a:r>
              <a:rPr lang="en" sz="1688">
                <a:solidFill>
                  <a:srgbClr val="000000"/>
                </a:solidFill>
              </a:rPr>
              <a:t> about the topic.  Also, </a:t>
            </a:r>
            <a:r>
              <a:rPr lang="en" sz="1688">
                <a:solidFill>
                  <a:srgbClr val="93C47D"/>
                </a:solidFill>
              </a:rPr>
              <a:t>share your thinking about what you learned. </a:t>
            </a:r>
            <a:endParaRPr sz="1688">
              <a:solidFill>
                <a:srgbClr val="93C47D"/>
              </a:solidFill>
            </a:endParaRPr>
          </a:p>
        </p:txBody>
      </p:sp>
      <p:sp>
        <p:nvSpPr>
          <p:cNvPr id="156" name="Google Shape;156;p26"/>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rgbClr val="000000"/>
                </a:solidFill>
              </a:rPr>
              <a:t>Using the texts and videos, write about </a:t>
            </a:r>
            <a:r>
              <a:rPr b="1" lang="en" sz="1800"/>
              <a:t>Angela Davis</a:t>
            </a:r>
            <a:r>
              <a:rPr b="1" lang="en" sz="1800">
                <a:solidFill>
                  <a:srgbClr val="000000"/>
                </a:solidFill>
              </a:rPr>
              <a:t> and Aboltion</a:t>
            </a:r>
            <a:r>
              <a:rPr b="1" lang="en" sz="1800"/>
              <a:t>ism Today </a:t>
            </a:r>
            <a:endParaRPr b="1" sz="1800">
              <a:solidFill>
                <a:srgbClr val="000000"/>
              </a:solidFill>
            </a:endParaRPr>
          </a:p>
          <a:p>
            <a:pPr indent="-342900" lvl="0" marL="457200" rtl="0" algn="l">
              <a:lnSpc>
                <a:spcPct val="115000"/>
              </a:lnSpc>
              <a:spcBef>
                <a:spcPts val="1200"/>
              </a:spcBef>
              <a:spcAft>
                <a:spcPts val="0"/>
              </a:spcAft>
              <a:buClr>
                <a:srgbClr val="595959"/>
              </a:buClr>
              <a:buSzPts val="1800"/>
              <a:buChar char="●"/>
            </a:pPr>
            <a:r>
              <a:rPr lang="en" sz="1800">
                <a:solidFill>
                  <a:srgbClr val="000000"/>
                </a:solidFill>
              </a:rPr>
              <a:t>Write what you learned about</a:t>
            </a:r>
            <a:r>
              <a:rPr lang="en" sz="1800">
                <a:solidFill>
                  <a:srgbClr val="595959"/>
                </a:solidFill>
              </a:rPr>
              <a:t> Aboltionism Today and A</a:t>
            </a:r>
            <a:r>
              <a:rPr lang="en" sz="1800">
                <a:solidFill>
                  <a:schemeClr val="dk1"/>
                </a:solidFill>
              </a:rPr>
              <a:t>ngela Davis </a:t>
            </a:r>
            <a:r>
              <a:rPr lang="en" sz="1800"/>
              <a:t>from the examples, the reading and the videos. </a:t>
            </a:r>
            <a:endParaRPr sz="1800"/>
          </a:p>
          <a:p>
            <a:pPr indent="-342900" lvl="0" marL="457200" rtl="0" algn="l">
              <a:lnSpc>
                <a:spcPct val="115000"/>
              </a:lnSpc>
              <a:spcBef>
                <a:spcPts val="0"/>
              </a:spcBef>
              <a:spcAft>
                <a:spcPts val="0"/>
              </a:spcAft>
              <a:buClr>
                <a:srgbClr val="000000"/>
              </a:buClr>
              <a:buSzPts val="1800"/>
              <a:buChar char="●"/>
            </a:pPr>
            <a:r>
              <a:rPr lang="en" sz="1800"/>
              <a:t>Write what you will do with what you have learned.</a:t>
            </a:r>
            <a:endParaRPr sz="1800"/>
          </a:p>
          <a:p>
            <a:pPr indent="-342900" lvl="0" marL="457200" rtl="0" algn="l">
              <a:lnSpc>
                <a:spcPct val="115000"/>
              </a:lnSpc>
              <a:spcBef>
                <a:spcPts val="0"/>
              </a:spcBef>
              <a:spcAft>
                <a:spcPts val="0"/>
              </a:spcAft>
              <a:buClr>
                <a:srgbClr val="000000"/>
              </a:buClr>
              <a:buSzPts val="1800"/>
              <a:buChar char="●"/>
            </a:pPr>
            <a:r>
              <a:rPr lang="en" sz="1800"/>
              <a:t>What thoughts or questions do you have after today’s lesson?</a:t>
            </a:r>
            <a:endParaRPr sz="1800"/>
          </a:p>
          <a:p>
            <a:pPr indent="0" lvl="0" marL="0" rtl="0" algn="l">
              <a:lnSpc>
                <a:spcPct val="115000"/>
              </a:lnSpc>
              <a:spcBef>
                <a:spcPts val="1200"/>
              </a:spcBef>
              <a:spcAft>
                <a:spcPts val="0"/>
              </a:spcAft>
              <a:buNone/>
            </a:pPr>
            <a:r>
              <a:t/>
            </a:r>
            <a:endParaRPr sz="1800"/>
          </a:p>
          <a:p>
            <a:pPr indent="0" lvl="0" marL="0" rtl="0" algn="l">
              <a:lnSpc>
                <a:spcPct val="115000"/>
              </a:lnSpc>
              <a:spcBef>
                <a:spcPts val="1200"/>
              </a:spcBef>
              <a:spcAft>
                <a:spcPts val="1200"/>
              </a:spcAft>
              <a:buNone/>
            </a:pPr>
            <a:r>
              <a:rPr lang="en" sz="1800" u="sng">
                <a:solidFill>
                  <a:srgbClr val="0097A7"/>
                </a:solidFill>
                <a:hlinkClick r:id="rId3">
                  <a:extLst>
                    <a:ext uri="{A12FA001-AC4F-418D-AE19-62706E023703}">
                      <ahyp:hlinkClr val="tx"/>
                    </a:ext>
                  </a:extLst>
                </a:hlinkClick>
              </a:rPr>
              <a:t>Writing Structure- summary sentences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35750" y="1065100"/>
            <a:ext cx="3975000" cy="1650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800"/>
              <a:t>Angela Davis is a </a:t>
            </a:r>
            <a:endParaRPr sz="2800"/>
          </a:p>
          <a:p>
            <a:pPr indent="0" lvl="0" marL="0" rtl="0" algn="l">
              <a:spcBef>
                <a:spcPts val="0"/>
              </a:spcBef>
              <a:spcAft>
                <a:spcPts val="0"/>
              </a:spcAft>
              <a:buNone/>
            </a:pPr>
            <a:r>
              <a:rPr lang="en" sz="2800"/>
              <a:t>Cultural Icon</a:t>
            </a:r>
            <a:endParaRPr sz="2800"/>
          </a:p>
          <a:p>
            <a:pPr indent="0" lvl="0" marL="0" rtl="0" algn="l">
              <a:spcBef>
                <a:spcPts val="0"/>
              </a:spcBef>
              <a:spcAft>
                <a:spcPts val="0"/>
              </a:spcAft>
              <a:buNone/>
            </a:pPr>
            <a:r>
              <a:rPr lang="en" sz="2800"/>
              <a:t>Representing </a:t>
            </a:r>
            <a:endParaRPr sz="2800"/>
          </a:p>
          <a:p>
            <a:pPr indent="0" lvl="0" marL="0" rtl="0" algn="l">
              <a:spcBef>
                <a:spcPts val="0"/>
              </a:spcBef>
              <a:spcAft>
                <a:spcPts val="0"/>
              </a:spcAft>
              <a:buClr>
                <a:schemeClr val="dk1"/>
              </a:buClr>
              <a:buSzPct val="39285"/>
              <a:buFont typeface="Arial"/>
              <a:buNone/>
            </a:pPr>
            <a:r>
              <a:rPr lang="en" sz="2800"/>
              <a:t>Power and Style </a:t>
            </a:r>
            <a:endParaRPr/>
          </a:p>
        </p:txBody>
      </p:sp>
      <p:sp>
        <p:nvSpPr>
          <p:cNvPr id="162" name="Google Shape;162;p2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63" name="Google Shape;163;p27"/>
          <p:cNvSpPr txBox="1"/>
          <p:nvPr>
            <p:ph idx="1" type="subTitle"/>
          </p:nvPr>
        </p:nvSpPr>
        <p:spPr>
          <a:xfrm>
            <a:off x="265500" y="2803075"/>
            <a:ext cx="4045200" cy="14412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2260"/>
              <a:t>This mixed media piece is by Amy Smith.  Can you identify the symbols and images she uses in the collage?</a:t>
            </a:r>
            <a:endParaRPr b="1" sz="2260"/>
          </a:p>
          <a:p>
            <a:pPr indent="0" lvl="0" marL="0" rtl="0" algn="ctr">
              <a:spcBef>
                <a:spcPts val="0"/>
              </a:spcBef>
              <a:spcAft>
                <a:spcPts val="0"/>
              </a:spcAft>
              <a:buNone/>
            </a:pPr>
            <a:r>
              <a:t/>
            </a:r>
            <a:endParaRPr b="1" sz="2260"/>
          </a:p>
          <a:p>
            <a:pPr indent="0" lvl="0" marL="0" rtl="0" algn="ctr">
              <a:spcBef>
                <a:spcPts val="0"/>
              </a:spcBef>
              <a:spcAft>
                <a:spcPts val="0"/>
              </a:spcAft>
              <a:buNone/>
            </a:pPr>
            <a:r>
              <a:rPr b="1" lang="en" sz="2260"/>
              <a:t>What does messages does this image convey?</a:t>
            </a:r>
            <a:endParaRPr b="1" sz="2260"/>
          </a:p>
          <a:p>
            <a:pPr indent="0" lvl="0" marL="0" rtl="0" algn="ctr">
              <a:spcBef>
                <a:spcPts val="0"/>
              </a:spcBef>
              <a:spcAft>
                <a:spcPts val="0"/>
              </a:spcAft>
              <a:buNone/>
            </a:pPr>
            <a:r>
              <a:t/>
            </a:r>
            <a:endParaRPr/>
          </a:p>
        </p:txBody>
      </p:sp>
      <p:pic>
        <p:nvPicPr>
          <p:cNvPr id="164" name="Google Shape;164;p27"/>
          <p:cNvPicPr preferRelativeResize="0"/>
          <p:nvPr/>
        </p:nvPicPr>
        <p:blipFill>
          <a:blip r:embed="rId3">
            <a:alphaModFix/>
          </a:blip>
          <a:stretch>
            <a:fillRect/>
          </a:stretch>
        </p:blipFill>
        <p:spPr>
          <a:xfrm>
            <a:off x="4649821" y="-250"/>
            <a:ext cx="3974957"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100">
                <a:solidFill>
                  <a:schemeClr val="dk2"/>
                </a:solidFill>
              </a:rPr>
              <a:t>Search the internet for Angela Davis Art and see which images inspire you. </a:t>
            </a:r>
            <a:endParaRPr sz="2100">
              <a:solidFill>
                <a:schemeClr val="dk2"/>
              </a:solidFill>
            </a:endParaRPr>
          </a:p>
          <a:p>
            <a:pPr indent="0" lvl="0" marL="0" rtl="0" algn="ctr">
              <a:spcBef>
                <a:spcPts val="0"/>
              </a:spcBef>
              <a:spcAft>
                <a:spcPts val="0"/>
              </a:spcAft>
              <a:buClr>
                <a:schemeClr val="dk1"/>
              </a:buClr>
              <a:buSzPct val="52380"/>
              <a:buFont typeface="Arial"/>
              <a:buNone/>
            </a:pPr>
            <a:r>
              <a:rPr lang="en" sz="2100">
                <a:solidFill>
                  <a:schemeClr val="dk2"/>
                </a:solidFill>
              </a:rPr>
              <a:t>Here are some examples:  </a:t>
            </a:r>
            <a:endParaRPr sz="2100">
              <a:solidFill>
                <a:schemeClr val="dk2"/>
              </a:solidFill>
            </a:endParaRPr>
          </a:p>
        </p:txBody>
      </p:sp>
      <p:pic>
        <p:nvPicPr>
          <p:cNvPr id="170" name="Google Shape;170;p28"/>
          <p:cNvPicPr preferRelativeResize="0"/>
          <p:nvPr/>
        </p:nvPicPr>
        <p:blipFill>
          <a:blip r:embed="rId3">
            <a:alphaModFix/>
          </a:blip>
          <a:stretch>
            <a:fillRect/>
          </a:stretch>
        </p:blipFill>
        <p:spPr>
          <a:xfrm>
            <a:off x="97850" y="1311775"/>
            <a:ext cx="3527075" cy="2631000"/>
          </a:xfrm>
          <a:prstGeom prst="rect">
            <a:avLst/>
          </a:prstGeom>
          <a:noFill/>
          <a:ln>
            <a:noFill/>
          </a:ln>
        </p:spPr>
      </p:pic>
      <p:pic>
        <p:nvPicPr>
          <p:cNvPr id="171" name="Google Shape;171;p28"/>
          <p:cNvPicPr preferRelativeResize="0"/>
          <p:nvPr/>
        </p:nvPicPr>
        <p:blipFill>
          <a:blip r:embed="rId4">
            <a:alphaModFix/>
          </a:blip>
          <a:stretch>
            <a:fillRect/>
          </a:stretch>
        </p:blipFill>
        <p:spPr>
          <a:xfrm>
            <a:off x="6117675" y="1884925"/>
            <a:ext cx="2938300" cy="3170949"/>
          </a:xfrm>
          <a:prstGeom prst="rect">
            <a:avLst/>
          </a:prstGeom>
          <a:noFill/>
          <a:ln>
            <a:noFill/>
          </a:ln>
        </p:spPr>
      </p:pic>
      <p:pic>
        <p:nvPicPr>
          <p:cNvPr id="172" name="Google Shape;172;p28"/>
          <p:cNvPicPr preferRelativeResize="0"/>
          <p:nvPr/>
        </p:nvPicPr>
        <p:blipFill>
          <a:blip r:embed="rId5">
            <a:alphaModFix/>
          </a:blip>
          <a:stretch>
            <a:fillRect/>
          </a:stretch>
        </p:blipFill>
        <p:spPr>
          <a:xfrm>
            <a:off x="3677750" y="1708725"/>
            <a:ext cx="2387123" cy="2387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idx="1" type="subTitle"/>
          </p:nvPr>
        </p:nvSpPr>
        <p:spPr>
          <a:xfrm>
            <a:off x="311700" y="570775"/>
            <a:ext cx="8520600" cy="4251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Standards/SJ Standards</a:t>
            </a:r>
            <a:endParaRPr/>
          </a:p>
          <a:p>
            <a:pPr indent="0" lvl="0" marL="0" rtl="0" algn="ctr">
              <a:spcBef>
                <a:spcPts val="0"/>
              </a:spcBef>
              <a:spcAft>
                <a:spcPts val="0"/>
              </a:spcAft>
              <a:buNone/>
            </a:pPr>
            <a:r>
              <a:rPr lang="en"/>
              <a:t>                                         </a:t>
            </a:r>
            <a:r>
              <a:rPr lang="en" sz="1400" u="sng">
                <a:solidFill>
                  <a:schemeClr val="hlink"/>
                </a:solidFill>
                <a:hlinkClick r:id="rId3"/>
              </a:rPr>
              <a:t>Social Justice Standards</a:t>
            </a:r>
            <a:endParaRPr sz="1400"/>
          </a:p>
        </p:txBody>
      </p:sp>
      <p:pic>
        <p:nvPicPr>
          <p:cNvPr id="89" name="Google Shape;89;p16"/>
          <p:cNvPicPr preferRelativeResize="0"/>
          <p:nvPr/>
        </p:nvPicPr>
        <p:blipFill rotWithShape="1">
          <a:blip r:embed="rId4">
            <a:alphaModFix/>
          </a:blip>
          <a:srcRect b="0" l="0" r="12495" t="0"/>
          <a:stretch/>
        </p:blipFill>
        <p:spPr>
          <a:xfrm>
            <a:off x="393200" y="2071325"/>
            <a:ext cx="3543526" cy="563225"/>
          </a:xfrm>
          <a:prstGeom prst="rect">
            <a:avLst/>
          </a:prstGeom>
          <a:noFill/>
          <a:ln cap="flat" cmpd="sng" w="38100">
            <a:solidFill>
              <a:schemeClr val="dk2"/>
            </a:solidFill>
            <a:prstDash val="solid"/>
            <a:round/>
            <a:headEnd len="sm" w="sm" type="none"/>
            <a:tailEnd len="sm" w="sm" type="none"/>
          </a:ln>
        </p:spPr>
      </p:pic>
      <p:pic>
        <p:nvPicPr>
          <p:cNvPr id="90" name="Google Shape;90;p16"/>
          <p:cNvPicPr preferRelativeResize="0"/>
          <p:nvPr/>
        </p:nvPicPr>
        <p:blipFill>
          <a:blip r:embed="rId5">
            <a:alphaModFix/>
          </a:blip>
          <a:stretch>
            <a:fillRect/>
          </a:stretch>
        </p:blipFill>
        <p:spPr>
          <a:xfrm>
            <a:off x="393200" y="1489625"/>
            <a:ext cx="3543525" cy="464825"/>
          </a:xfrm>
          <a:prstGeom prst="rect">
            <a:avLst/>
          </a:prstGeom>
          <a:noFill/>
          <a:ln cap="flat" cmpd="sng" w="38100">
            <a:solidFill>
              <a:schemeClr val="dk2"/>
            </a:solidFill>
            <a:prstDash val="solid"/>
            <a:round/>
            <a:headEnd len="sm" w="sm" type="none"/>
            <a:tailEnd len="sm" w="sm" type="none"/>
          </a:ln>
        </p:spPr>
      </p:pic>
      <p:sp>
        <p:nvSpPr>
          <p:cNvPr id="91" name="Google Shape;91;p16"/>
          <p:cNvSpPr txBox="1"/>
          <p:nvPr/>
        </p:nvSpPr>
        <p:spPr>
          <a:xfrm>
            <a:off x="446393" y="955400"/>
            <a:ext cx="31077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History Social Science Standards CA</a:t>
            </a:r>
            <a:endParaRPr/>
          </a:p>
        </p:txBody>
      </p:sp>
      <p:sp>
        <p:nvSpPr>
          <p:cNvPr id="92" name="Google Shape;92;p16"/>
          <p:cNvSpPr txBox="1"/>
          <p:nvPr/>
        </p:nvSpPr>
        <p:spPr>
          <a:xfrm>
            <a:off x="454063" y="2743250"/>
            <a:ext cx="3421800" cy="364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7"/>
              </a:rPr>
              <a:t>Teaching Hard History Standards</a:t>
            </a:r>
            <a:endParaRPr u="sng"/>
          </a:p>
        </p:txBody>
      </p:sp>
      <p:pic>
        <p:nvPicPr>
          <p:cNvPr id="93" name="Google Shape;93;p16"/>
          <p:cNvPicPr preferRelativeResize="0"/>
          <p:nvPr/>
        </p:nvPicPr>
        <p:blipFill rotWithShape="1">
          <a:blip r:embed="rId8">
            <a:alphaModFix/>
          </a:blip>
          <a:srcRect b="0" l="0" r="35191" t="0"/>
          <a:stretch/>
        </p:blipFill>
        <p:spPr>
          <a:xfrm>
            <a:off x="422274" y="3161800"/>
            <a:ext cx="3485400" cy="629700"/>
          </a:xfrm>
          <a:prstGeom prst="rect">
            <a:avLst/>
          </a:prstGeom>
          <a:noFill/>
          <a:ln cap="flat" cmpd="sng" w="38100">
            <a:solidFill>
              <a:schemeClr val="dk2"/>
            </a:solidFill>
            <a:prstDash val="solid"/>
            <a:round/>
            <a:headEnd len="sm" w="sm" type="none"/>
            <a:tailEnd len="sm" w="sm" type="none"/>
          </a:ln>
        </p:spPr>
      </p:pic>
      <p:pic>
        <p:nvPicPr>
          <p:cNvPr id="94" name="Google Shape;94;p16"/>
          <p:cNvPicPr preferRelativeResize="0"/>
          <p:nvPr/>
        </p:nvPicPr>
        <p:blipFill rotWithShape="1">
          <a:blip r:embed="rId9">
            <a:alphaModFix/>
          </a:blip>
          <a:srcRect b="0" l="0" r="25334" t="0"/>
          <a:stretch/>
        </p:blipFill>
        <p:spPr>
          <a:xfrm>
            <a:off x="5176938" y="3911350"/>
            <a:ext cx="3421801" cy="703900"/>
          </a:xfrm>
          <a:prstGeom prst="rect">
            <a:avLst/>
          </a:prstGeom>
          <a:noFill/>
          <a:ln cap="flat" cmpd="sng" w="38100">
            <a:solidFill>
              <a:schemeClr val="dk2"/>
            </a:solidFill>
            <a:prstDash val="solid"/>
            <a:round/>
            <a:headEnd len="sm" w="sm" type="none"/>
            <a:tailEnd len="sm" w="sm" type="none"/>
          </a:ln>
        </p:spPr>
      </p:pic>
      <p:pic>
        <p:nvPicPr>
          <p:cNvPr id="95" name="Google Shape;95;p16"/>
          <p:cNvPicPr preferRelativeResize="0"/>
          <p:nvPr/>
        </p:nvPicPr>
        <p:blipFill rotWithShape="1">
          <a:blip r:embed="rId10">
            <a:alphaModFix/>
          </a:blip>
          <a:srcRect b="0" l="0" r="21154" t="0"/>
          <a:stretch/>
        </p:blipFill>
        <p:spPr>
          <a:xfrm>
            <a:off x="364149" y="3791500"/>
            <a:ext cx="3543525" cy="943600"/>
          </a:xfrm>
          <a:prstGeom prst="rect">
            <a:avLst/>
          </a:prstGeom>
          <a:noFill/>
          <a:ln cap="flat" cmpd="sng" w="38100">
            <a:solidFill>
              <a:schemeClr val="dk2"/>
            </a:solidFill>
            <a:prstDash val="solid"/>
            <a:round/>
            <a:headEnd len="sm" w="sm" type="none"/>
            <a:tailEnd len="sm" w="sm" type="none"/>
          </a:ln>
        </p:spPr>
      </p:pic>
      <p:pic>
        <p:nvPicPr>
          <p:cNvPr id="96" name="Google Shape;96;p16"/>
          <p:cNvPicPr preferRelativeResize="0"/>
          <p:nvPr/>
        </p:nvPicPr>
        <p:blipFill>
          <a:blip r:embed="rId11">
            <a:alphaModFix/>
          </a:blip>
          <a:stretch>
            <a:fillRect/>
          </a:stretch>
        </p:blipFill>
        <p:spPr>
          <a:xfrm>
            <a:off x="5192175" y="1696637"/>
            <a:ext cx="3391335" cy="21492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80150" y="396038"/>
            <a:ext cx="8814900" cy="435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52400" y="152400"/>
            <a:ext cx="3676568" cy="4838701"/>
          </a:xfrm>
          <a:prstGeom prst="rect">
            <a:avLst/>
          </a:prstGeom>
          <a:noFill/>
          <a:ln>
            <a:noFill/>
          </a:ln>
        </p:spPr>
      </p:pic>
      <p:sp>
        <p:nvSpPr>
          <p:cNvPr id="107" name="Google Shape;107;p18"/>
          <p:cNvSpPr txBox="1"/>
          <p:nvPr>
            <p:ph idx="4294967295"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4"/>
              </a:rPr>
              <a:t>https://womenshistory.si.edu/herstory/activism/video/how-did-angela-davis-inspire-movement-becauseofherstory</a:t>
            </a:r>
            <a:endParaRPr/>
          </a:p>
          <a:p>
            <a:pPr indent="0" lvl="0" marL="0" rtl="0" algn="l">
              <a:spcBef>
                <a:spcPts val="1200"/>
              </a:spcBef>
              <a:spcAft>
                <a:spcPts val="1200"/>
              </a:spcAft>
              <a:buNone/>
            </a:pPr>
            <a:r>
              <a:t/>
            </a:r>
            <a:endParaRPr/>
          </a:p>
        </p:txBody>
      </p:sp>
      <p:pic>
        <p:nvPicPr>
          <p:cNvPr id="108" name="Google Shape;108;p18"/>
          <p:cNvPicPr preferRelativeResize="0"/>
          <p:nvPr/>
        </p:nvPicPr>
        <p:blipFill>
          <a:blip r:embed="rId5">
            <a:alphaModFix/>
          </a:blip>
          <a:stretch>
            <a:fillRect/>
          </a:stretch>
        </p:blipFill>
        <p:spPr>
          <a:xfrm>
            <a:off x="3954700" y="2300752"/>
            <a:ext cx="5067799" cy="2608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720000" y="445025"/>
            <a:ext cx="770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Angela Davis Defended Herself against Unjust Criminal Charges </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https://www.youtube.</a:t>
            </a:r>
            <a:endParaRPr/>
          </a:p>
          <a:p>
            <a:pPr indent="0" lvl="0" marL="0" rtl="0" algn="l">
              <a:spcBef>
                <a:spcPts val="0"/>
              </a:spcBef>
              <a:spcAft>
                <a:spcPts val="0"/>
              </a:spcAft>
              <a:buNone/>
            </a:pPr>
            <a:r>
              <a:rPr lang="en" u="sng">
                <a:solidFill>
                  <a:schemeClr val="hlink"/>
                </a:solidFill>
                <a:hlinkClick r:id="rId4"/>
              </a:rPr>
              <a:t>com/watch?v=W9OnR6wjkTs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114" name="Google Shape;114;p19"/>
          <p:cNvPicPr preferRelativeResize="0"/>
          <p:nvPr/>
        </p:nvPicPr>
        <p:blipFill>
          <a:blip r:embed="rId5">
            <a:alphaModFix/>
          </a:blip>
          <a:stretch>
            <a:fillRect/>
          </a:stretch>
        </p:blipFill>
        <p:spPr>
          <a:xfrm>
            <a:off x="5904850" y="1322525"/>
            <a:ext cx="2185284"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idx="1" type="subTitle"/>
          </p:nvPr>
        </p:nvSpPr>
        <p:spPr>
          <a:xfrm>
            <a:off x="311700" y="442650"/>
            <a:ext cx="87159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A,E,I,O,U,1,2 </a:t>
            </a:r>
            <a:r>
              <a:rPr lang="en" sz="1133">
                <a:solidFill>
                  <a:srgbClr val="000000"/>
                </a:solidFill>
              </a:rPr>
              <a:t>Use this approach to help read words with multiple syllables.</a:t>
            </a:r>
            <a:endParaRPr sz="1133">
              <a:solidFill>
                <a:srgbClr val="000000"/>
              </a:solidFill>
            </a:endParaRPr>
          </a:p>
          <a:p>
            <a:pPr indent="-254000" lvl="0" marL="457200" rtl="0" algn="l">
              <a:spcBef>
                <a:spcPts val="0"/>
              </a:spcBef>
              <a:spcAft>
                <a:spcPts val="0"/>
              </a:spcAft>
              <a:buClr>
                <a:srgbClr val="000000"/>
              </a:buClr>
              <a:buSzPts val="400"/>
              <a:buAutoNum type="arabicPeriod"/>
            </a:pPr>
            <a:r>
              <a:t/>
            </a:r>
            <a:endParaRPr sz="1800"/>
          </a:p>
          <a:p>
            <a:pPr indent="-254000" lvl="0" marL="457200" rtl="0" algn="l">
              <a:spcBef>
                <a:spcPts val="0"/>
              </a:spcBef>
              <a:spcAft>
                <a:spcPts val="0"/>
              </a:spcAft>
              <a:buClr>
                <a:srgbClr val="000000"/>
              </a:buClr>
              <a:buSzPts val="400"/>
              <a:buAutoNum type="arabicPeriod"/>
            </a:pPr>
            <a:r>
              <a:rPr lang="en" sz="1800"/>
              <a:t>Place an X under each A, E, I, O, U</a:t>
            </a:r>
            <a:endParaRPr sz="1800"/>
          </a:p>
          <a:p>
            <a:pPr indent="-254000" lvl="0" marL="457200" rtl="0" algn="l">
              <a:spcBef>
                <a:spcPts val="0"/>
              </a:spcBef>
              <a:spcAft>
                <a:spcPts val="0"/>
              </a:spcAft>
              <a:buClr>
                <a:srgbClr val="000000"/>
              </a:buClr>
              <a:buSzPts val="400"/>
              <a:buAutoNum type="arabicPeriod"/>
            </a:pPr>
            <a:r>
              <a:rPr lang="en" sz="1800"/>
              <a:t>Count the letters between the X’s</a:t>
            </a:r>
            <a:endParaRPr sz="1800"/>
          </a:p>
          <a:p>
            <a:pPr indent="-254000" lvl="0" marL="457200" rtl="0" algn="l">
              <a:spcBef>
                <a:spcPts val="0"/>
              </a:spcBef>
              <a:spcAft>
                <a:spcPts val="0"/>
              </a:spcAft>
              <a:buClr>
                <a:srgbClr val="000000"/>
              </a:buClr>
              <a:buSzPts val="400"/>
              <a:buAutoNum type="arabicPeriod"/>
            </a:pPr>
            <a:r>
              <a:rPr lang="en" sz="1800"/>
              <a:t>Split between: </a:t>
            </a:r>
            <a:endParaRPr sz="1800"/>
          </a:p>
          <a:p>
            <a:pPr indent="0" lvl="0" marL="457200" rtl="0" algn="l">
              <a:spcBef>
                <a:spcPts val="0"/>
              </a:spcBef>
              <a:spcAft>
                <a:spcPts val="0"/>
              </a:spcAft>
              <a:buNone/>
            </a:pPr>
            <a:r>
              <a:rPr lang="en" sz="1800"/>
              <a:t>(X and X) example: jo/vi/al</a:t>
            </a:r>
            <a:endParaRPr sz="1800"/>
          </a:p>
          <a:p>
            <a:pPr indent="0" lvl="0" marL="457200" rtl="0" algn="l">
              <a:spcBef>
                <a:spcPts val="0"/>
              </a:spcBef>
              <a:spcAft>
                <a:spcPts val="0"/>
              </a:spcAft>
              <a:buNone/>
            </a:pPr>
            <a:r>
              <a:rPr lang="en" sz="1800"/>
              <a:t>(X and 1) example: te/na/cious</a:t>
            </a:r>
            <a:endParaRPr sz="1800"/>
          </a:p>
          <a:p>
            <a:pPr indent="0" lvl="0" marL="457200" rtl="0" algn="l">
              <a:spcBef>
                <a:spcPts val="0"/>
              </a:spcBef>
              <a:spcAft>
                <a:spcPts val="0"/>
              </a:spcAft>
              <a:buNone/>
            </a:pPr>
            <a:r>
              <a:rPr lang="en" sz="1800"/>
              <a:t>(1 and 2) example: bal/lad</a:t>
            </a:r>
            <a:endParaRPr sz="1800"/>
          </a:p>
          <a:p>
            <a:pPr indent="0" lvl="0" marL="457200" rtl="0" algn="l">
              <a:spcBef>
                <a:spcPts val="0"/>
              </a:spcBef>
              <a:spcAft>
                <a:spcPts val="0"/>
              </a:spcAft>
              <a:buNone/>
            </a:pPr>
            <a:r>
              <a:t/>
            </a:r>
            <a:endParaRPr/>
          </a:p>
          <a:p>
            <a:pPr indent="0" lvl="0" marL="457200" rtl="0" algn="l">
              <a:spcBef>
                <a:spcPts val="0"/>
              </a:spcBef>
              <a:spcAft>
                <a:spcPts val="0"/>
              </a:spcAft>
              <a:buNone/>
            </a:pPr>
            <a:r>
              <a:rPr lang="en" sz="1200">
                <a:solidFill>
                  <a:srgbClr val="000000"/>
                </a:solidFill>
              </a:rPr>
              <a:t>Do not separate blends or word groupings that need each other. </a:t>
            </a:r>
            <a:endParaRPr sz="1200">
              <a:solidFill>
                <a:srgbClr val="000000"/>
              </a:solidFill>
            </a:endParaRPr>
          </a:p>
          <a:p>
            <a:pPr indent="0" lvl="0" marL="457200" rtl="0" algn="l">
              <a:spcBef>
                <a:spcPts val="0"/>
              </a:spcBef>
              <a:spcAft>
                <a:spcPts val="0"/>
              </a:spcAft>
              <a:buNone/>
            </a:pPr>
            <a:r>
              <a:rPr lang="en" sz="1200">
                <a:solidFill>
                  <a:srgbClr val="000000"/>
                </a:solidFill>
              </a:rPr>
              <a:t>ous, qu, bi, cl, dr, pr, cial, tion</a:t>
            </a:r>
            <a:endParaRPr sz="1200">
              <a:solidFill>
                <a:srgbClr val="000000"/>
              </a:solidFill>
            </a:endParaRPr>
          </a:p>
          <a:p>
            <a:pPr indent="0" lvl="0" marL="457200" rtl="0" algn="l">
              <a:spcBef>
                <a:spcPts val="0"/>
              </a:spcBef>
              <a:spcAft>
                <a:spcPts val="0"/>
              </a:spcAft>
              <a:buNone/>
            </a:pPr>
            <a:r>
              <a:t/>
            </a:r>
            <a:endParaRPr sz="1400">
              <a:solidFill>
                <a:srgbClr val="000000"/>
              </a:solidFill>
            </a:endParaRPr>
          </a:p>
          <a:p>
            <a:pPr indent="0" lvl="0" marL="0" rtl="0" algn="ctr">
              <a:spcBef>
                <a:spcPts val="0"/>
              </a:spcBef>
              <a:spcAft>
                <a:spcPts val="0"/>
              </a:spcAft>
              <a:buNone/>
            </a:pPr>
            <a:r>
              <a:t/>
            </a:r>
            <a:endParaRPr/>
          </a:p>
        </p:txBody>
      </p:sp>
      <p:sp>
        <p:nvSpPr>
          <p:cNvPr id="120" name="Google Shape;120;p20"/>
          <p:cNvSpPr txBox="1"/>
          <p:nvPr/>
        </p:nvSpPr>
        <p:spPr>
          <a:xfrm>
            <a:off x="5242850" y="931075"/>
            <a:ext cx="3564300" cy="2963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Choose 4 words here from the text that </a:t>
            </a:r>
            <a:r>
              <a:rPr lang="en">
                <a:solidFill>
                  <a:schemeClr val="dk1"/>
                </a:solidFill>
              </a:rPr>
              <a:t>students might struggle to decode.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rgbClr val="FF0000"/>
                </a:solidFill>
                <a:highlight>
                  <a:schemeClr val="lt1"/>
                </a:highlight>
                <a:latin typeface="Georgia"/>
                <a:ea typeface="Georgia"/>
                <a:cs typeface="Georgia"/>
                <a:sym typeface="Georgia"/>
              </a:rPr>
              <a:t>injustice</a:t>
            </a:r>
            <a:endParaRPr>
              <a:solidFill>
                <a:srgbClr val="FF0000"/>
              </a:solidFill>
            </a:endParaRPr>
          </a:p>
          <a:p>
            <a:pPr indent="0" lvl="0" marL="0" rtl="0" algn="l">
              <a:spcBef>
                <a:spcPts val="0"/>
              </a:spcBef>
              <a:spcAft>
                <a:spcPts val="0"/>
              </a:spcAft>
              <a:buNone/>
            </a:pPr>
            <a:r>
              <a:rPr lang="en">
                <a:solidFill>
                  <a:srgbClr val="FF0000"/>
                </a:solidFill>
                <a:highlight>
                  <a:schemeClr val="lt1"/>
                </a:highlight>
                <a:latin typeface="Georgia"/>
                <a:ea typeface="Georgia"/>
                <a:cs typeface="Georgia"/>
                <a:sym typeface="Georgia"/>
              </a:rPr>
              <a:t>cultivate</a:t>
            </a:r>
            <a:r>
              <a:rPr lang="en">
                <a:solidFill>
                  <a:srgbClr val="FF0000"/>
                </a:solidFill>
                <a:highlight>
                  <a:schemeClr val="lt1"/>
                </a:highlight>
              </a:rPr>
              <a:t> </a:t>
            </a:r>
            <a:endParaRPr>
              <a:solidFill>
                <a:srgbClr val="FF0000"/>
              </a:solidFill>
            </a:endParaRPr>
          </a:p>
          <a:p>
            <a:pPr indent="0" lvl="0" marL="0" rtl="0" algn="l">
              <a:spcBef>
                <a:spcPts val="0"/>
              </a:spcBef>
              <a:spcAft>
                <a:spcPts val="0"/>
              </a:spcAft>
              <a:buClr>
                <a:schemeClr val="dk1"/>
              </a:buClr>
              <a:buSzPts val="1100"/>
              <a:buFont typeface="Arial"/>
              <a:buNone/>
            </a:pPr>
            <a:r>
              <a:rPr lang="en">
                <a:solidFill>
                  <a:srgbClr val="FF0000"/>
                </a:solidFill>
                <a:highlight>
                  <a:schemeClr val="lt1"/>
                </a:highlight>
                <a:latin typeface="Georgia"/>
                <a:ea typeface="Georgia"/>
                <a:cs typeface="Georgia"/>
                <a:sym typeface="Georgia"/>
              </a:rPr>
              <a:t>generation</a:t>
            </a:r>
            <a:endParaRPr>
              <a:solidFill>
                <a:srgbClr val="FF0000"/>
              </a:solidFill>
            </a:endParaRPr>
          </a:p>
          <a:p>
            <a:pPr indent="0" lvl="0" marL="0" rtl="0" algn="l">
              <a:spcBef>
                <a:spcPts val="0"/>
              </a:spcBef>
              <a:spcAft>
                <a:spcPts val="0"/>
              </a:spcAft>
              <a:buClr>
                <a:schemeClr val="dk1"/>
              </a:buClr>
              <a:buSzPts val="1100"/>
              <a:buFont typeface="Arial"/>
              <a:buNone/>
            </a:pPr>
            <a:r>
              <a:rPr lang="en">
                <a:solidFill>
                  <a:srgbClr val="FF0000"/>
                </a:solidFill>
                <a:highlight>
                  <a:schemeClr val="lt1"/>
                </a:highlight>
                <a:latin typeface="Georgia"/>
                <a:ea typeface="Georgia"/>
                <a:cs typeface="Georgia"/>
                <a:sym typeface="Georgia"/>
              </a:rPr>
              <a:t>organized</a:t>
            </a:r>
            <a:endParaRPr>
              <a:solidFill>
                <a:srgbClr val="FF0000"/>
              </a:solidFill>
            </a:endParaRPr>
          </a:p>
          <a:p>
            <a:pPr indent="0" lvl="0" marL="0" rtl="0" algn="l">
              <a:lnSpc>
                <a:spcPct val="115000"/>
              </a:lnSpc>
              <a:spcBef>
                <a:spcPts val="1500"/>
              </a:spcBef>
              <a:spcAft>
                <a:spcPts val="0"/>
              </a:spcAft>
              <a:buNone/>
            </a:pPr>
            <a:r>
              <a:t/>
            </a:r>
            <a:endParaRPr sz="1350">
              <a:solidFill>
                <a:srgbClr val="FF0000"/>
              </a:solidFill>
            </a:endParaRPr>
          </a:p>
          <a:p>
            <a:pPr indent="0" lvl="0" marL="0" rtl="0" algn="l">
              <a:spcBef>
                <a:spcPts val="15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idx="1" type="subTitle"/>
          </p:nvPr>
        </p:nvSpPr>
        <p:spPr>
          <a:xfrm>
            <a:off x="305575" y="941775"/>
            <a:ext cx="4045200" cy="40938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3915">
              <a:solidFill>
                <a:srgbClr val="121212"/>
              </a:solidFill>
              <a:highlight>
                <a:srgbClr val="FFFFFF"/>
              </a:highlight>
              <a:latin typeface="Georgia"/>
              <a:ea typeface="Georgia"/>
              <a:cs typeface="Georgia"/>
              <a:sym typeface="Georgia"/>
            </a:endParaRPr>
          </a:p>
          <a:p>
            <a:pPr indent="0" lvl="0" marL="0" rtl="0" algn="l">
              <a:spcBef>
                <a:spcPts val="0"/>
              </a:spcBef>
              <a:spcAft>
                <a:spcPts val="0"/>
              </a:spcAft>
              <a:buNone/>
            </a:pPr>
            <a:r>
              <a:rPr lang="en" sz="6623">
                <a:solidFill>
                  <a:srgbClr val="121212"/>
                </a:solidFill>
                <a:highlight>
                  <a:srgbClr val="FFFFFF"/>
                </a:highlight>
                <a:latin typeface="Georgia"/>
                <a:ea typeface="Georgia"/>
                <a:cs typeface="Georgia"/>
                <a:sym typeface="Georgia"/>
              </a:rPr>
              <a:t>Davis grew up with a burning sense of justice – and injustice. She received a good education at her segregated school, where she was taught about Black history, and endowed with pride. “</a:t>
            </a:r>
            <a:r>
              <a:rPr b="1" lang="en" sz="6623">
                <a:solidFill>
                  <a:srgbClr val="121212"/>
                </a:solidFill>
                <a:highlight>
                  <a:srgbClr val="FFFFFF"/>
                </a:highlight>
                <a:latin typeface="Georgia"/>
                <a:ea typeface="Georgia"/>
                <a:cs typeface="Georgia"/>
                <a:sym typeface="Georgia"/>
              </a:rPr>
              <a:t>The teachers felt the need to cultivate a generation who would be capable of resisting the ideological racism surrounding us</a:t>
            </a:r>
            <a:r>
              <a:rPr lang="en" sz="6623">
                <a:solidFill>
                  <a:srgbClr val="121212"/>
                </a:solidFill>
                <a:highlight>
                  <a:srgbClr val="FFFFFF"/>
                </a:highlight>
                <a:latin typeface="Georgia"/>
                <a:ea typeface="Georgia"/>
                <a:cs typeface="Georgia"/>
                <a:sym typeface="Georgia"/>
              </a:rPr>
              <a:t>.” Her mother told young Angela that the world they were living in was not the world of the future. “She always said: never forget that that world is not organized in the way it should be and that things will change, and that </a:t>
            </a:r>
            <a:r>
              <a:rPr b="1" lang="en" sz="6623">
                <a:solidFill>
                  <a:srgbClr val="121212"/>
                </a:solidFill>
                <a:highlight>
                  <a:srgbClr val="FFFFFF"/>
                </a:highlight>
                <a:latin typeface="Georgia"/>
                <a:ea typeface="Georgia"/>
                <a:cs typeface="Georgia"/>
                <a:sym typeface="Georgia"/>
              </a:rPr>
              <a:t>we will be a part of that change</a:t>
            </a:r>
            <a:r>
              <a:rPr lang="en" sz="6623">
                <a:solidFill>
                  <a:srgbClr val="121212"/>
                </a:solidFill>
                <a:highlight>
                  <a:srgbClr val="FFFFFF"/>
                </a:highlight>
                <a:latin typeface="Georgia"/>
                <a:ea typeface="Georgia"/>
                <a:cs typeface="Georgia"/>
                <a:sym typeface="Georgia"/>
              </a:rPr>
              <a:t>.”</a:t>
            </a:r>
            <a:endParaRPr sz="6623">
              <a:solidFill>
                <a:srgbClr val="121212"/>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4007">
              <a:solidFill>
                <a:srgbClr val="121212"/>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4007">
              <a:solidFill>
                <a:srgbClr val="121212"/>
              </a:solidFill>
              <a:highlight>
                <a:srgbClr val="FFFFFF"/>
              </a:highlight>
              <a:latin typeface="Georgia"/>
              <a:ea typeface="Georgia"/>
              <a:cs typeface="Georgia"/>
              <a:sym typeface="Georgia"/>
            </a:endParaRPr>
          </a:p>
          <a:p>
            <a:pPr indent="0" lvl="0" marL="0" rtl="0" algn="l">
              <a:spcBef>
                <a:spcPts val="0"/>
              </a:spcBef>
              <a:spcAft>
                <a:spcPts val="0"/>
              </a:spcAft>
              <a:buNone/>
            </a:pPr>
            <a:r>
              <a:rPr lang="en" sz="4007">
                <a:solidFill>
                  <a:srgbClr val="121212"/>
                </a:solidFill>
                <a:highlight>
                  <a:srgbClr val="FFFFFF"/>
                </a:highlight>
                <a:latin typeface="Georgia"/>
                <a:ea typeface="Georgia"/>
                <a:cs typeface="Georgia"/>
                <a:sym typeface="Georgia"/>
              </a:rPr>
              <a:t>Excerpt of interview </a:t>
            </a:r>
            <a:r>
              <a:rPr lang="en" sz="4007" u="sng">
                <a:solidFill>
                  <a:schemeClr val="hlink"/>
                </a:solidFill>
                <a:highlight>
                  <a:srgbClr val="FFFFFF"/>
                </a:highlight>
                <a:latin typeface="Georgia"/>
                <a:ea typeface="Georgia"/>
                <a:cs typeface="Georgia"/>
                <a:sym typeface="Georgia"/>
                <a:hlinkClick r:id="rId3"/>
              </a:rPr>
              <a:t>https://www.theguardian.com/us-news/2022/mar/05/angela-davis-on-the-power-of-protest-we-cant-do-anything-without-optimism</a:t>
            </a:r>
            <a:endParaRPr sz="4007">
              <a:solidFill>
                <a:srgbClr val="121212"/>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00">
              <a:solidFill>
                <a:srgbClr val="121212"/>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6" name="Google Shape;126;p21"/>
          <p:cNvPicPr preferRelativeResize="0"/>
          <p:nvPr/>
        </p:nvPicPr>
        <p:blipFill>
          <a:blip r:embed="rId4">
            <a:alphaModFix/>
          </a:blip>
          <a:stretch>
            <a:fillRect/>
          </a:stretch>
        </p:blipFill>
        <p:spPr>
          <a:xfrm>
            <a:off x="5712325" y="281775"/>
            <a:ext cx="2819200" cy="4456700"/>
          </a:xfrm>
          <a:prstGeom prst="rect">
            <a:avLst/>
          </a:prstGeom>
          <a:noFill/>
          <a:ln>
            <a:noFill/>
          </a:ln>
        </p:spPr>
      </p:pic>
      <p:sp>
        <p:nvSpPr>
          <p:cNvPr id="127" name="Google Shape;127;p21"/>
          <p:cNvSpPr txBox="1"/>
          <p:nvPr>
            <p:ph type="title"/>
          </p:nvPr>
        </p:nvSpPr>
        <p:spPr>
          <a:xfrm>
            <a:off x="256675" y="281775"/>
            <a:ext cx="4045200" cy="66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t/>
            </a:r>
            <a:endParaRPr sz="2080"/>
          </a:p>
          <a:p>
            <a:pPr indent="0" lvl="0" marL="0" rtl="0" algn="ctr">
              <a:spcBef>
                <a:spcPts val="0"/>
              </a:spcBef>
              <a:spcAft>
                <a:spcPts val="0"/>
              </a:spcAft>
              <a:buSzPts val="990"/>
              <a:buNone/>
            </a:pPr>
            <a:r>
              <a:rPr lang="en" sz="2080"/>
              <a:t>Davis knew early on that she would be a fighter for justice </a:t>
            </a:r>
            <a:endParaRPr sz="208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idx="1" type="subTitle"/>
          </p:nvPr>
        </p:nvSpPr>
        <p:spPr>
          <a:xfrm>
            <a:off x="311700" y="442650"/>
            <a:ext cx="8520600" cy="43914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t/>
            </a:r>
            <a:endParaRPr b="1" sz="1691">
              <a:solidFill>
                <a:srgbClr val="333333"/>
              </a:solidFill>
              <a:highlight>
                <a:srgbClr val="FFFFFF"/>
              </a:highlight>
            </a:endParaRPr>
          </a:p>
          <a:p>
            <a:pPr indent="0" lvl="0" marL="0" rtl="0" algn="l">
              <a:lnSpc>
                <a:spcPct val="100000"/>
              </a:lnSpc>
              <a:spcBef>
                <a:spcPts val="1000"/>
              </a:spcBef>
              <a:spcAft>
                <a:spcPts val="0"/>
              </a:spcAft>
              <a:buClr>
                <a:schemeClr val="dk1"/>
              </a:buClr>
              <a:buSzPts val="1100"/>
              <a:buFont typeface="Arial"/>
              <a:buNone/>
            </a:pPr>
            <a:r>
              <a:rPr lang="en" sz="1791">
                <a:solidFill>
                  <a:srgbClr val="374151"/>
                </a:solidFill>
                <a:highlight>
                  <a:srgbClr val="F7F7F8"/>
                </a:highlight>
                <a:latin typeface="Times New Roman"/>
                <a:ea typeface="Times New Roman"/>
                <a:cs typeface="Times New Roman"/>
                <a:sym typeface="Times New Roman"/>
              </a:rPr>
              <a:t>Abolishing prisons means transforming the way we handle people who break the law. Instead of locking them away in jails, we would focus on understanding and addressing the root causes of their actions. It involves investing in education, mental health support, job opportunities, and community programs to prevent crime and help individuals reintegrate into society positively. The goal is to create a fair and just system that promotes healing, rehabilitation, and addressing the societal issues that contribute to crime.</a:t>
            </a:r>
            <a:endParaRPr sz="1791">
              <a:solidFill>
                <a:srgbClr val="374151"/>
              </a:solidFill>
              <a:highlight>
                <a:srgbClr val="F7F7F8"/>
              </a:highlight>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100"/>
              <a:buFont typeface="Arial"/>
              <a:buNone/>
            </a:pPr>
            <a:r>
              <a:t/>
            </a:r>
            <a:endParaRPr sz="1691">
              <a:solidFill>
                <a:srgbClr val="374151"/>
              </a:solidFill>
              <a:highlight>
                <a:srgbClr val="F7F7F8"/>
              </a:highlight>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100"/>
              <a:buFont typeface="Arial"/>
              <a:buNone/>
            </a:pPr>
            <a:r>
              <a:rPr lang="en" sz="1800">
                <a:solidFill>
                  <a:srgbClr val="374151"/>
                </a:solidFill>
                <a:highlight>
                  <a:srgbClr val="F7F7F8"/>
                </a:highlight>
                <a:latin typeface="Times New Roman"/>
                <a:ea typeface="Times New Roman"/>
                <a:cs typeface="Times New Roman"/>
                <a:sym typeface="Times New Roman"/>
              </a:rPr>
              <a:t>Angela Davis, a strong advocate for change, works to abolish prisons. She believes in a world where we help and understand each other instead of punishing. Davis thinks prisons often don't address root problems, like poverty and lack of education. She wants a fair system that focuses on rehabilitation and support. By speaking up, she hopes to create a society where we heal and understand, making a world without mass incarceration possible.</a:t>
            </a:r>
            <a:endParaRPr sz="1800">
              <a:solidFill>
                <a:srgbClr val="374151"/>
              </a:solidFill>
              <a:highlight>
                <a:srgbClr val="F7F7F8"/>
              </a:highlight>
              <a:latin typeface="Times New Roman"/>
              <a:ea typeface="Times New Roman"/>
              <a:cs typeface="Times New Roman"/>
              <a:sym typeface="Times New Roman"/>
            </a:endParaRPr>
          </a:p>
          <a:p>
            <a:pPr indent="0" lvl="0" marL="0" rtl="0" algn="l">
              <a:lnSpc>
                <a:spcPct val="200000"/>
              </a:lnSpc>
              <a:spcBef>
                <a:spcPts val="1000"/>
              </a:spcBef>
              <a:spcAft>
                <a:spcPts val="0"/>
              </a:spcAft>
              <a:buClr>
                <a:schemeClr val="dk1"/>
              </a:buClr>
              <a:buSzPts val="1100"/>
              <a:buFont typeface="Arial"/>
              <a:buNone/>
            </a:pPr>
            <a:r>
              <a:t/>
            </a:r>
            <a:endParaRPr sz="2682"/>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discussion</a:t>
            </a:r>
            <a:endParaRPr/>
          </a:p>
        </p:txBody>
      </p:sp>
      <p:sp>
        <p:nvSpPr>
          <p:cNvPr id="138" name="Google Shape;13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Why do you think Angela Davis believes in abolishing prisons?</a:t>
            </a:r>
            <a:endParaRPr/>
          </a:p>
          <a:p>
            <a:pPr indent="-342900" lvl="0" marL="457200" rtl="0" algn="l">
              <a:spcBef>
                <a:spcPts val="0"/>
              </a:spcBef>
              <a:spcAft>
                <a:spcPts val="0"/>
              </a:spcAft>
              <a:buSzPts val="1800"/>
              <a:buAutoNum type="arabicPeriod"/>
            </a:pPr>
            <a:r>
              <a:rPr lang="en"/>
              <a:t>How did Angela Davis’ life experiences push her to activism?</a:t>
            </a:r>
            <a:endParaRPr/>
          </a:p>
          <a:p>
            <a:pPr indent="-342900" lvl="0" marL="457200" rtl="0" algn="l">
              <a:spcBef>
                <a:spcPts val="0"/>
              </a:spcBef>
              <a:spcAft>
                <a:spcPts val="0"/>
              </a:spcAft>
              <a:buSzPts val="1800"/>
              <a:buAutoNum type="arabicPeriod"/>
            </a:pPr>
            <a:r>
              <a:rPr lang="en"/>
              <a:t> What connections can you make between prisons and enslavement?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