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Black Ops One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BlackOpsOne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80707b3fa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80707b3fa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80707b3fa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80707b3fa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80707b3fa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80707b3fa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80707b3fa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80707b3fa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80707b3fa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80707b3fa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80707b3fa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80707b3fa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80707b3fa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80707b3fa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pxrkkhLExxw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siarchives.si.edu/history/how-do-oral-history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latin typeface="Black Ops One"/>
                <a:ea typeface="Black Ops One"/>
                <a:cs typeface="Black Ops One"/>
                <a:sym typeface="Black Ops One"/>
              </a:rPr>
              <a:t>Empowering Equity Through Education</a:t>
            </a:r>
            <a:endParaRPr sz="6000"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Illuminating Affirmative Action’s Legacy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An Oral Interview/Documentary Project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D9D9D9"/>
                </a:solidFill>
              </a:rPr>
              <a:t>We are living in the wake of the United State Supreme Court’s ruling to overturn Affirmative Action.</a:t>
            </a:r>
            <a:endParaRPr b="1" sz="24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2400">
                <a:solidFill>
                  <a:srgbClr val="D9D9D9"/>
                </a:solidFill>
              </a:rPr>
              <a:t>Affirmative action was intended to alleviate under-representation and to promote the opportunities of defined minority groups within society.</a:t>
            </a:r>
            <a:endParaRPr b="1" sz="2400">
              <a:solidFill>
                <a:srgbClr val="D9D9D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75225"/>
            <a:ext cx="8520600" cy="34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D9D9D9"/>
                </a:solidFill>
              </a:rPr>
              <a:t>In your writing journal…</a:t>
            </a:r>
            <a:endParaRPr b="1" sz="2400">
              <a:solidFill>
                <a:srgbClr val="D9D9D9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D9D9D9"/>
              </a:buClr>
              <a:buSzPts val="2400"/>
              <a:buChar char="●"/>
            </a:pPr>
            <a:r>
              <a:rPr b="1" lang="en" sz="2400">
                <a:solidFill>
                  <a:srgbClr val="D9D9D9"/>
                </a:solidFill>
              </a:rPr>
              <a:t>What is equality to you?</a:t>
            </a:r>
            <a:endParaRPr b="1" sz="2400">
              <a:solidFill>
                <a:srgbClr val="D9D9D9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Char char="●"/>
            </a:pPr>
            <a:r>
              <a:rPr b="1" lang="en" sz="2400">
                <a:solidFill>
                  <a:srgbClr val="D9D9D9"/>
                </a:solidFill>
              </a:rPr>
              <a:t>In what ways can equality be achieved in education without Affirmative Action?</a:t>
            </a:r>
            <a:endParaRPr b="1" sz="2400">
              <a:solidFill>
                <a:srgbClr val="D9D9D9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D9D9D9"/>
                </a:solidFill>
              </a:rPr>
              <a:t> </a:t>
            </a:r>
            <a:endParaRPr b="1" sz="24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40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177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Char char="-"/>
            </a:pPr>
            <a:r>
              <a:rPr b="1" lang="en" sz="2400">
                <a:solidFill>
                  <a:srgbClr val="F3F3F3"/>
                </a:solidFill>
              </a:rPr>
              <a:t>You will interview someone who was the beneficiary of affirmative action.</a:t>
            </a:r>
            <a:endParaRPr b="1" sz="2400">
              <a:solidFill>
                <a:srgbClr val="F3F3F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Char char="-"/>
            </a:pPr>
            <a:r>
              <a:rPr b="1" lang="en" sz="2400">
                <a:solidFill>
                  <a:srgbClr val="F3F3F3"/>
                </a:solidFill>
              </a:rPr>
              <a:t>Themes to explore: identity, equality, and societal progress 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</p:txBody>
      </p:sp>
      <p:pic>
        <p:nvPicPr>
          <p:cNvPr descr="Smithsonian Institution Archives historian Hannah Byrne runs through five easy steps to help you get started doing oral history at home. Oral history is a technique for generating and preserving original, historically interesting information—primary source material—from personal recollections through planned recorded interviews.&#10;&#10;For more tips about what questions to ask and how to ask them, head to our website. s.si.edu/OralHistoryGuide" id="74" name="Google Shape;74;p16" title="Oral History at Home — Five Easy Step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1611" y="2668075"/>
            <a:ext cx="4400775" cy="247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3F3F3"/>
                </a:solidFill>
              </a:rPr>
              <a:t>You will record an interview and create a documentary to be shown during the end-of-unit exhibition.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3F3F3"/>
                </a:solidFill>
              </a:rPr>
              <a:t>You will use the step-by-step guide created by the </a:t>
            </a:r>
            <a:r>
              <a:rPr b="1" lang="en" sz="2400">
                <a:solidFill>
                  <a:srgbClr val="F3F3F3"/>
                </a:solidFill>
              </a:rPr>
              <a:t>Smithsonian</a:t>
            </a:r>
            <a:r>
              <a:rPr b="1" lang="en" sz="2400">
                <a:solidFill>
                  <a:srgbClr val="F3F3F3"/>
                </a:solidFill>
              </a:rPr>
              <a:t> </a:t>
            </a:r>
            <a:r>
              <a:rPr b="1" lang="en" sz="2400">
                <a:solidFill>
                  <a:srgbClr val="F3F3F3"/>
                </a:solidFill>
              </a:rPr>
              <a:t>Institution on </a:t>
            </a:r>
            <a:r>
              <a:rPr b="1" lang="en" sz="2400" u="sng">
                <a:solidFill>
                  <a:schemeClr val="hlink"/>
                </a:solidFill>
                <a:hlinkClick r:id="rId3"/>
              </a:rPr>
              <a:t>How to Do Oral History</a:t>
            </a:r>
            <a:r>
              <a:rPr b="1" lang="en" sz="2400">
                <a:solidFill>
                  <a:srgbClr val="F3F3F3"/>
                </a:solidFill>
              </a:rPr>
              <a:t> to prepare for and complete your interview.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3F3F3"/>
                </a:solidFill>
              </a:rPr>
              <a:t>You will also take a portrait of your interviewee to be displayed at the exhibition with a quote from their interview.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</p:txBody>
      </p:sp>
      <p:pic>
        <p:nvPicPr>
          <p:cNvPr id="87" name="Google Shape;87;p18"/>
          <p:cNvPicPr preferRelativeResize="0"/>
          <p:nvPr/>
        </p:nvPicPr>
        <p:blipFill rotWithShape="1">
          <a:blip r:embed="rId3">
            <a:alphaModFix/>
          </a:blip>
          <a:srcRect b="3840" l="3873" r="0" t="3849"/>
          <a:stretch/>
        </p:blipFill>
        <p:spPr>
          <a:xfrm>
            <a:off x="0" y="2538550"/>
            <a:ext cx="4240700" cy="247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20875" y="2533025"/>
            <a:ext cx="4411425" cy="248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076275"/>
            <a:ext cx="3845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3F3F3"/>
                </a:solidFill>
              </a:rPr>
              <a:t>You’ll be exhibiting all of your work during our culminating Film Festival/Exhibition.</a:t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3F3F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3F3F3"/>
                </a:solidFill>
              </a:rPr>
              <a:t>Date: TBD</a:t>
            </a:r>
            <a:endParaRPr b="1" sz="2400">
              <a:solidFill>
                <a:srgbClr val="F3F3F3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 rotWithShape="1">
          <a:blip r:embed="rId3">
            <a:alphaModFix/>
          </a:blip>
          <a:srcRect b="0" l="7662" r="7670" t="0"/>
          <a:stretch/>
        </p:blipFill>
        <p:spPr>
          <a:xfrm>
            <a:off x="4451409" y="1216700"/>
            <a:ext cx="4340717" cy="341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Black Ops One"/>
                <a:ea typeface="Black Ops One"/>
                <a:cs typeface="Black Ops One"/>
                <a:sym typeface="Black Ops One"/>
              </a:rPr>
              <a:t>Open Up the Door: To be Young, Gifted, and Black</a:t>
            </a:r>
            <a:endParaRPr sz="2500">
              <a:latin typeface="Black Ops One"/>
              <a:ea typeface="Black Ops One"/>
              <a:cs typeface="Black Ops One"/>
              <a:sym typeface="Black Ops One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285825"/>
            <a:ext cx="8520600" cy="34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D9D9D9"/>
                </a:solidFill>
              </a:rPr>
              <a:t>In your journal…</a:t>
            </a:r>
            <a:endParaRPr b="1" sz="2400">
              <a:solidFill>
                <a:srgbClr val="D9D9D9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D9D9D9"/>
              </a:buClr>
              <a:buSzPts val="2400"/>
              <a:buChar char="●"/>
            </a:pPr>
            <a:r>
              <a:rPr b="1" lang="en" sz="2400">
                <a:solidFill>
                  <a:srgbClr val="D9D9D9"/>
                </a:solidFill>
              </a:rPr>
              <a:t>What is one thing you are still wondering about when it comes to viewing education through a lens of equity?</a:t>
            </a:r>
            <a:endParaRPr b="1" sz="2400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